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87" r:id="rId2"/>
    <p:sldId id="257" r:id="rId3"/>
    <p:sldId id="331" r:id="rId4"/>
    <p:sldId id="285" r:id="rId5"/>
    <p:sldId id="259" r:id="rId6"/>
    <p:sldId id="327" r:id="rId7"/>
    <p:sldId id="262" r:id="rId8"/>
    <p:sldId id="33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70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554EFD-8091-4F58-9463-5023F6DEDF9D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BD0F24-44B9-462E-BA68-28857A86D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256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5D281-D23C-4EEB-8748-C58E8FF0C2B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01988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5D281-D23C-4EEB-8748-C58E8FF0C2B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88134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5D281-D23C-4EEB-8748-C58E8FF0C2B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32916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5D281-D23C-4EEB-8748-C58E8FF0C2B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5573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5D281-D23C-4EEB-8748-C58E8FF0C2B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49739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5D281-D23C-4EEB-8748-C58E8FF0C2B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31377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5D281-D23C-4EEB-8748-C58E8FF0C2B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97328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5D281-D23C-4EEB-8748-C58E8FF0C2B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8415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725F-5231-45AE-BC1A-D698F22F5593}" type="datetimeFigureOut">
              <a:rPr lang="zh-CN" altLang="en-US" smtClean="0"/>
              <a:t>2026/2/2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321A-15AF-44AC-8389-DF08CA25F6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1179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725F-5231-45AE-BC1A-D698F22F5593}" type="datetimeFigureOut">
              <a:rPr lang="zh-CN" altLang="en-US" smtClean="0"/>
              <a:t>2026/2/2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321A-15AF-44AC-8389-DF08CA25F6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9558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725F-5231-45AE-BC1A-D698F22F5593}" type="datetimeFigureOut">
              <a:rPr lang="zh-CN" altLang="en-US" smtClean="0"/>
              <a:t>2026/2/2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321A-15AF-44AC-8389-DF08CA25F6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9323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725F-5231-45AE-BC1A-D698F22F5593}" type="datetimeFigureOut">
              <a:rPr lang="zh-CN" altLang="en-US" smtClean="0"/>
              <a:t>2026/2/2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321A-15AF-44AC-8389-DF08CA25F6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1506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725F-5231-45AE-BC1A-D698F22F5593}" type="datetimeFigureOut">
              <a:rPr lang="zh-CN" altLang="en-US" smtClean="0"/>
              <a:t>2026/2/2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321A-15AF-44AC-8389-DF08CA25F6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8468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725F-5231-45AE-BC1A-D698F22F5593}" type="datetimeFigureOut">
              <a:rPr lang="zh-CN" altLang="en-US" smtClean="0"/>
              <a:t>2026/2/2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321A-15AF-44AC-8389-DF08CA25F6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034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725F-5231-45AE-BC1A-D698F22F5593}" type="datetimeFigureOut">
              <a:rPr lang="zh-CN" altLang="en-US" smtClean="0"/>
              <a:t>2026/2/2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321A-15AF-44AC-8389-DF08CA25F6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1588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725F-5231-45AE-BC1A-D698F22F5593}" type="datetimeFigureOut">
              <a:rPr lang="zh-CN" altLang="en-US" smtClean="0"/>
              <a:t>2026/2/2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321A-15AF-44AC-8389-DF08CA25F6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9364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725F-5231-45AE-BC1A-D698F22F5593}" type="datetimeFigureOut">
              <a:rPr lang="zh-CN" altLang="en-US" smtClean="0"/>
              <a:t>2026/2/2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321A-15AF-44AC-8389-DF08CA25F6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6504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725F-5231-45AE-BC1A-D698F22F5593}" type="datetimeFigureOut">
              <a:rPr lang="zh-CN" altLang="en-US" smtClean="0"/>
              <a:t>2026/2/2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321A-15AF-44AC-8389-DF08CA25F6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5482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725F-5231-45AE-BC1A-D698F22F5593}" type="datetimeFigureOut">
              <a:rPr lang="zh-CN" altLang="en-US" smtClean="0"/>
              <a:t>2026/2/2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321A-15AF-44AC-8389-DF08CA25F6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426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85725F-5231-45AE-BC1A-D698F22F5593}" type="datetimeFigureOut">
              <a:rPr lang="zh-CN" altLang="en-US" smtClean="0"/>
              <a:t>2026/2/2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EB321A-15AF-44AC-8389-DF08CA25F66C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716E82FE-F839-6952-D69B-A2C8CB912DF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1581" y="175690"/>
            <a:ext cx="1548008" cy="1548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217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A yellow and white gingham pattern&#10;&#10;AI-generated content may be incorrect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3005" y="3422822"/>
            <a:ext cx="2327810" cy="326723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B85AAE7-C4DF-51D9-F565-E85627161E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174" y="1367256"/>
            <a:ext cx="8661184" cy="2413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5987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3119" y="890371"/>
            <a:ext cx="1672547" cy="408680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9910" y="4805265"/>
            <a:ext cx="1774173" cy="205273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5389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4022"/>
            <a:ext cx="1818524" cy="411013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10333"/>
            <a:ext cx="10417826" cy="144766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350" y="-342692"/>
            <a:ext cx="9848850" cy="568642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980" y="726948"/>
            <a:ext cx="5740040" cy="200261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AC5CD7D-8B38-48AC-A38A-7F83ECCE941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41895" y="2946429"/>
            <a:ext cx="6316003" cy="85961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C8CC825-2262-47F8-83E5-D962D3B8F76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49599" y="3603598"/>
            <a:ext cx="9474005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0291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47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800"/>
                            </p:stCondLst>
                            <p:childTnLst>
                              <p:par>
                                <p:cTn id="3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12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3005" y="3422822"/>
            <a:ext cx="2327810" cy="3267234"/>
          </a:xfrm>
          <a:prstGeom prst="rect">
            <a:avLst/>
          </a:prstGeom>
        </p:spPr>
      </p:pic>
      <p:pic>
        <p:nvPicPr>
          <p:cNvPr id="5" name="Picture 4" descr="A green and red letters&#10;&#10;AI-generated content may be incorrect.">
            <a:extLst>
              <a:ext uri="{FF2B5EF4-FFF2-40B4-BE49-F238E27FC236}">
                <a16:creationId xmlns:a16="http://schemas.microsoft.com/office/drawing/2014/main" id="{2DA18843-981E-52E3-5856-88FE047E14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338" y="1169581"/>
            <a:ext cx="8412425" cy="224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5014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AC00E58-7621-4C9C-92FE-A1F97E539064}"/>
              </a:ext>
            </a:extLst>
          </p:cNvPr>
          <p:cNvSpPr txBox="1"/>
          <p:nvPr/>
        </p:nvSpPr>
        <p:spPr>
          <a:xfrm>
            <a:off x="1647825" y="1914525"/>
            <a:ext cx="85820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1. </a:t>
            </a:r>
            <a:r>
              <a:rPr lang="vi-VN" sz="4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Các tình huống có nguy cơ mất an toàn khi ăn uống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Pattaya" panose="00000500000000000000" pitchFamily="2" charset="-34"/>
            </a:endParaRPr>
          </a:p>
        </p:txBody>
      </p:sp>
      <p:pic>
        <p:nvPicPr>
          <p:cNvPr id="36" name="图片 2">
            <a:extLst>
              <a:ext uri="{FF2B5EF4-FFF2-40B4-BE49-F238E27FC236}">
                <a16:creationId xmlns:a16="http://schemas.microsoft.com/office/drawing/2014/main" id="{EBE76931-2D39-41BA-A45B-2020DDB37AA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470" y="4381500"/>
            <a:ext cx="3696759" cy="2366794"/>
          </a:xfrm>
          <a:prstGeom prst="rect">
            <a:avLst/>
          </a:prstGeom>
        </p:spPr>
      </p:pic>
      <p:pic>
        <p:nvPicPr>
          <p:cNvPr id="37" name="图片 6">
            <a:extLst>
              <a:ext uri="{FF2B5EF4-FFF2-40B4-BE49-F238E27FC236}">
                <a16:creationId xmlns:a16="http://schemas.microsoft.com/office/drawing/2014/main" id="{45DDA063-96BA-45FD-BFEE-58EBB1BD8C5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72" y="4609652"/>
            <a:ext cx="2490542" cy="1910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600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80" y="548782"/>
            <a:ext cx="11133438" cy="576043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40" y="224460"/>
            <a:ext cx="11662718" cy="6409079"/>
          </a:xfrm>
          <a:prstGeom prst="rect">
            <a:avLst/>
          </a:prstGeom>
        </p:spPr>
      </p:pic>
      <p:pic>
        <p:nvPicPr>
          <p:cNvPr id="7" name="Picture 2" descr="Vector Illustration. Light Bulb With Rays Of Light. Cartoon Funny.. Royalty  Free Cliparts, Vectors, And Stock Illustration. Image 66658013.">
            <a:extLst>
              <a:ext uri="{FF2B5EF4-FFF2-40B4-BE49-F238E27FC236}">
                <a16:creationId xmlns:a16="http://schemas.microsoft.com/office/drawing/2014/main" id="{C1504643-1DC8-43F3-96B1-2CF9577EDF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3" y="0"/>
            <a:ext cx="100647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A66AB7E-1B30-4DCD-80F9-DA975EE42E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0232" y="157838"/>
            <a:ext cx="8624888" cy="1104918"/>
          </a:xfrm>
          <a:prstGeom prst="rect">
            <a:avLst/>
          </a:prstGeom>
          <a:solidFill>
            <a:srgbClr val="FFF5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lvl="0" algn="ctr">
              <a:lnSpc>
                <a:spcPct val="120000"/>
              </a:lnSpc>
            </a:pPr>
            <a:r>
              <a:rPr lang="en-US" alt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Chia </a:t>
            </a:r>
            <a:r>
              <a:rPr lang="en-US" alt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nhóm</a:t>
            </a:r>
            <a:r>
              <a:rPr lang="en-US" alt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đóng</a:t>
            </a:r>
            <a:r>
              <a:rPr lang="en-US" alt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vai</a:t>
            </a:r>
            <a:r>
              <a:rPr lang="en-US" alt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alt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alt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alt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alt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tiểu</a:t>
            </a:r>
            <a:r>
              <a:rPr lang="en-US" alt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phẩm</a:t>
            </a:r>
            <a:r>
              <a:rPr lang="en-US" alt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Bác</a:t>
            </a:r>
            <a:r>
              <a:rPr lang="en-US" alt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sĩ</a:t>
            </a:r>
            <a:r>
              <a:rPr lang="en-US" alt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Ôi</a:t>
            </a:r>
            <a:r>
              <a:rPr lang="en-US" alt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– </a:t>
            </a:r>
            <a:r>
              <a:rPr lang="en-US" alt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đau</a:t>
            </a:r>
            <a:r>
              <a:rPr lang="en-US" alt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– </a:t>
            </a:r>
            <a:r>
              <a:rPr lang="en-US" alt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quá</a:t>
            </a:r>
            <a:r>
              <a:rPr lang="en-US" alt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73F1A6A-7649-412C-97C2-D66A025F46CB}"/>
              </a:ext>
            </a:extLst>
          </p:cNvPr>
          <p:cNvSpPr txBox="1"/>
          <p:nvPr/>
        </p:nvSpPr>
        <p:spPr>
          <a:xfrm>
            <a:off x="1837980" y="1294690"/>
            <a:ext cx="85160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vai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CA27173-E55B-483E-9C3F-E77AEAD3A5DC}"/>
              </a:ext>
            </a:extLst>
          </p:cNvPr>
          <p:cNvSpPr txBox="1"/>
          <p:nvPr/>
        </p:nvSpPr>
        <p:spPr>
          <a:xfrm>
            <a:off x="929149" y="2008664"/>
            <a:ext cx="103337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“</a:t>
            </a:r>
            <a:r>
              <a:rPr lang="en-US" sz="32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Bác</a:t>
            </a:r>
            <a:r>
              <a:rPr lang="en-US" sz="32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sỹ</a:t>
            </a:r>
            <a:r>
              <a:rPr lang="en-US" sz="32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”: </a:t>
            </a:r>
            <a:r>
              <a:rPr lang="en-US" sz="32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khám</a:t>
            </a:r>
            <a:r>
              <a:rPr lang="en-US" sz="32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bệnh</a:t>
            </a:r>
            <a:r>
              <a:rPr lang="en-US" sz="32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32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con </a:t>
            </a:r>
            <a:r>
              <a:rPr lang="en-US" sz="32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32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32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hiểu</a:t>
            </a:r>
            <a:r>
              <a:rPr lang="en-US" sz="32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nguyên</a:t>
            </a:r>
            <a:r>
              <a:rPr lang="en-US" sz="32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32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dặn</a:t>
            </a:r>
            <a:r>
              <a:rPr lang="en-US" sz="32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dò</a:t>
            </a:r>
            <a:r>
              <a:rPr lang="en-US" sz="32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32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ứng</a:t>
            </a:r>
            <a:r>
              <a:rPr lang="en-US" sz="32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xử</a:t>
            </a:r>
            <a:r>
              <a:rPr lang="en-US" sz="32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2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lang="en-US" sz="32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ăn</a:t>
            </a:r>
            <a:r>
              <a:rPr lang="en-US" sz="32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5C00A26-A8B2-4F74-9E44-B060AB958FF8}"/>
              </a:ext>
            </a:extLst>
          </p:cNvPr>
          <p:cNvSpPr txBox="1"/>
          <p:nvPr/>
        </p:nvSpPr>
        <p:spPr>
          <a:xfrm>
            <a:off x="1005826" y="3130394"/>
            <a:ext cx="103337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vi-VN" sz="32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“Các con vật” (h</a:t>
            </a:r>
            <a:r>
              <a:rPr lang="en-US" sz="32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ư</a:t>
            </a:r>
            <a:r>
              <a:rPr lang="vi-VN" sz="32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ơu cao cổ, thỏ,khỉ,...)</a:t>
            </a:r>
            <a:r>
              <a:rPr lang="en-US" sz="32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r>
              <a:rPr lang="vi-VN" sz="32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kêu đau bụng, bị hóc, bị buồn nôn.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E5273DD-8312-44FF-B5DC-7BC4E0BC44D8}"/>
              </a:ext>
            </a:extLst>
          </p:cNvPr>
          <p:cNvSpPr txBox="1"/>
          <p:nvPr/>
        </p:nvSpPr>
        <p:spPr>
          <a:xfrm>
            <a:off x="929149" y="4312462"/>
            <a:ext cx="103337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vi-VN" sz="32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“Y tá”</a:t>
            </a:r>
            <a:r>
              <a:rPr lang="en-US" sz="32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r>
              <a:rPr lang="vi-VN" sz="32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ghi lại những lời dặn dò của “Bác sỹ” và trình bày trước lớp.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8968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14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AC00E58-7621-4C9C-92FE-A1F97E539064}"/>
              </a:ext>
            </a:extLst>
          </p:cNvPr>
          <p:cNvSpPr txBox="1"/>
          <p:nvPr/>
        </p:nvSpPr>
        <p:spPr>
          <a:xfrm>
            <a:off x="1647825" y="1914525"/>
            <a:ext cx="85820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54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2. </a:t>
            </a:r>
            <a:r>
              <a:rPr lang="en-US" sz="54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Xây</a:t>
            </a:r>
            <a:r>
              <a:rPr lang="en-US" sz="54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dựng</a:t>
            </a:r>
            <a:r>
              <a:rPr lang="en-US" sz="54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quy</a:t>
            </a:r>
            <a:r>
              <a:rPr lang="en-US" sz="54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tắc</a:t>
            </a:r>
            <a:r>
              <a:rPr lang="en-US" sz="54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ứng</a:t>
            </a:r>
            <a:r>
              <a:rPr lang="en-US" sz="54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xử</a:t>
            </a:r>
            <a:r>
              <a:rPr lang="en-US" sz="54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trong</a:t>
            </a:r>
            <a:r>
              <a:rPr lang="en-US" sz="54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ăn</a:t>
            </a:r>
            <a:r>
              <a:rPr lang="en-US" sz="54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uống</a:t>
            </a:r>
            <a:r>
              <a:rPr lang="en-US" sz="54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.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Pattaya" panose="00000500000000000000" pitchFamily="2" charset="-34"/>
            </a:endParaRPr>
          </a:p>
        </p:txBody>
      </p:sp>
      <p:pic>
        <p:nvPicPr>
          <p:cNvPr id="36" name="图片 2">
            <a:extLst>
              <a:ext uri="{FF2B5EF4-FFF2-40B4-BE49-F238E27FC236}">
                <a16:creationId xmlns:a16="http://schemas.microsoft.com/office/drawing/2014/main" id="{EBE76931-2D39-41BA-A45B-2020DDB37AA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470" y="4381500"/>
            <a:ext cx="3696759" cy="2366794"/>
          </a:xfrm>
          <a:prstGeom prst="rect">
            <a:avLst/>
          </a:prstGeom>
        </p:spPr>
      </p:pic>
      <p:pic>
        <p:nvPicPr>
          <p:cNvPr id="37" name="图片 6">
            <a:extLst>
              <a:ext uri="{FF2B5EF4-FFF2-40B4-BE49-F238E27FC236}">
                <a16:creationId xmlns:a16="http://schemas.microsoft.com/office/drawing/2014/main" id="{45DDA063-96BA-45FD-BFEE-58EBB1BD8C5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72" y="4609652"/>
            <a:ext cx="2490542" cy="1910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800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圆角矩形 17"/>
          <p:cNvSpPr/>
          <p:nvPr/>
        </p:nvSpPr>
        <p:spPr>
          <a:xfrm>
            <a:off x="529280" y="430925"/>
            <a:ext cx="11133438" cy="5878294"/>
          </a:xfrm>
          <a:prstGeom prst="roundRect">
            <a:avLst/>
          </a:prstGeom>
          <a:solidFill>
            <a:schemeClr val="bg1"/>
          </a:solidFill>
          <a:ln w="190500">
            <a:solidFill>
              <a:srgbClr val="7E43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微软雅黑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-1747317" y="5452672"/>
            <a:ext cx="19872573" cy="1612991"/>
            <a:chOff x="433457" y="4963193"/>
            <a:chExt cx="15007831" cy="1218136"/>
          </a:xfrm>
        </p:grpSpPr>
        <p:pic>
          <p:nvPicPr>
            <p:cNvPr id="22" name="图片 2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61407"/>
            <a:stretch/>
          </p:blipFill>
          <p:spPr>
            <a:xfrm flipV="1">
              <a:off x="5226316" y="4963193"/>
              <a:ext cx="10214972" cy="1218135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15241"/>
            <a:stretch/>
          </p:blipFill>
          <p:spPr>
            <a:xfrm>
              <a:off x="433457" y="5311933"/>
              <a:ext cx="6256420" cy="869396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10C848E-7B30-4549-8CDC-9A388C362366}"/>
              </a:ext>
            </a:extLst>
          </p:cNvPr>
          <p:cNvGrpSpPr/>
          <p:nvPr/>
        </p:nvGrpSpPr>
        <p:grpSpPr>
          <a:xfrm>
            <a:off x="921367" y="3584028"/>
            <a:ext cx="3965943" cy="2099536"/>
            <a:chOff x="4386050" y="177800"/>
            <a:chExt cx="3413125" cy="1796256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DA11D579-2C10-416F-979C-A89AF4AEB09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6050" y="177800"/>
              <a:ext cx="3413125" cy="173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CC1C0957-DE2D-4A13-89B1-D8F32F874DCF}"/>
                </a:ext>
              </a:extLst>
            </p:cNvPr>
            <p:cNvSpPr/>
            <p:nvPr/>
          </p:nvSpPr>
          <p:spPr>
            <a:xfrm>
              <a:off x="4800600" y="1488281"/>
              <a:ext cx="2647950" cy="48577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3849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Thảo</a:t>
              </a: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3849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2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3849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luận</a:t>
              </a: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3849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2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3849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nhóm</a:t>
              </a: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3849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4</a:t>
              </a:r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7BBF13A5-5AF7-402D-8558-862230094F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3555" y="621977"/>
            <a:ext cx="8624888" cy="628890"/>
          </a:xfrm>
          <a:prstGeom prst="rect">
            <a:avLst/>
          </a:prstGeom>
          <a:solidFill>
            <a:srgbClr val="FFF5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lvl="0" algn="ctr">
              <a:lnSpc>
                <a:spcPct val="120000"/>
              </a:lnSpc>
            </a:pPr>
            <a:r>
              <a:rPr lang="en-US" alt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Thảo</a:t>
            </a:r>
            <a:r>
              <a:rPr lang="en-US" alt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luận</a:t>
            </a:r>
            <a:r>
              <a:rPr lang="en-US" alt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alt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alt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alt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nên</a:t>
            </a:r>
            <a:r>
              <a:rPr lang="en-US" alt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4247AAA9-6CE7-4172-BAAE-72BA3A016ED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3490" t="66169" r="34791" b="28358"/>
          <a:stretch/>
        </p:blipFill>
        <p:spPr bwMode="auto">
          <a:xfrm>
            <a:off x="1277282" y="1511510"/>
            <a:ext cx="9637433" cy="14589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6" name="Speech Bubble: Rectangle with Corners Rounded 25">
            <a:extLst>
              <a:ext uri="{FF2B5EF4-FFF2-40B4-BE49-F238E27FC236}">
                <a16:creationId xmlns:a16="http://schemas.microsoft.com/office/drawing/2014/main" id="{8B0C963C-6177-499A-8302-A2D5892A10A6}"/>
              </a:ext>
            </a:extLst>
          </p:cNvPr>
          <p:cNvSpPr/>
          <p:nvPr/>
        </p:nvSpPr>
        <p:spPr>
          <a:xfrm>
            <a:off x="5636303" y="3149263"/>
            <a:ext cx="5036474" cy="1981200"/>
          </a:xfrm>
          <a:prstGeom prst="wedgeRoundRectCallout">
            <a:avLst>
              <a:gd name="adj1" fmla="val -66923"/>
              <a:gd name="adj2" fmla="val 19790"/>
              <a:gd name="adj3" fmla="val 1666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nhóm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chủ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thảo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luận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lên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giấy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A0.</a:t>
            </a:r>
          </a:p>
        </p:txBody>
      </p:sp>
    </p:spTree>
    <p:extLst>
      <p:ext uri="{BB962C8B-B14F-4D97-AF65-F5344CB8AC3E}">
        <p14:creationId xmlns:p14="http://schemas.microsoft.com/office/powerpoint/2010/main" val="1464468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4" grpId="0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3005" y="3422822"/>
            <a:ext cx="2327810" cy="3267234"/>
          </a:xfrm>
          <a:prstGeom prst="rect">
            <a:avLst/>
          </a:prstGeom>
        </p:spPr>
      </p:pic>
      <p:pic>
        <p:nvPicPr>
          <p:cNvPr id="5" name="Picture 4" descr="A close up of a black background&#10;&#10;AI-generated content may be incorrect.">
            <a:extLst>
              <a:ext uri="{FF2B5EF4-FFF2-40B4-BE49-F238E27FC236}">
                <a16:creationId xmlns:a16="http://schemas.microsoft.com/office/drawing/2014/main" id="{A328815E-5EC2-35B3-E225-D996C3A8FC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55244" y="839973"/>
            <a:ext cx="16609960" cy="4006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8297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155</Words>
  <Application>Microsoft Office PowerPoint</Application>
  <PresentationFormat>Widescreen</PresentationFormat>
  <Paragraphs>18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等线</vt:lpstr>
      <vt:lpstr>微软雅黑</vt:lpstr>
      <vt:lpstr>Pattaya</vt:lpstr>
      <vt:lpstr>宋体</vt:lpstr>
      <vt:lpstr>Arial</vt:lpstr>
      <vt:lpstr>Calibri</vt:lpstr>
      <vt:lpstr>Cambria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Windows User</cp:lastModifiedBy>
  <cp:revision>21</cp:revision>
  <dcterms:created xsi:type="dcterms:W3CDTF">2022-08-24T08:44:07Z</dcterms:created>
  <dcterms:modified xsi:type="dcterms:W3CDTF">2026-02-02T03:35:36Z</dcterms:modified>
</cp:coreProperties>
</file>