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2" r:id="rId3"/>
  </p:sldMasterIdLst>
  <p:sldIdLst>
    <p:sldId id="256" r:id="rId4"/>
    <p:sldId id="267" r:id="rId5"/>
    <p:sldId id="280" r:id="rId6"/>
    <p:sldId id="281" r:id="rId7"/>
    <p:sldId id="283" r:id="rId8"/>
    <p:sldId id="284" r:id="rId9"/>
    <p:sldId id="282" r:id="rId10"/>
    <p:sldId id="276" r:id="rId11"/>
    <p:sldId id="271" r:id="rId12"/>
    <p:sldId id="269" r:id="rId13"/>
    <p:sldId id="270" r:id="rId14"/>
    <p:sldId id="272" r:id="rId15"/>
    <p:sldId id="273" r:id="rId16"/>
    <p:sldId id="259" r:id="rId17"/>
    <p:sldId id="261" r:id="rId18"/>
    <p:sldId id="274" r:id="rId19"/>
    <p:sldId id="263" r:id="rId20"/>
    <p:sldId id="275" r:id="rId21"/>
    <p:sldId id="277" r:id="rId22"/>
    <p:sldId id="265" r:id="rId23"/>
    <p:sldId id="278" r:id="rId24"/>
    <p:sldId id="279" r:id="rId25"/>
  </p:sldIdLst>
  <p:sldSz cx="18288000" cy="10287000"/>
  <p:notesSz cx="6858000" cy="9144000"/>
  <p:embeddedFontLst>
    <p:embeddedFont>
      <p:font typeface="Cambria" panose="02040503050406030204" pitchFamily="18" charset="0"/>
      <p:regular r:id="rId26"/>
      <p:bold r:id="rId27"/>
      <p:italic r:id="rId28"/>
      <p:boldItalic r:id="rId29"/>
    </p:embeddedFont>
    <p:embeddedFont>
      <p:font typeface="#9Slide07 SVNSalty Sans" panose="02000000000000000000" charset="0"/>
      <p:regular r:id="rId30"/>
    </p:embeddedFont>
    <p:embeddedFont>
      <p:font typeface="#9Slide03 Montserrat Bold" panose="020B0604020202020204" charset="0"/>
      <p:bold r:id="rId31"/>
    </p:embeddedFont>
    <p:embeddedFont>
      <p:font typeface="Arturo Outline" panose="020B0604020202020204" charset="0"/>
      <p:regular r:id="rId32"/>
    </p:embeddedFont>
    <p:embeddedFont>
      <p:font typeface="More Sugar" panose="020B0604020202020204" charset="0"/>
      <p:regular r:id="rId33"/>
    </p:embeddedFont>
    <p:embeddedFont>
      <p:font typeface="#9Slide07 HoneyCream" panose="020B0604020202020204" charset="0"/>
      <p:regular r:id="rId34"/>
    </p:embeddedFon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DDD"/>
    <a:srgbClr val="FDEADA"/>
    <a:srgbClr val="7687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6" d="100"/>
          <a:sy n="56" d="100"/>
        </p:scale>
        <p:origin x="804"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8.fntdata"/><Relationship Id="rId38" Type="http://schemas.openxmlformats.org/officeDocument/2006/relationships/font" Target="fonts/font1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2484FB-6458-4862-9A98-DF1B3FD3FF4E}"/>
              </a:ext>
            </a:extLst>
          </p:cNvPr>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8098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279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570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2450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hyperlink" Target="https://www.facebook.com/groups/629898828017053" TargetMode="External"/><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theme" Target="../theme/theme3.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784827" y="6062324"/>
            <a:ext cx="2011854" cy="3420153"/>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003073" y="6062324"/>
            <a:ext cx="2011854" cy="3420153"/>
          </a:xfrm>
          <a:prstGeom prst="rect">
            <a:avLst/>
          </a:prstGeom>
        </p:spPr>
      </p:pic>
      <p:pic>
        <p:nvPicPr>
          <p:cNvPr id="4" name="Picture 3">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5" name="Picture 4">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6"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6">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7"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8" name="Picture 7">
            <a:extLst>
              <a:ext uri="{FF2B5EF4-FFF2-40B4-BE49-F238E27FC236}">
                <a16:creationId xmlns:a16="http://schemas.microsoft.com/office/drawing/2014/main" id="{2C38DA38-71FB-4CEB-B777-09292390EC4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9" name="Picture 8">
            <a:extLst>
              <a:ext uri="{FF2B5EF4-FFF2-40B4-BE49-F238E27FC236}">
                <a16:creationId xmlns:a16="http://schemas.microsoft.com/office/drawing/2014/main" id="{7B3E06E2-B8CD-4348-A929-48748D52322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10" name="Picture 9">
            <a:extLst>
              <a:ext uri="{FF2B5EF4-FFF2-40B4-BE49-F238E27FC236}">
                <a16:creationId xmlns:a16="http://schemas.microsoft.com/office/drawing/2014/main" id="{D1A0A433-1C81-43D6-86C9-906F9D1CD5C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11" name="Picture 10">
            <a:extLst>
              <a:ext uri="{FF2B5EF4-FFF2-40B4-BE49-F238E27FC236}">
                <a16:creationId xmlns:a16="http://schemas.microsoft.com/office/drawing/2014/main" id="{57AB7940-731C-4B6C-8537-33EBAD98DEB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1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3"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14" name="Picture 13">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15" name="Picture 14">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16" name="Picture 15">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17" name="Picture 16">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411530876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2C38DA38-71FB-4CEB-B777-09292390EC4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2965038" y="-39788346"/>
            <a:ext cx="3279371" cy="5576627"/>
          </a:xfrm>
          <a:prstGeom prst="rect">
            <a:avLst/>
          </a:prstGeom>
        </p:spPr>
      </p:pic>
      <p:pic>
        <p:nvPicPr>
          <p:cNvPr id="17" name="Picture 16">
            <a:extLst>
              <a:ext uri="{FF2B5EF4-FFF2-40B4-BE49-F238E27FC236}">
                <a16:creationId xmlns:a16="http://schemas.microsoft.com/office/drawing/2014/main" id="{7B3E06E2-B8CD-4348-A929-48748D52322A}"/>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3737763" y="-39788347"/>
            <a:ext cx="3279371" cy="5576627"/>
          </a:xfrm>
          <a:prstGeom prst="rect">
            <a:avLst/>
          </a:prstGeom>
        </p:spPr>
      </p:pic>
      <p:pic>
        <p:nvPicPr>
          <p:cNvPr id="18" name="Picture 17">
            <a:extLst>
              <a:ext uri="{FF2B5EF4-FFF2-40B4-BE49-F238E27FC236}">
                <a16:creationId xmlns:a16="http://schemas.microsoft.com/office/drawing/2014/main" id="{D1A0A433-1C81-43D6-86C9-906F9D1CD5C6}"/>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1294676" y="43764955"/>
            <a:ext cx="3279371" cy="5576627"/>
          </a:xfrm>
          <a:prstGeom prst="rect">
            <a:avLst/>
          </a:prstGeom>
        </p:spPr>
      </p:pic>
      <p:pic>
        <p:nvPicPr>
          <p:cNvPr id="19" name="Picture 18">
            <a:extLst>
              <a:ext uri="{FF2B5EF4-FFF2-40B4-BE49-F238E27FC236}">
                <a16:creationId xmlns:a16="http://schemas.microsoft.com/office/drawing/2014/main" id="{57AB7940-731C-4B6C-8537-33EBAD98DEBF}"/>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77074009" y="43764953"/>
            <a:ext cx="3279371" cy="5576627"/>
          </a:xfrm>
          <a:prstGeom prst="rect">
            <a:avLst/>
          </a:prstGeom>
        </p:spPr>
      </p:pic>
      <p:pic>
        <p:nvPicPr>
          <p:cNvPr id="23" name="Picture 22">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24" name="Picture 23">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25" name="Picture 24">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26" name="Picture 25">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pic>
        <p:nvPicPr>
          <p:cNvPr id="10" name="Picture 9">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7667"/>
          <a:stretch/>
        </p:blipFill>
        <p:spPr>
          <a:xfrm>
            <a:off x="-3078308" y="-331610"/>
            <a:ext cx="3279371" cy="3476108"/>
          </a:xfrm>
          <a:prstGeom prst="rect">
            <a:avLst/>
          </a:prstGeom>
        </p:spPr>
      </p:pic>
      <p:pic>
        <p:nvPicPr>
          <p:cNvPr id="11" name="Picture 10">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2424198" y="11687181"/>
            <a:ext cx="2736014" cy="3003728"/>
          </a:xfrm>
          <a:prstGeom prst="rect">
            <a:avLst/>
          </a:prstGeom>
        </p:spPr>
      </p:pic>
      <p:sp>
        <p:nvSpPr>
          <p:cNvPr id="12" name="TextBox 3">
            <a:extLst>
              <a:ext uri="{FF2B5EF4-FFF2-40B4-BE49-F238E27FC236}">
                <a16:creationId xmlns:a16="http://schemas.microsoft.com/office/drawing/2014/main" id="{F9034237-DA06-4066-849E-00A115FF4EA1}"/>
              </a:ext>
            </a:extLst>
          </p:cNvPr>
          <p:cNvSpPr txBox="1"/>
          <p:nvPr userDrawn="1"/>
        </p:nvSpPr>
        <p:spPr>
          <a:xfrm>
            <a:off x="4572004" y="13647930"/>
            <a:ext cx="9342275"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2"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3" name="Title 1">
            <a:extLst>
              <a:ext uri="{FF2B5EF4-FFF2-40B4-BE49-F238E27FC236}">
                <a16:creationId xmlns:a16="http://schemas.microsoft.com/office/drawing/2014/main" id="{9E5F6F2C-DE77-4B3E-986A-23D69ABD846E}"/>
              </a:ext>
            </a:extLst>
          </p:cNvPr>
          <p:cNvSpPr txBox="1">
            <a:spLocks/>
          </p:cNvSpPr>
          <p:nvPr userDrawn="1"/>
        </p:nvSpPr>
        <p:spPr>
          <a:xfrm>
            <a:off x="2152519" y="14193843"/>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4" name="Picture 13">
            <a:extLst>
              <a:ext uri="{FF2B5EF4-FFF2-40B4-BE49-F238E27FC236}">
                <a16:creationId xmlns:a16="http://schemas.microsoft.com/office/drawing/2014/main" id="{2C38DA38-71FB-4CEB-B777-09292390EC4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965036" y="-39788344"/>
            <a:ext cx="3279371" cy="5576626"/>
          </a:xfrm>
          <a:prstGeom prst="rect">
            <a:avLst/>
          </a:prstGeom>
        </p:spPr>
      </p:pic>
      <p:pic>
        <p:nvPicPr>
          <p:cNvPr id="15" name="Picture 14">
            <a:extLst>
              <a:ext uri="{FF2B5EF4-FFF2-40B4-BE49-F238E27FC236}">
                <a16:creationId xmlns:a16="http://schemas.microsoft.com/office/drawing/2014/main" id="{7B3E06E2-B8CD-4348-A929-48748D52322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737764" y="-39788344"/>
            <a:ext cx="3279371" cy="5576626"/>
          </a:xfrm>
          <a:prstGeom prst="rect">
            <a:avLst/>
          </a:prstGeom>
        </p:spPr>
      </p:pic>
      <p:pic>
        <p:nvPicPr>
          <p:cNvPr id="20" name="Picture 19">
            <a:extLst>
              <a:ext uri="{FF2B5EF4-FFF2-40B4-BE49-F238E27FC236}">
                <a16:creationId xmlns:a16="http://schemas.microsoft.com/office/drawing/2014/main" id="{D1A0A433-1C81-43D6-86C9-906F9D1CD5C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1294675" y="43764959"/>
            <a:ext cx="3279371" cy="5576626"/>
          </a:xfrm>
          <a:prstGeom prst="rect">
            <a:avLst/>
          </a:prstGeom>
        </p:spPr>
      </p:pic>
      <p:pic>
        <p:nvPicPr>
          <p:cNvPr id="21" name="Picture 20">
            <a:extLst>
              <a:ext uri="{FF2B5EF4-FFF2-40B4-BE49-F238E27FC236}">
                <a16:creationId xmlns:a16="http://schemas.microsoft.com/office/drawing/2014/main" id="{57AB7940-731C-4B6C-8537-33EBAD98DE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074006" y="43764959"/>
            <a:ext cx="3279371" cy="5576626"/>
          </a:xfrm>
          <a:prstGeom prst="rect">
            <a:avLst/>
          </a:prstGeom>
        </p:spPr>
      </p:pic>
      <p:sp>
        <p:nvSpPr>
          <p:cNvPr id="22" name="Title 1">
            <a:extLst>
              <a:ext uri="{FF2B5EF4-FFF2-40B4-BE49-F238E27FC236}">
                <a16:creationId xmlns:a16="http://schemas.microsoft.com/office/drawing/2014/main" id="{7A218C26-69B7-499C-B190-96851A78FEC6}"/>
              </a:ext>
            </a:extLst>
          </p:cNvPr>
          <p:cNvSpPr txBox="1">
            <a:spLocks/>
          </p:cNvSpPr>
          <p:nvPr userDrawn="1"/>
        </p:nvSpPr>
        <p:spPr>
          <a:xfrm>
            <a:off x="-855175" y="9105900"/>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27" name="Title 1">
            <a:extLst>
              <a:ext uri="{FF2B5EF4-FFF2-40B4-BE49-F238E27FC236}">
                <a16:creationId xmlns:a16="http://schemas.microsoft.com/office/drawing/2014/main" id="{6AA5128D-EAF5-483C-871A-4BFED87FD86D}"/>
              </a:ext>
            </a:extLst>
          </p:cNvPr>
          <p:cNvSpPr txBox="1">
            <a:spLocks/>
          </p:cNvSpPr>
          <p:nvPr userDrawn="1"/>
        </p:nvSpPr>
        <p:spPr>
          <a:xfrm>
            <a:off x="-3078311" y="2536031"/>
            <a:ext cx="3279371" cy="1181100"/>
          </a:xfrm>
          <a:prstGeom prst="rect">
            <a:avLst/>
          </a:prstGeom>
        </p:spPr>
        <p:txBody>
          <a:bodyPr vert="horz" lIns="108845" tIns="54423" rIns="108845"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dirty="0" err="1">
                <a:ln>
                  <a:noFill/>
                </a:ln>
                <a:solidFill>
                  <a:srgbClr val="50AE47"/>
                </a:solidFill>
                <a:effectLst/>
                <a:uLnTx/>
                <a:uFillTx/>
                <a:latin typeface="#9Slide07 HoneyCream" pitchFamily="2" charset="0"/>
                <a:ea typeface="+mj-ea"/>
                <a:cs typeface="+mj-cs"/>
              </a:rPr>
              <a:t>Măng</a:t>
            </a:r>
            <a:r>
              <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rPr>
              <a:t> Non</a:t>
            </a:r>
          </a:p>
        </p:txBody>
      </p:sp>
      <p:pic>
        <p:nvPicPr>
          <p:cNvPr id="28" name="Picture 2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28990133"/>
            <a:ext cx="5441296" cy="7142506"/>
          </a:xfrm>
          <a:prstGeom prst="rect">
            <a:avLst/>
          </a:prstGeom>
        </p:spPr>
      </p:pic>
      <p:pic>
        <p:nvPicPr>
          <p:cNvPr id="29" name="Picture 2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66766647" y="35507729"/>
            <a:ext cx="5441296" cy="7142506"/>
          </a:xfrm>
          <a:prstGeom prst="rect">
            <a:avLst/>
          </a:prstGeom>
        </p:spPr>
      </p:pic>
      <p:pic>
        <p:nvPicPr>
          <p:cNvPr id="30" name="Picture 2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8713692" y="-28990133"/>
            <a:ext cx="5441296" cy="7142506"/>
          </a:xfrm>
          <a:prstGeom prst="rect">
            <a:avLst/>
          </a:prstGeom>
        </p:spPr>
      </p:pic>
      <p:pic>
        <p:nvPicPr>
          <p:cNvPr id="31" name="Picture 3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0568" r="10051"/>
          <a:stretch/>
        </p:blipFill>
        <p:spPr>
          <a:xfrm>
            <a:off x="79108399" y="35507729"/>
            <a:ext cx="5441296" cy="7142506"/>
          </a:xfrm>
          <a:prstGeom prst="rect">
            <a:avLst/>
          </a:prstGeom>
        </p:spPr>
      </p:pic>
    </p:spTree>
    <p:extLst>
      <p:ext uri="{BB962C8B-B14F-4D97-AF65-F5344CB8AC3E}">
        <p14:creationId xmlns:p14="http://schemas.microsoft.com/office/powerpoint/2010/main" val="264726995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6.sv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image" Target="../media/image7.png"/><Relationship Id="rId16" Type="http://schemas.openxmlformats.org/officeDocument/2006/relationships/image" Target="../media/image10.png"/><Relationship Id="rId20" Type="http://schemas.openxmlformats.org/officeDocument/2006/relationships/image" Target="../media/image13.png"/><Relationship Id="rId1" Type="http://schemas.openxmlformats.org/officeDocument/2006/relationships/slideLayout" Target="../slideLayouts/slideLayout7.xml"/><Relationship Id="rId11" Type="http://schemas.openxmlformats.org/officeDocument/2006/relationships/image" Target="../media/image10.svg"/><Relationship Id="rId15" Type="http://schemas.openxmlformats.org/officeDocument/2006/relationships/image" Target="../media/image14.svg"/><Relationship Id="rId19" Type="http://schemas.openxmlformats.org/officeDocument/2006/relationships/image" Target="../media/image12.png"/><Relationship Id="rId14"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6.png"/><Relationship Id="rId7" Type="http://schemas.openxmlformats.org/officeDocument/2006/relationships/image" Target="../media/image10.svg"/><Relationship Id="rId12" Type="http://schemas.openxmlformats.org/officeDocument/2006/relationships/image" Target="../media/image37.pn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9.png"/><Relationship Id="rId9" Type="http://schemas.openxmlformats.org/officeDocument/2006/relationships/image" Target="../media/image6.sv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9.png"/><Relationship Id="rId7" Type="http://schemas.openxmlformats.org/officeDocument/2006/relationships/image" Target="../media/image10.svg"/><Relationship Id="rId12" Type="http://schemas.openxmlformats.org/officeDocument/2006/relationships/image" Target="../media/image38.jpe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4.svg"/><Relationship Id="rId5" Type="http://schemas.openxmlformats.org/officeDocument/2006/relationships/image" Target="../media/image4.svg"/><Relationship Id="rId14"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s>
</file>

<file path=ppt/slides/_rels/slide1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sv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6.svg"/></Relationships>
</file>

<file path=ppt/slides/_rels/slide15.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9.png"/><Relationship Id="rId9" Type="http://schemas.openxmlformats.org/officeDocument/2006/relationships/image" Target="../media/image6.sv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11" Type="http://schemas.openxmlformats.org/officeDocument/2006/relationships/image" Target="../media/image14.svg"/><Relationship Id="rId10" Type="http://schemas.openxmlformats.org/officeDocument/2006/relationships/image" Target="../media/image9.png"/><Relationship Id="rId9" Type="http://schemas.openxmlformats.org/officeDocument/2006/relationships/image" Target="../media/image6.svg"/></Relationships>
</file>

<file path=ppt/slides/_rels/slide17.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43.png"/><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14.svg"/></Relationships>
</file>

<file path=ppt/slides/_rels/slide18.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9.png"/><Relationship Id="rId3" Type="http://schemas.openxmlformats.org/officeDocument/2006/relationships/image" Target="../media/image2.svg"/><Relationship Id="rId12" Type="http://schemas.openxmlformats.org/officeDocument/2006/relationships/image" Target="../media/image2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4.svg"/><Relationship Id="rId15" Type="http://schemas.openxmlformats.org/officeDocument/2006/relationships/image" Target="../media/image44.jpeg"/><Relationship Id="rId4" Type="http://schemas.openxmlformats.org/officeDocument/2006/relationships/image" Target="../media/image36.png"/><Relationship Id="rId9" Type="http://schemas.openxmlformats.org/officeDocument/2006/relationships/image" Target="../media/image42.png"/><Relationship Id="rId14" Type="http://schemas.openxmlformats.org/officeDocument/2006/relationships/image" Target="../media/image14.sv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45.png"/><Relationship Id="rId5" Type="http://schemas.openxmlformats.org/officeDocument/2006/relationships/image" Target="../media/image10.svg"/><Relationship Id="rId10" Type="http://schemas.openxmlformats.org/officeDocument/2006/relationships/image" Target="../media/image15.png"/><Relationship Id="rId9" Type="http://schemas.openxmlformats.org/officeDocument/2006/relationships/image" Target="../media/image14.sv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6.png"/><Relationship Id="rId5" Type="http://schemas.openxmlformats.org/officeDocument/2006/relationships/image" Target="../media/image10.svg"/><Relationship Id="rId10" Type="http://schemas.openxmlformats.org/officeDocument/2006/relationships/image" Target="../media/image15.png"/><Relationship Id="rId9" Type="http://schemas.openxmlformats.org/officeDocument/2006/relationships/image" Target="../media/image14.svg"/></Relationships>
</file>

<file path=ppt/slides/_rels/slide2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6.svg"/></Relationships>
</file>

<file path=ppt/slides/_rels/slide2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6.sv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6.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1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7" Type="http://schemas.openxmlformats.org/officeDocument/2006/relationships/image" Target="NULL"/><Relationship Id="rId2" Type="http://schemas.openxmlformats.org/officeDocument/2006/relationships/image" Target="../media/image17.jpg"/><Relationship Id="rId16"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NULL"/><Relationship Id="rId15" Type="http://schemas.openxmlformats.org/officeDocument/2006/relationships/image" Target="NULL"/><Relationship Id="rId10" Type="http://schemas.openxmlformats.org/officeDocument/2006/relationships/image" Target="../media/image21.png"/><Relationship Id="rId9"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3.jpg"/></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5.png"/><Relationship Id="rId5" Type="http://schemas.openxmlformats.org/officeDocument/2006/relationships/image" Target="../media/image10.svg"/><Relationship Id="rId10" Type="http://schemas.openxmlformats.org/officeDocument/2006/relationships/image" Target="../media/image15.png"/><Relationship Id="rId9" Type="http://schemas.openxmlformats.org/officeDocument/2006/relationships/image" Target="../media/image14.sv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7" Type="http://schemas.openxmlformats.org/officeDocument/2006/relationships/image" Target="../media/image10.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4.svg"/><Relationship Id="rId5"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645034" y="559180"/>
            <a:ext cx="16997931" cy="9167728"/>
            <a:chOff x="0" y="0"/>
            <a:chExt cx="4476821" cy="2414546"/>
          </a:xfrm>
        </p:grpSpPr>
        <p:sp>
          <p:nvSpPr>
            <p:cNvPr id="3" name="Freeform 3"/>
            <p:cNvSpPr/>
            <p:nvPr/>
          </p:nvSpPr>
          <p:spPr>
            <a:xfrm>
              <a:off x="0" y="0"/>
              <a:ext cx="4476821" cy="2414546"/>
            </a:xfrm>
            <a:custGeom>
              <a:avLst/>
              <a:gdLst/>
              <a:ahLst/>
              <a:cxnLst/>
              <a:rect l="l" t="t" r="r" b="b"/>
              <a:pathLst>
                <a:path w="4476821" h="2414546">
                  <a:moveTo>
                    <a:pt x="0" y="0"/>
                  </a:moveTo>
                  <a:lnTo>
                    <a:pt x="4476821" y="0"/>
                  </a:lnTo>
                  <a:lnTo>
                    <a:pt x="4476821" y="2414546"/>
                  </a:lnTo>
                  <a:lnTo>
                    <a:pt x="0" y="2414546"/>
                  </a:lnTo>
                  <a:close/>
                </a:path>
              </a:pathLst>
            </a:custGeom>
            <a:solidFill>
              <a:schemeClr val="tx1">
                <a:lumMod val="95000"/>
                <a:lumOff val="5000"/>
              </a:schemeClr>
            </a:solidFill>
            <a:ln w="123825" cap="sq">
              <a:solidFill>
                <a:srgbClr val="495324"/>
              </a:solidFill>
              <a:prstDash val="solid"/>
              <a:miter/>
            </a:ln>
          </p:spPr>
        </p:sp>
        <p:sp>
          <p:nvSpPr>
            <p:cNvPr id="4" name="TextBox 4"/>
            <p:cNvSpPr txBox="1"/>
            <p:nvPr/>
          </p:nvSpPr>
          <p:spPr>
            <a:xfrm>
              <a:off x="0" y="-47625"/>
              <a:ext cx="4476821" cy="2462171"/>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15314694" y="1028700"/>
            <a:ext cx="1944606" cy="1966054"/>
          </a:xfrm>
          <a:custGeom>
            <a:avLst/>
            <a:gdLst/>
            <a:ahLst/>
            <a:cxnLst/>
            <a:rect l="l" t="t" r="r" b="b"/>
            <a:pathLst>
              <a:path w="1944606" h="1966054">
                <a:moveTo>
                  <a:pt x="0" y="0"/>
                </a:moveTo>
                <a:lnTo>
                  <a:pt x="1944606" y="0"/>
                </a:lnTo>
                <a:lnTo>
                  <a:pt x="1944606" y="1966054"/>
                </a:lnTo>
                <a:lnTo>
                  <a:pt x="0" y="1966054"/>
                </a:lnTo>
                <a:lnTo>
                  <a:pt x="0" y="0"/>
                </a:lnTo>
                <a:close/>
              </a:path>
            </a:pathLst>
          </a:custGeom>
          <a:blipFill>
            <a:blip r:embed="rId2">
              <a:extLst>
                <a:ext uri="{96DAC541-7B7A-43D3-8B79-37D633B846F1}">
                  <asvg:svgBlip xmlns:asvg="http://schemas.microsoft.com/office/drawing/2016/SVG/main" xmlns="" r:embed="rId11"/>
                </a:ext>
              </a:extLst>
            </a:blip>
            <a:stretch>
              <a:fillRect/>
            </a:stretch>
          </a:blipFill>
        </p:spPr>
      </p:sp>
      <p:sp>
        <p:nvSpPr>
          <p:cNvPr id="11" name="Freeform 11"/>
          <p:cNvSpPr/>
          <p:nvPr/>
        </p:nvSpPr>
        <p:spPr>
          <a:xfrm>
            <a:off x="2278692" y="5143500"/>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2" name="Freeform 12"/>
          <p:cNvSpPr/>
          <p:nvPr/>
        </p:nvSpPr>
        <p:spPr>
          <a:xfrm>
            <a:off x="12475368" y="1394177"/>
            <a:ext cx="1558039" cy="617550"/>
          </a:xfrm>
          <a:custGeom>
            <a:avLst/>
            <a:gdLst/>
            <a:ahLst/>
            <a:cxnLst/>
            <a:rect l="l" t="t" r="r" b="b"/>
            <a:pathLst>
              <a:path w="1558039" h="617550">
                <a:moveTo>
                  <a:pt x="0" y="0"/>
                </a:moveTo>
                <a:lnTo>
                  <a:pt x="1558039" y="0"/>
                </a:lnTo>
                <a:lnTo>
                  <a:pt x="1558039" y="617550"/>
                </a:lnTo>
                <a:lnTo>
                  <a:pt x="0" y="61755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1333878">
            <a:off x="15822144" y="4386711"/>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rot="-1333878">
            <a:off x="1960985" y="772360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5" name="Freeform 15"/>
          <p:cNvSpPr/>
          <p:nvPr/>
        </p:nvSpPr>
        <p:spPr>
          <a:xfrm rot="-1333878">
            <a:off x="1090860" y="991414"/>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pic>
        <p:nvPicPr>
          <p:cNvPr id="26" name="Picture 25"/>
          <p:cNvPicPr>
            <a:picLocks noChangeAspect="1"/>
          </p:cNvPicPr>
          <p:nvPr/>
        </p:nvPicPr>
        <p:blipFill>
          <a:blip r:embed="rId16"/>
          <a:stretch>
            <a:fillRect/>
          </a:stretch>
        </p:blipFill>
        <p:spPr>
          <a:xfrm>
            <a:off x="3553602" y="1079010"/>
            <a:ext cx="12028451" cy="6620830"/>
          </a:xfrm>
          <a:prstGeom prst="rect">
            <a:avLst/>
          </a:prstGeom>
        </p:spPr>
      </p:pic>
      <p:sp>
        <p:nvSpPr>
          <p:cNvPr id="16" name="Freeform 16"/>
          <p:cNvSpPr/>
          <p:nvPr/>
        </p:nvSpPr>
        <p:spPr>
          <a:xfrm>
            <a:off x="10214551" y="6874314"/>
            <a:ext cx="8111627" cy="3374437"/>
          </a:xfrm>
          <a:custGeom>
            <a:avLst/>
            <a:gdLst/>
            <a:ahLst/>
            <a:cxnLst/>
            <a:rect l="l" t="t" r="r" b="b"/>
            <a:pathLst>
              <a:path w="8111627" h="3374437">
                <a:moveTo>
                  <a:pt x="0" y="0"/>
                </a:moveTo>
                <a:lnTo>
                  <a:pt x="8111627" y="0"/>
                </a:lnTo>
                <a:lnTo>
                  <a:pt x="8111627" y="3374437"/>
                </a:lnTo>
                <a:lnTo>
                  <a:pt x="0" y="3374437"/>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pic>
        <p:nvPicPr>
          <p:cNvPr id="25" name="Picture 24"/>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54392" y="1522939"/>
            <a:ext cx="4377307" cy="8224217"/>
          </a:xfrm>
          <a:prstGeom prst="rect">
            <a:avLst/>
          </a:prstGeom>
        </p:spPr>
      </p:pic>
      <p:pic>
        <p:nvPicPr>
          <p:cNvPr id="5" name="Picture 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057711" y="538932"/>
            <a:ext cx="2316681" cy="23166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8229600" y="1784286"/>
            <a:ext cx="8266043" cy="5770811"/>
          </a:xfrm>
          <a:prstGeom prst="rect">
            <a:avLst/>
          </a:prstGeom>
        </p:spPr>
        <p:txBody>
          <a:bodyPr wrap="square" lIns="0" tIns="0" rIns="0" bIns="0" rtlCol="0" anchor="t">
            <a:spAutoFit/>
          </a:bodyPr>
          <a:lstStyle/>
          <a:p>
            <a:pPr algn="just">
              <a:lnSpc>
                <a:spcPts val="4480"/>
              </a:lnSpc>
            </a:pPr>
            <a:r>
              <a:rPr lang="vi-VN" sz="3600" dirty="0">
                <a:latin typeface="Cambria" panose="02040503050406030204" pitchFamily="18" charset="0"/>
                <a:ea typeface="Cambria" panose="02040503050406030204" pitchFamily="18" charset="0"/>
              </a:rPr>
              <a:t>Nhà văn – nhà thơ Nguyễn Phan Hách sinh ngày 13/1/1944 tại làng Mão Điền, huyện Thuận Thành, tỉnh Bắc Ninh. Thuở còn thiếu thời, Nguyễn Phan Hách theo học trường làng, trường huyện. Sau khi tốt nghiệp sư phạm, Nguyễn Phan Hách đi dạy học một thời gian. </a:t>
            </a:r>
            <a:r>
              <a:rPr lang="en-US" sz="3600" dirty="0" err="1">
                <a:latin typeface="Cambria" panose="02040503050406030204" pitchFamily="18" charset="0"/>
                <a:ea typeface="Cambria" panose="02040503050406030204" pitchFamily="18" charset="0"/>
              </a:rPr>
              <a:t>Trong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suốt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sự</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nghiệp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sáng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mình</a:t>
            </a:r>
            <a:r>
              <a:rPr lang="en-US" sz="3600" dirty="0">
                <a:latin typeface="Cambria" panose="02040503050406030204" pitchFamily="18" charset="0"/>
                <a:ea typeface="Cambria" panose="02040503050406030204" pitchFamily="18" charset="0"/>
              </a:rPr>
              <a:t>, Nguyễn Phan </a:t>
            </a:r>
            <a:r>
              <a:rPr lang="en-US" sz="3600" dirty="0" err="1">
                <a:latin typeface="Cambria" panose="02040503050406030204" pitchFamily="18" charset="0"/>
                <a:ea typeface="Cambria" panose="02040503050406030204" pitchFamily="18" charset="0"/>
              </a:rPr>
              <a:t>Hách</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đã</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hiến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những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phẩm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giá</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trị</a:t>
            </a:r>
            <a:r>
              <a:rPr lang="en-US" sz="3600" dirty="0">
                <a:latin typeface="Cambria" panose="02040503050406030204" pitchFamily="18" charset="0"/>
                <a:ea typeface="Cambria" panose="02040503050406030204" pitchFamily="18" charset="0"/>
              </a:rPr>
              <a:t> ở </a:t>
            </a:r>
            <a:r>
              <a:rPr lang="en-US" sz="3600" dirty="0" err="1">
                <a:latin typeface="Cambria" panose="02040503050406030204" pitchFamily="18" charset="0"/>
                <a:ea typeface="Cambria" panose="02040503050406030204" pitchFamily="18" charset="0"/>
              </a:rPr>
              <a:t>nhiều</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thể</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loại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khác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nhau</a:t>
            </a:r>
            <a:r>
              <a:rPr lang="en-US" sz="3600" dirty="0">
                <a:latin typeface="Cambria" panose="02040503050406030204" pitchFamily="18" charset="0"/>
                <a:ea typeface="Cambria" panose="02040503050406030204" pitchFamily="18" charset="0"/>
              </a:rPr>
              <a:t>.</a:t>
            </a:r>
            <a:endParaRPr lang="en-US" sz="3600" b="1" dirty="0">
              <a:solidFill>
                <a:srgbClr val="495324"/>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12"/>
          <a:stretch>
            <a:fillRect/>
          </a:stretch>
        </p:blipFill>
        <p:spPr>
          <a:xfrm rot="21298032">
            <a:off x="1629739" y="1084002"/>
            <a:ext cx="5724525" cy="81189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Freeform 6"/>
          <p:cNvSpPr/>
          <p:nvPr/>
        </p:nvSpPr>
        <p:spPr>
          <a:xfrm rot="175703">
            <a:off x="2192533" y="80556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3">
              <a:duotone>
                <a:prstClr val="black"/>
                <a:schemeClr val="accent4">
                  <a:tint val="45000"/>
                  <a:satMod val="400000"/>
                </a:schemeClr>
              </a:duotone>
              <a:extLst>
                <a:ext uri="{96DAC541-7B7A-43D3-8B79-37D633B846F1}">
                  <asvg:svgBlip xmlns:asvg="http://schemas.microsoft.com/office/drawing/2016/SVG/main" xmlns="" r:embed="rId5"/>
                </a:ext>
              </a:extLst>
            </a:blip>
            <a:stretch>
              <a:fillRect/>
            </a:stretch>
          </a:blipFill>
        </p:spPr>
      </p:sp>
      <p:sp>
        <p:nvSpPr>
          <p:cNvPr id="9" name="Rectangle 8"/>
          <p:cNvSpPr/>
          <p:nvPr/>
        </p:nvSpPr>
        <p:spPr>
          <a:xfrm rot="247466">
            <a:off x="3038684" y="8259107"/>
            <a:ext cx="5254965" cy="707886"/>
          </a:xfrm>
          <a:prstGeom prst="rect">
            <a:avLst/>
          </a:prstGeom>
        </p:spPr>
        <p:txBody>
          <a:bodyPr wrap="none">
            <a:spAutoFit/>
          </a:bodyPr>
          <a:lstStyle/>
          <a:p>
            <a:r>
              <a:rPr lang="vi-VN" sz="4000" dirty="0">
                <a:latin typeface="#9Slide03 Montserrat Bold" panose="00000800000000000000" pitchFamily="2" charset="0"/>
                <a:ea typeface="Cambria" panose="02040503050406030204" pitchFamily="18" charset="0"/>
              </a:rPr>
              <a:t>Nguyễn Phan Hách </a:t>
            </a:r>
            <a:endParaRPr lang="en-US" sz="4000" dirty="0">
              <a:latin typeface="#9Slide03 Montserrat Bold" panose="00000800000000000000" pitchFamily="2" charset="0"/>
            </a:endParaRPr>
          </a:p>
        </p:txBody>
      </p:sp>
    </p:spTree>
    <p:extLst>
      <p:ext uri="{BB962C8B-B14F-4D97-AF65-F5344CB8AC3E}">
        <p14:creationId xmlns:p14="http://schemas.microsoft.com/office/powerpoint/2010/main" val="6327309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bg1"/>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8764251" y="1026412"/>
            <a:ext cx="8703755" cy="9094797"/>
          </a:xfrm>
          <a:prstGeom prst="rect">
            <a:avLst/>
          </a:prstGeom>
        </p:spPr>
        <p:txBody>
          <a:bodyPr wrap="square" lIns="0" tIns="0" rIns="0" bIns="0" rtlCol="0" anchor="t">
            <a:spAutoFit/>
          </a:bodyPr>
          <a:lstStyle/>
          <a:p>
            <a:pPr algn="just">
              <a:lnSpc>
                <a:spcPts val="4480"/>
              </a:lnSpc>
            </a:pPr>
            <a:r>
              <a:rPr lang="en-US" sz="3600" dirty="0" err="1" smtClean="0">
                <a:latin typeface="Cambria" panose="02040503050406030204" pitchFamily="18" charset="0"/>
                <a:ea typeface="Cambria" panose="02040503050406030204" pitchFamily="18" charset="0"/>
              </a:rPr>
              <a:t>Sông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(hay </a:t>
            </a:r>
            <a:r>
              <a:rPr lang="en-US" sz="3600" dirty="0" err="1" smtClean="0">
                <a:latin typeface="Cambria" panose="02040503050406030204" pitchFamily="18" charset="0"/>
                <a:ea typeface="Cambria" panose="02040503050406030204" pitchFamily="18" charset="0"/>
              </a:rPr>
              <a:t>Bạch</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Đằng</a:t>
            </a:r>
            <a:r>
              <a:rPr lang="en-US" sz="3600" dirty="0" smtClean="0">
                <a:latin typeface="Cambria" panose="02040503050406030204" pitchFamily="18" charset="0"/>
                <a:ea typeface="Cambria" panose="02040503050406030204" pitchFamily="18" charset="0"/>
              </a:rPr>
              <a:t> </a:t>
            </a:r>
            <a:r>
              <a:rPr lang="en-US" sz="3600" dirty="0" err="1" smtClean="0">
                <a:latin typeface="Cambria" panose="02040503050406030204" pitchFamily="18" charset="0"/>
                <a:ea typeface="Cambria" panose="02040503050406030204" pitchFamily="18" charset="0"/>
              </a:rPr>
              <a:t>Giang</a:t>
            </a:r>
            <a:r>
              <a:rPr lang="en-US" sz="3600" dirty="0" smtClean="0">
                <a:latin typeface="Cambria" panose="02040503050406030204" pitchFamily="18" charset="0"/>
                <a:ea typeface="Cambria" panose="02040503050406030204" pitchFamily="18" charset="0"/>
              </a:rPr>
              <a: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thuộc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địa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phận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trấn</a:t>
            </a:r>
            <a:r>
              <a:rPr lang="en-US" sz="3600" dirty="0">
                <a:latin typeface="Cambria" panose="02040503050406030204" pitchFamily="18" charset="0"/>
                <a:ea typeface="Cambria" panose="02040503050406030204" pitchFamily="18" charset="0"/>
              </a:rPr>
              <a:t> Minh </a:t>
            </a:r>
            <a:r>
              <a:rPr lang="en-US" sz="3600" dirty="0" err="1">
                <a:latin typeface="Cambria" panose="02040503050406030204" pitchFamily="18" charset="0"/>
                <a:ea typeface="Cambria" panose="02040503050406030204" pitchFamily="18" charset="0"/>
              </a:rPr>
              <a:t>Đức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huyện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Thủy</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TP </a:t>
            </a:r>
            <a:r>
              <a:rPr lang="en-US" sz="3600" dirty="0" err="1">
                <a:latin typeface="Cambria" panose="02040503050406030204" pitchFamily="18" charset="0"/>
                <a:ea typeface="Cambria" panose="02040503050406030204" pitchFamily="18" charset="0"/>
              </a:rPr>
              <a:t>Hải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Phòng</a:t>
            </a:r>
            <a:r>
              <a:rPr lang="en-US"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nhiều tài liệu lịch sử và kết quả nghiên cứu của các nhà khoa học đã cho thấy, dòng sông Bạch Đằng là nơi từng diễn ra 3 trận thủy chiến do Đức Vương Ngô Quyền, Vua Lê Đại Hành và Hưng Đạo Đại Vương Trần Quốc Tuấn chỉ huy đánh tan giặc ngoại xâm, </a:t>
            </a:r>
            <a:r>
              <a:rPr lang="vi-VN" sz="3600" dirty="0" smtClean="0">
                <a:latin typeface="Cambria" panose="02040503050406030204" pitchFamily="18" charset="0"/>
                <a:ea typeface="Cambria" panose="02040503050406030204" pitchFamily="18" charset="0"/>
              </a:rPr>
              <a:t>nhấ</a:t>
            </a:r>
            <a:r>
              <a:rPr lang="en-US" sz="3600" dirty="0">
                <a:latin typeface="Cambria" panose="02040503050406030204" pitchFamily="18" charset="0"/>
                <a:ea typeface="Cambria" panose="02040503050406030204" pitchFamily="18" charset="0"/>
              </a:rPr>
              <a:t>n</a:t>
            </a:r>
            <a:r>
              <a:rPr lang="vi-VN" sz="3600" dirty="0" smtClean="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chìm mộng xâm lăng của các thế lực phương Bắc</a:t>
            </a:r>
            <a:r>
              <a:rPr lang="vi-VN" sz="3600" dirty="0" smtClean="0">
                <a:latin typeface="Cambria" panose="02040503050406030204" pitchFamily="18" charset="0"/>
                <a:ea typeface="Cambria" panose="02040503050406030204" pitchFamily="18" charset="0"/>
              </a:rPr>
              <a:t>.</a:t>
            </a:r>
            <a:endParaRPr lang="en-US" sz="3600" dirty="0" smtClean="0">
              <a:latin typeface="Cambria" panose="02040503050406030204" pitchFamily="18" charset="0"/>
              <a:ea typeface="Cambria" panose="02040503050406030204" pitchFamily="18" charset="0"/>
            </a:endParaRPr>
          </a:p>
          <a:p>
            <a:r>
              <a:rPr lang="vi-VN" sz="3600" dirty="0">
                <a:latin typeface="Cambria" panose="02040503050406030204" pitchFamily="18" charset="0"/>
                <a:ea typeface="Cambria" panose="02040503050406030204" pitchFamily="18" charset="0"/>
              </a:rPr>
              <a:t>Để tưởng nhớ các vị anh hùng dân tộc, Khu di tích Bạch Đằng Giang được xây dựng (từ năm 2008-2018) tại một vùng đất non nước hữu tình thuộc thị trấn Minh Đức.</a:t>
            </a:r>
          </a:p>
          <a:p>
            <a:r>
              <a:rPr lang="vi-VN" sz="3600" dirty="0">
                <a:latin typeface="Cambria" panose="02040503050406030204" pitchFamily="18" charset="0"/>
                <a:ea typeface="Cambria" panose="02040503050406030204" pitchFamily="18" charset="0"/>
              </a:rPr>
              <a:t/>
            </a:r>
            <a:br>
              <a:rPr lang="vi-VN" sz="3600" dirty="0">
                <a:latin typeface="Cambria" panose="02040503050406030204" pitchFamily="18" charset="0"/>
                <a:ea typeface="Cambria" panose="02040503050406030204" pitchFamily="18" charset="0"/>
              </a:rPr>
            </a:br>
            <a:endParaRPr lang="en-US" sz="3600" b="1" dirty="0">
              <a:solidFill>
                <a:srgbClr val="495324"/>
              </a:solidFill>
              <a:latin typeface="Cambria" panose="02040503050406030204" pitchFamily="18" charset="0"/>
              <a:ea typeface="Cambria" panose="02040503050406030204" pitchFamily="18" charset="0"/>
            </a:endParaRPr>
          </a:p>
        </p:txBody>
      </p:sp>
      <p:pic>
        <p:nvPicPr>
          <p:cNvPr id="1026" name="Picture 2" descr="Ba trận thủy chiến trên sông Bạch Đằng ảnh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06911" y="956746"/>
            <a:ext cx="7065898" cy="3983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a trận thủy chiến trên sông Bạch Đằng ảnh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66800" y="5126359"/>
            <a:ext cx="7134806" cy="388097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847482" y="8926038"/>
            <a:ext cx="8162556" cy="584775"/>
          </a:xfrm>
          <a:prstGeom prst="rect">
            <a:avLst/>
          </a:prstGeom>
        </p:spPr>
        <p:txBody>
          <a:bodyPr wrap="none">
            <a:spAutoFit/>
          </a:bodyPr>
          <a:lstStyle/>
          <a:p>
            <a:r>
              <a:rPr lang="en-US" sz="3200" i="1" dirty="0" err="1">
                <a:solidFill>
                  <a:srgbClr val="3B3D3F"/>
                </a:solidFill>
                <a:latin typeface="Cambria" panose="02040503050406030204" pitchFamily="18" charset="0"/>
                <a:ea typeface="Cambria" panose="02040503050406030204" pitchFamily="18" charset="0"/>
              </a:rPr>
              <a:t>Mô</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phỏng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một</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trận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đánh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trên</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sông</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Bạch</a:t>
            </a:r>
            <a:r>
              <a:rPr lang="en-US" sz="3200" i="1" dirty="0">
                <a:solidFill>
                  <a:srgbClr val="3B3D3F"/>
                </a:solidFill>
                <a:latin typeface="Cambria" panose="02040503050406030204" pitchFamily="18" charset="0"/>
                <a:ea typeface="Cambria" panose="02040503050406030204" pitchFamily="18" charset="0"/>
              </a:rPr>
              <a:t> </a:t>
            </a:r>
            <a:r>
              <a:rPr lang="en-US" sz="3200" i="1" dirty="0" err="1">
                <a:solidFill>
                  <a:srgbClr val="3B3D3F"/>
                </a:solidFill>
                <a:latin typeface="Cambria" panose="02040503050406030204" pitchFamily="18" charset="0"/>
                <a:ea typeface="Cambria" panose="02040503050406030204" pitchFamily="18" charset="0"/>
              </a:rPr>
              <a:t>Đằng</a:t>
            </a:r>
            <a:r>
              <a:rPr lang="en-US" sz="3200" i="1" dirty="0">
                <a:solidFill>
                  <a:srgbClr val="3B3D3F"/>
                </a:solidFill>
                <a:latin typeface="Cambria" panose="02040503050406030204" pitchFamily="18" charset="0"/>
                <a:ea typeface="Cambria" panose="02040503050406030204" pitchFamily="18" charset="0"/>
              </a:rPr>
              <a:t>.</a:t>
            </a:r>
            <a:endParaRPr lang="en-US" sz="3200" i="1" dirty="0">
              <a:latin typeface="Cambria" panose="02040503050406030204" pitchFamily="18" charset="0"/>
              <a:ea typeface="Cambria" panose="02040503050406030204" pitchFamily="18" charset="0"/>
            </a:endParaRPr>
          </a:p>
        </p:txBody>
      </p:sp>
      <p:grpSp>
        <p:nvGrpSpPr>
          <p:cNvPr id="15" name="Group 14"/>
          <p:cNvGrpSpPr/>
          <p:nvPr/>
        </p:nvGrpSpPr>
        <p:grpSpPr>
          <a:xfrm>
            <a:off x="1280781" y="4606419"/>
            <a:ext cx="6920825" cy="1029656"/>
            <a:chOff x="5584382" y="-1235867"/>
            <a:chExt cx="6920825" cy="1029656"/>
          </a:xfrm>
        </p:grpSpPr>
        <p:sp>
          <p:nvSpPr>
            <p:cNvPr id="6" name="Freeform 6"/>
            <p:cNvSpPr/>
            <p:nvPr/>
          </p:nvSpPr>
          <p:spPr>
            <a:xfrm rot="175703">
              <a:off x="5584382" y="-1235867"/>
              <a:ext cx="6920825" cy="1029656"/>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14">
                <a:duotone>
                  <a:prstClr val="black"/>
                  <a:schemeClr val="accent1">
                    <a:tint val="45000"/>
                    <a:satMod val="400000"/>
                  </a:schemeClr>
                </a:duotone>
                <a:extLst>
                  <a:ext uri="{96DAC541-7B7A-43D3-8B79-37D633B846F1}">
                    <asvg:svgBlip xmlns:asvg="http://schemas.microsoft.com/office/drawing/2016/SVG/main" xmlns="" r:embed="rId5"/>
                  </a:ext>
                </a:extLst>
              </a:blip>
              <a:stretch>
                <a:fillRect/>
              </a:stretch>
            </a:blipFill>
          </p:spPr>
        </p:sp>
        <p:sp>
          <p:nvSpPr>
            <p:cNvPr id="9" name="Rectangle 8"/>
            <p:cNvSpPr/>
            <p:nvPr/>
          </p:nvSpPr>
          <p:spPr>
            <a:xfrm rot="247466">
              <a:off x="6838501" y="-1032427"/>
              <a:ext cx="4439036" cy="707886"/>
            </a:xfrm>
            <a:prstGeom prst="rect">
              <a:avLst/>
            </a:prstGeom>
          </p:spPr>
          <p:txBody>
            <a:bodyPr wrap="none">
              <a:spAutoFit/>
            </a:bodyPr>
            <a:lstStyle/>
            <a:p>
              <a:r>
                <a:rPr lang="en-US" sz="4000" dirty="0" err="1" smtClean="0">
                  <a:latin typeface="#9Slide03 Montserrat Bold" panose="00000800000000000000" pitchFamily="2" charset="0"/>
                  <a:ea typeface="Cambria" panose="02040503050406030204" pitchFamily="18" charset="0"/>
                </a:rPr>
                <a:t>Sông</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Bạch</a:t>
              </a:r>
              <a:r>
                <a:rPr lang="en-US" sz="4000" dirty="0" smtClean="0">
                  <a:latin typeface="#9Slide03 Montserrat Bold" panose="00000800000000000000" pitchFamily="2" charset="0"/>
                  <a:ea typeface="Cambria" panose="02040503050406030204" pitchFamily="18" charset="0"/>
                </a:rPr>
                <a:t> </a:t>
              </a:r>
              <a:r>
                <a:rPr lang="en-US" sz="4000" dirty="0" err="1" smtClean="0">
                  <a:latin typeface="#9Slide03 Montserrat Bold" panose="00000800000000000000" pitchFamily="2" charset="0"/>
                  <a:ea typeface="Cambria" panose="02040503050406030204" pitchFamily="18" charset="0"/>
                </a:rPr>
                <a:t>Đằng</a:t>
              </a:r>
              <a:endParaRPr lang="en-US" sz="4000" dirty="0">
                <a:latin typeface="#9Slide03 Montserrat Bold" panose="00000800000000000000" pitchFamily="2" charset="0"/>
              </a:endParaRPr>
            </a:p>
          </p:txBody>
        </p:sp>
      </p:grpSp>
    </p:spTree>
    <p:extLst>
      <p:ext uri="{BB962C8B-B14F-4D97-AF65-F5344CB8AC3E}">
        <p14:creationId xmlns:p14="http://schemas.microsoft.com/office/powerpoint/2010/main" val="3139758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fade">
                                      <p:cBhvr>
                                        <p:cTn id="13" dur="500"/>
                                        <p:tgtEl>
                                          <p:spTgt spid="103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711059229"/>
              </p:ext>
            </p:extLst>
          </p:nvPr>
        </p:nvGraphicFramePr>
        <p:xfrm>
          <a:off x="1981200" y="3824291"/>
          <a:ext cx="15344706" cy="20694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8" name="Down Arrow 7"/>
          <p:cNvSpPr/>
          <p:nvPr/>
        </p:nvSpPr>
        <p:spPr>
          <a:xfrm>
            <a:off x="4620186" y="6196927"/>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989220" y="6975608"/>
            <a:ext cx="6468980" cy="2054092"/>
          </a:xfrm>
          <a:prstGeom prst="rect">
            <a:avLst/>
          </a:prstGeom>
          <a:noFill/>
        </p:spPr>
        <p:txBody>
          <a:bodyPr wrap="square" rtlCol="0">
            <a:spAutoFit/>
          </a:bodyPr>
          <a:lstStyle/>
          <a:p>
            <a:endParaRPr lang="en-US" dirty="0"/>
          </a:p>
        </p:txBody>
      </p:sp>
      <p:graphicFrame>
        <p:nvGraphicFramePr>
          <p:cNvPr id="13" name="Table 12"/>
          <p:cNvGraphicFramePr>
            <a:graphicFrameLocks noGrp="1"/>
          </p:cNvGraphicFramePr>
          <p:nvPr>
            <p:extLst>
              <p:ext uri="{D42A27DB-BD31-4B8C-83A1-F6EECF244321}">
                <p14:modId xmlns:p14="http://schemas.microsoft.com/office/powerpoint/2010/main" val="119726832"/>
              </p:ext>
            </p:extLst>
          </p:nvPr>
        </p:nvGraphicFramePr>
        <p:xfrm>
          <a:off x="1981200" y="7401994"/>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a:effectLst/>
                          <a:latin typeface="Cambria" panose="02040503050406030204" pitchFamily="18" charset="0"/>
                          <a:ea typeface="Cambria" panose="02040503050406030204" pitchFamily="18" charset="0"/>
                        </a:rPr>
                        <a:t>Không</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có</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
        <p:nvSpPr>
          <p:cNvPr id="20" name="Down Arrow 19"/>
          <p:cNvSpPr/>
          <p:nvPr/>
        </p:nvSpPr>
        <p:spPr>
          <a:xfrm>
            <a:off x="12972727" y="6135611"/>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1" name="Table 20"/>
          <p:cNvGraphicFramePr>
            <a:graphicFrameLocks noGrp="1"/>
          </p:cNvGraphicFramePr>
          <p:nvPr>
            <p:extLst>
              <p:ext uri="{D42A27DB-BD31-4B8C-83A1-F6EECF244321}">
                <p14:modId xmlns:p14="http://schemas.microsoft.com/office/powerpoint/2010/main" val="2995963896"/>
              </p:ext>
            </p:extLst>
          </p:nvPr>
        </p:nvGraphicFramePr>
        <p:xfrm>
          <a:off x="10333741" y="734067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0" dirty="0" err="1" smtClean="0">
                          <a:effectLst/>
                          <a:latin typeface="Cambria" panose="02040503050406030204" pitchFamily="18" charset="0"/>
                          <a:ea typeface="Cambria" panose="02040503050406030204" pitchFamily="18" charset="0"/>
                        </a:rPr>
                        <a:t>Có</a:t>
                      </a:r>
                      <a:r>
                        <a:rPr lang="en-US" sz="4000" b="0" dirty="0" smtClean="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thông</a:t>
                      </a:r>
                      <a:r>
                        <a:rPr lang="en-US" sz="4000" b="0" dirty="0">
                          <a:effectLst/>
                          <a:latin typeface="Cambria" panose="02040503050406030204" pitchFamily="18" charset="0"/>
                          <a:ea typeface="Cambria" panose="02040503050406030204" pitchFamily="18" charset="0"/>
                        </a:rPr>
                        <a:t> tin </a:t>
                      </a:r>
                      <a:r>
                        <a:rPr lang="en-US" sz="4000" b="0" dirty="0" err="1">
                          <a:effectLst/>
                          <a:latin typeface="Cambria" panose="02040503050406030204" pitchFamily="18" charset="0"/>
                          <a:ea typeface="Cambria" panose="02040503050406030204" pitchFamily="18" charset="0"/>
                        </a:rPr>
                        <a:t>về</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sinh</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năm</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mất</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của</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nhà</a:t>
                      </a:r>
                      <a:r>
                        <a:rPr lang="en-US" sz="4000" b="0" dirty="0">
                          <a:effectLst/>
                          <a:latin typeface="Cambria" panose="02040503050406030204" pitchFamily="18" charset="0"/>
                          <a:ea typeface="Cambria" panose="02040503050406030204" pitchFamily="18" charset="0"/>
                        </a:rPr>
                        <a:t> </a:t>
                      </a:r>
                      <a:r>
                        <a:rPr lang="en-US" sz="4000" b="0" dirty="0" err="1">
                          <a:effectLst/>
                          <a:latin typeface="Cambria" panose="02040503050406030204" pitchFamily="18" charset="0"/>
                          <a:ea typeface="Cambria" panose="02040503050406030204" pitchFamily="18" charset="0"/>
                        </a:rPr>
                        <a:t>văn</a:t>
                      </a:r>
                      <a:r>
                        <a:rPr lang="en-US" sz="4000" b="0" dirty="0">
                          <a:effectLst/>
                          <a:latin typeface="Cambria" panose="02040503050406030204" pitchFamily="18" charset="0"/>
                          <a:ea typeface="Cambria" panose="02040503050406030204" pitchFamily="18" charset="0"/>
                        </a:rPr>
                        <a:t>. </a:t>
                      </a:r>
                      <a:endParaRPr lang="en-US" sz="3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2">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180663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up)">
                                      <p:cBhvr>
                                        <p:cTn id="16" dur="500"/>
                                        <p:tgtEl>
                                          <p:spTgt spid="20"/>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up)">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1</a:t>
            </a:r>
          </a:p>
        </p:txBody>
      </p:sp>
      <p:graphicFrame>
        <p:nvGraphicFramePr>
          <p:cNvPr id="16" name="Table 15"/>
          <p:cNvGraphicFramePr>
            <a:graphicFrameLocks noGrp="1"/>
          </p:cNvGraphicFramePr>
          <p:nvPr>
            <p:extLst>
              <p:ext uri="{D42A27DB-BD31-4B8C-83A1-F6EECF244321}">
                <p14:modId xmlns:p14="http://schemas.microsoft.com/office/powerpoint/2010/main" val="2042905340"/>
              </p:ext>
            </p:extLst>
          </p:nvPr>
        </p:nvGraphicFramePr>
        <p:xfrm>
          <a:off x="1981200" y="3824291"/>
          <a:ext cx="15344706" cy="252984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
        <p:nvSpPr>
          <p:cNvPr id="19" name="Down Arrow 18"/>
          <p:cNvSpPr/>
          <p:nvPr/>
        </p:nvSpPr>
        <p:spPr>
          <a:xfrm>
            <a:off x="4620186" y="6599900"/>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extLst>
              <p:ext uri="{D42A27DB-BD31-4B8C-83A1-F6EECF244321}">
                <p14:modId xmlns:p14="http://schemas.microsoft.com/office/powerpoint/2010/main" val="2028448240"/>
              </p:ext>
            </p:extLst>
          </p:nvPr>
        </p:nvGraphicFramePr>
        <p:xfrm>
          <a:off x="1713709" y="7579571"/>
          <a:ext cx="7086600" cy="1402080"/>
        </p:xfrm>
        <a:graphic>
          <a:graphicData uri="http://schemas.openxmlformats.org/drawingml/2006/table">
            <a:tbl>
              <a:tblPr firstRow="1" firstCol="1" bandRow="1">
                <a:tableStyleId>{5C22544A-7EE6-4342-B048-85BDC9FD1C3A}</a:tableStyleId>
              </a:tblPr>
              <a:tblGrid>
                <a:gridCol w="70866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có</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thông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tin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về</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tên</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gọi</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khác</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của</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sông</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Bạch</a:t>
                      </a:r>
                      <a:r>
                        <a:rPr lang="en-US" sz="4000" b="1" kern="1200" dirty="0" smtClean="0">
                          <a:solidFill>
                            <a:schemeClr val="lt1"/>
                          </a:solidFill>
                          <a:effectLst/>
                          <a:latin typeface="Cambria" panose="02040503050406030204" pitchFamily="18" charset="0"/>
                          <a:ea typeface="Cambria" panose="02040503050406030204" pitchFamily="18" charset="0"/>
                          <a:cs typeface="+mn-cs"/>
                        </a:rPr>
                        <a:t> </a:t>
                      </a:r>
                      <a:r>
                        <a:rPr lang="en-US" sz="4000" b="1" kern="1200" dirty="0" err="1" smtClean="0">
                          <a:solidFill>
                            <a:schemeClr val="lt1"/>
                          </a:solidFill>
                          <a:effectLst/>
                          <a:latin typeface="Cambria" panose="02040503050406030204" pitchFamily="18" charset="0"/>
                          <a:ea typeface="Cambria" panose="02040503050406030204" pitchFamily="18" charset="0"/>
                          <a:cs typeface="+mn-cs"/>
                        </a:rPr>
                        <a:t>Đằng</a:t>
                      </a:r>
                      <a:r>
                        <a:rPr lang="en-US" sz="4000" b="1" kern="1200" dirty="0" smtClean="0">
                          <a:solidFill>
                            <a:schemeClr val="lt1"/>
                          </a:solidFill>
                          <a:effectLst/>
                          <a:latin typeface="Cambria" panose="02040503050406030204" pitchFamily="18" charset="0"/>
                          <a:ea typeface="Cambria" panose="02040503050406030204" pitchFamily="18" charset="0"/>
                          <a:cs typeface="+mn-cs"/>
                        </a:rPr>
                        <a:t>.</a:t>
                      </a:r>
                      <a:endParaRPr lang="en-US" sz="6600" b="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
        <p:nvSpPr>
          <p:cNvPr id="21" name="Down Arrow 20"/>
          <p:cNvSpPr/>
          <p:nvPr/>
        </p:nvSpPr>
        <p:spPr>
          <a:xfrm>
            <a:off x="12972727" y="6538584"/>
            <a:ext cx="636823" cy="778681"/>
          </a:xfrm>
          <a:prstGeom prst="downArrow">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2" name="Table 21"/>
          <p:cNvGraphicFramePr>
            <a:graphicFrameLocks noGrp="1"/>
          </p:cNvGraphicFramePr>
          <p:nvPr>
            <p:extLst>
              <p:ext uri="{D42A27DB-BD31-4B8C-83A1-F6EECF244321}">
                <p14:modId xmlns:p14="http://schemas.microsoft.com/office/powerpoint/2010/main" val="3615236708"/>
              </p:ext>
            </p:extLst>
          </p:nvPr>
        </p:nvGraphicFramePr>
        <p:xfrm>
          <a:off x="10439400" y="7635768"/>
          <a:ext cx="6477000" cy="1402080"/>
        </p:xfrm>
        <a:graphic>
          <a:graphicData uri="http://schemas.openxmlformats.org/drawingml/2006/table">
            <a:tbl>
              <a:tblPr firstRow="1" firstCol="1" bandRow="1">
                <a:tableStyleId>{5C22544A-7EE6-4342-B048-85BDC9FD1C3A}</a:tableStyleId>
              </a:tblPr>
              <a:tblGrid>
                <a:gridCol w="6477000">
                  <a:extLst>
                    <a:ext uri="{9D8B030D-6E8A-4147-A177-3AD203B41FA5}">
                      <a16:colId xmlns:a16="http://schemas.microsoft.com/office/drawing/2014/main" val="2978013812"/>
                    </a:ext>
                  </a:extLst>
                </a:gridCol>
              </a:tblGrid>
              <a:tr h="0">
                <a:tc>
                  <a:txBody>
                    <a:bodyPr/>
                    <a:lstStyle/>
                    <a:p>
                      <a:pPr algn="ctr">
                        <a:lnSpc>
                          <a:spcPct val="115000"/>
                        </a:lnSpc>
                        <a:spcAft>
                          <a:spcPts val="0"/>
                        </a:spcAft>
                      </a:pP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Có</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thông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tin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tên</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gọi</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khác</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sông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Bạch</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000" dirty="0" err="1">
                          <a:effectLst/>
                          <a:latin typeface="Times New Roman" panose="02020603050405020304" pitchFamily="18" charset="0"/>
                          <a:ea typeface="Calibri" panose="020F0502020204030204" pitchFamily="34" charset="0"/>
                          <a:cs typeface="Times New Roman" panose="02020603050405020304" pitchFamily="18" charset="0"/>
                        </a:rPr>
                        <a:t>Đằng</a:t>
                      </a:r>
                      <a:r>
                        <a:rPr lang="en-US" sz="40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1">
                        <a:lumMod val="75000"/>
                      </a:schemeClr>
                    </a:solidFill>
                  </a:tcPr>
                </a:tc>
                <a:extLst>
                  <a:ext uri="{0D108BD9-81ED-4DB2-BD59-A6C34878D82A}">
                    <a16:rowId xmlns:a16="http://schemas.microsoft.com/office/drawing/2014/main" val="4220013640"/>
                  </a:ext>
                </a:extLst>
              </a:tr>
            </a:tbl>
          </a:graphicData>
        </a:graphic>
      </p:graphicFrame>
    </p:spTree>
    <p:extLst>
      <p:ext uri="{BB962C8B-B14F-4D97-AF65-F5344CB8AC3E}">
        <p14:creationId xmlns:p14="http://schemas.microsoft.com/office/powerpoint/2010/main" val="8225910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p:cTn id="13" dur="500" fill="hold"/>
                                        <p:tgtEl>
                                          <p:spTgt spid="20"/>
                                        </p:tgtEl>
                                        <p:attrNameLst>
                                          <p:attrName>ppt_w</p:attrName>
                                        </p:attrNameLst>
                                      </p:cBhvr>
                                      <p:tavLst>
                                        <p:tav tm="0">
                                          <p:val>
                                            <p:fltVal val="0"/>
                                          </p:val>
                                        </p:tav>
                                        <p:tav tm="100000">
                                          <p:val>
                                            <p:strVal val="#ppt_w"/>
                                          </p:val>
                                        </p:tav>
                                      </p:tavLst>
                                    </p:anim>
                                    <p:anim calcmode="lin" valueType="num">
                                      <p:cBhvr>
                                        <p:cTn id="14" dur="500" fill="hold"/>
                                        <p:tgtEl>
                                          <p:spTgt spid="20"/>
                                        </p:tgtEl>
                                        <p:attrNameLst>
                                          <p:attrName>ppt_h</p:attrName>
                                        </p:attrNameLst>
                                      </p:cBhvr>
                                      <p:tavLst>
                                        <p:tav tm="0">
                                          <p:val>
                                            <p:fltVal val="0"/>
                                          </p:val>
                                        </p:tav>
                                        <p:tav tm="100000">
                                          <p:val>
                                            <p:strVal val="#ppt_h"/>
                                          </p:val>
                                        </p:tav>
                                      </p:tavLst>
                                    </p:anim>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p:cTn id="20" dur="500" fill="hold"/>
                                        <p:tgtEl>
                                          <p:spTgt spid="21"/>
                                        </p:tgtEl>
                                        <p:attrNameLst>
                                          <p:attrName>ppt_w</p:attrName>
                                        </p:attrNameLst>
                                      </p:cBhvr>
                                      <p:tavLst>
                                        <p:tav tm="0">
                                          <p:val>
                                            <p:fltVal val="0"/>
                                          </p:val>
                                        </p:tav>
                                        <p:tav tm="100000">
                                          <p:val>
                                            <p:strVal val="#ppt_w"/>
                                          </p:val>
                                        </p:tav>
                                      </p:tavLst>
                                    </p:anim>
                                    <p:anim calcmode="lin" valueType="num">
                                      <p:cBhvr>
                                        <p:cTn id="21" dur="500" fill="hold"/>
                                        <p:tgtEl>
                                          <p:spTgt spid="21"/>
                                        </p:tgtEl>
                                        <p:attrNameLst>
                                          <p:attrName>ppt_h</p:attrName>
                                        </p:attrNameLst>
                                      </p:cBhvr>
                                      <p:tavLst>
                                        <p:tav tm="0">
                                          <p:val>
                                            <p:fltVal val="0"/>
                                          </p:val>
                                        </p:tav>
                                        <p:tav tm="100000">
                                          <p:val>
                                            <p:strVal val="#ppt_h"/>
                                          </p:val>
                                        </p:tav>
                                      </p:tavLst>
                                    </p:anim>
                                    <p:animEffect transition="in" filter="fade">
                                      <p:cBhvr>
                                        <p:cTn id="22" dur="500"/>
                                        <p:tgtEl>
                                          <p:spTgt spid="21"/>
                                        </p:tgtEl>
                                      </p:cBhvr>
                                    </p:animEffect>
                                  </p:childTnLst>
                                </p:cTn>
                              </p:par>
                            </p:childTnLst>
                          </p:cTn>
                        </p:par>
                        <p:par>
                          <p:cTn id="23" fill="hold">
                            <p:stCondLst>
                              <p:cond delay="500"/>
                            </p:stCondLst>
                            <p:childTnLst>
                              <p:par>
                                <p:cTn id="24" presetID="53" presetClass="entr" presetSubtype="16"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500" fill="hold"/>
                                        <p:tgtEl>
                                          <p:spTgt spid="22"/>
                                        </p:tgtEl>
                                        <p:attrNameLst>
                                          <p:attrName>ppt_w</p:attrName>
                                        </p:attrNameLst>
                                      </p:cBhvr>
                                      <p:tavLst>
                                        <p:tav tm="0">
                                          <p:val>
                                            <p:fltVal val="0"/>
                                          </p:val>
                                        </p:tav>
                                        <p:tav tm="100000">
                                          <p:val>
                                            <p:strVal val="#ppt_w"/>
                                          </p:val>
                                        </p:tav>
                                      </p:tavLst>
                                    </p:anim>
                                    <p:anim calcmode="lin" valueType="num">
                                      <p:cBhvr>
                                        <p:cTn id="27" dur="500" fill="hold"/>
                                        <p:tgtEl>
                                          <p:spTgt spid="22"/>
                                        </p:tgtEl>
                                        <p:attrNameLst>
                                          <p:attrName>ppt_h</p:attrName>
                                        </p:attrNameLst>
                                      </p:cBhvr>
                                      <p:tavLst>
                                        <p:tav tm="0">
                                          <p:val>
                                            <p:fltVal val="0"/>
                                          </p:val>
                                        </p:tav>
                                        <p:tav tm="100000">
                                          <p:val>
                                            <p:strVal val="#ppt_h"/>
                                          </p:val>
                                        </p:tav>
                                      </p:tavLst>
                                    </p:anim>
                                    <p:animEffect transition="in" filter="fade">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3509549" y="2900759"/>
            <a:ext cx="12145574" cy="5839340"/>
          </a:xfrm>
          <a:custGeom>
            <a:avLst/>
            <a:gdLst/>
            <a:ahLst/>
            <a:cxnLst/>
            <a:rect l="l" t="t" r="r" b="b"/>
            <a:pathLst>
              <a:path w="11268903" h="5839340">
                <a:moveTo>
                  <a:pt x="0" y="0"/>
                </a:moveTo>
                <a:lnTo>
                  <a:pt x="11268902" y="0"/>
                </a:lnTo>
                <a:lnTo>
                  <a:pt x="11268902" y="5839341"/>
                </a:lnTo>
                <a:lnTo>
                  <a:pt x="0" y="583934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3786425" y="3044232"/>
            <a:ext cx="11498723" cy="5552395"/>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9" name="Freeform 9"/>
          <p:cNvSpPr/>
          <p:nvPr/>
        </p:nvSpPr>
        <p:spPr>
          <a:xfrm rot="-6316925" flipH="1" flipV="1">
            <a:off x="310412" y="1799134"/>
            <a:ext cx="1516158" cy="1801052"/>
          </a:xfrm>
          <a:custGeom>
            <a:avLst/>
            <a:gdLst/>
            <a:ahLst/>
            <a:cxnLst/>
            <a:rect l="l" t="t" r="r" b="b"/>
            <a:pathLst>
              <a:path w="1516158" h="1801052">
                <a:moveTo>
                  <a:pt x="1516158" y="1801051"/>
                </a:moveTo>
                <a:lnTo>
                  <a:pt x="0" y="1801051"/>
                </a:lnTo>
                <a:lnTo>
                  <a:pt x="0" y="0"/>
                </a:lnTo>
                <a:lnTo>
                  <a:pt x="1516158" y="0"/>
                </a:lnTo>
                <a:lnTo>
                  <a:pt x="1516158" y="1801051"/>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3635810" y="1791118"/>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510906" y="3390900"/>
            <a:ext cx="4127211" cy="6993718"/>
          </a:xfrm>
          <a:custGeom>
            <a:avLst/>
            <a:gdLst/>
            <a:ahLst/>
            <a:cxnLst/>
            <a:rect l="l" t="t" r="r" b="b"/>
            <a:pathLst>
              <a:path w="4660011" h="8229600">
                <a:moveTo>
                  <a:pt x="0" y="0"/>
                </a:moveTo>
                <a:lnTo>
                  <a:pt x="4660011" y="0"/>
                </a:lnTo>
                <a:lnTo>
                  <a:pt x="4660011" y="8229600"/>
                </a:lnTo>
                <a:lnTo>
                  <a:pt x="0" y="8229600"/>
                </a:lnTo>
                <a:lnTo>
                  <a:pt x="0" y="0"/>
                </a:lnTo>
                <a:close/>
              </a:path>
            </a:pathLst>
          </a:custGeom>
          <a:blipFill>
            <a:blip r:embed="rId12"/>
            <a:stretch>
              <a:fillRect/>
            </a:stretch>
          </a:blipFill>
        </p:spPr>
      </p:sp>
      <p:sp>
        <p:nvSpPr>
          <p:cNvPr id="16" name="Freeform 6"/>
          <p:cNvSpPr/>
          <p:nvPr/>
        </p:nvSpPr>
        <p:spPr>
          <a:xfrm>
            <a:off x="4017346" y="757001"/>
            <a:ext cx="12731492"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4">
              <a:duotone>
                <a:prstClr val="black"/>
                <a:schemeClr val="accent2">
                  <a:tint val="45000"/>
                  <a:satMod val="400000"/>
                </a:schemeClr>
              </a:duotone>
              <a:extLst>
                <a:ext uri="{96DAC541-7B7A-43D3-8B79-37D633B846F1}">
                  <asvg:svgBlip xmlns:asvg="http://schemas.microsoft.com/office/drawing/2016/SVG/main" xmlns="" r:embed="rId13"/>
                </a:ext>
              </a:extLst>
            </a:blip>
            <a:stretch>
              <a:fillRect/>
            </a:stretch>
          </a:blipFill>
        </p:spPr>
      </p:sp>
      <p:sp>
        <p:nvSpPr>
          <p:cNvPr id="17" name="TextBox 14"/>
          <p:cNvSpPr txBox="1"/>
          <p:nvPr/>
        </p:nvSpPr>
        <p:spPr>
          <a:xfrm>
            <a:off x="4777238" y="949438"/>
            <a:ext cx="11215461" cy="1477328"/>
          </a:xfrm>
          <a:prstGeom prst="rect">
            <a:avLst/>
          </a:prstGeom>
        </p:spPr>
        <p:txBody>
          <a:bodyPr wrap="square" lIns="0" tIns="0" rIns="0" bIns="0" rtlCol="0" anchor="t">
            <a:spAutoFit/>
          </a:bodyPr>
          <a:lstStyle/>
          <a:p>
            <a:pPr algn="ctr"/>
            <a:r>
              <a:rPr lang="en-US" sz="4800" b="1" dirty="0" err="1" smtClean="0">
                <a:latin typeface="Cambria" panose="02040503050406030204" pitchFamily="18" charset="0"/>
                <a:ea typeface="Cambria" panose="02040503050406030204" pitchFamily="18" charset="0"/>
              </a:rPr>
              <a:t>Dấu</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ngoặc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đơn</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trong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mỗi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 (</a:t>
            </a:r>
            <a:r>
              <a:rPr lang="en-US" sz="4800" b="1" dirty="0" err="1" smtClean="0">
                <a:latin typeface="Cambria" panose="02040503050406030204" pitchFamily="18" charset="0"/>
                <a:ea typeface="Cambria" panose="02040503050406030204" pitchFamily="18" charset="0"/>
              </a:rPr>
              <a:t>bài</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tập</a:t>
            </a:r>
            <a:r>
              <a:rPr lang="en-US" sz="4800" b="1" dirty="0" smtClean="0">
                <a:latin typeface="Cambria" panose="02040503050406030204" pitchFamily="18" charset="0"/>
                <a:ea typeface="Cambria" panose="02040503050406030204" pitchFamily="18" charset="0"/>
              </a:rPr>
              <a:t> 1) </a:t>
            </a:r>
            <a:r>
              <a:rPr lang="en-US" sz="4800" b="1" dirty="0" err="1" smtClean="0">
                <a:latin typeface="Cambria" panose="02040503050406030204" pitchFamily="18" charset="0"/>
                <a:ea typeface="Cambria" panose="02040503050406030204" pitchFamily="18" charset="0"/>
              </a:rPr>
              <a:t>được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dùng</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để</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làm</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a:t>
            </a:r>
            <a:endParaRPr lang="en-US" sz="4800" b="1" dirty="0">
              <a:latin typeface="Cambria" panose="02040503050406030204" pitchFamily="18" charset="0"/>
              <a:ea typeface="Cambria" panose="02040503050406030204" pitchFamily="18" charset="0"/>
            </a:endParaRPr>
          </a:p>
        </p:txBody>
      </p:sp>
      <p:sp>
        <p:nvSpPr>
          <p:cNvPr id="18" name="TextBox 15"/>
          <p:cNvSpPr txBox="1"/>
          <p:nvPr/>
        </p:nvSpPr>
        <p:spPr>
          <a:xfrm>
            <a:off x="156136" y="1355448"/>
            <a:ext cx="4464050" cy="810895"/>
          </a:xfrm>
          <a:prstGeom prst="rect">
            <a:avLst/>
          </a:prstGeom>
        </p:spPr>
        <p:txBody>
          <a:bodyPr lIns="0" tIns="0" rIns="0" bIns="0" rtlCol="0" anchor="t">
            <a:spAutoFit/>
          </a:bodyPr>
          <a:lstStyle/>
          <a:p>
            <a:pPr algn="ctr">
              <a:lnSpc>
                <a:spcPts val="5915"/>
              </a:lnSpc>
            </a:pPr>
            <a:r>
              <a:rPr lang="en-US" sz="6500" dirty="0">
                <a:ln>
                  <a:solidFill>
                    <a:schemeClr val="tx1"/>
                  </a:solidFill>
                </a:ln>
                <a:solidFill>
                  <a:srgbClr val="FEF3C6"/>
                </a:solidFill>
                <a:latin typeface="Arturo Outline"/>
              </a:rPr>
              <a:t>CÂU </a:t>
            </a:r>
            <a:r>
              <a:rPr lang="en-US" sz="6500" dirty="0" smtClean="0">
                <a:ln>
                  <a:solidFill>
                    <a:schemeClr val="tx1"/>
                  </a:solidFill>
                </a:ln>
                <a:solidFill>
                  <a:srgbClr val="FEF3C6"/>
                </a:solidFill>
                <a:latin typeface="Arturo Outline"/>
              </a:rPr>
              <a:t>2</a:t>
            </a:r>
            <a:endParaRPr lang="en-US" sz="6500" dirty="0">
              <a:ln>
                <a:solidFill>
                  <a:schemeClr val="tx1"/>
                </a:solidFill>
              </a:ln>
              <a:solidFill>
                <a:srgbClr val="FEF3C6"/>
              </a:solidFill>
              <a:latin typeface="Arturo Outline"/>
            </a:endParaRPr>
          </a:p>
        </p:txBody>
      </p:sp>
      <p:sp>
        <p:nvSpPr>
          <p:cNvPr id="19" name="Rectangle 18"/>
          <p:cNvSpPr/>
          <p:nvPr/>
        </p:nvSpPr>
        <p:spPr>
          <a:xfrm>
            <a:off x="4464894" y="3366293"/>
            <a:ext cx="10391214" cy="2308324"/>
          </a:xfrm>
          <a:prstGeom prst="rect">
            <a:avLst/>
          </a:prstGeom>
        </p:spPr>
        <p:txBody>
          <a:bodyPr wrap="square">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được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dùng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để</a:t>
            </a:r>
            <a:r>
              <a:rPr lang="en-US" sz="4800" b="1"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đánh</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dấu</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phần</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chú</a:t>
            </a:r>
            <a:r>
              <a:rPr lang="en-US" sz="4800" b="1" i="1" u="sng" dirty="0" smtClean="0">
                <a:solidFill>
                  <a:srgbClr val="C00000"/>
                </a:solidFill>
                <a:latin typeface="Cambria" panose="02040503050406030204" pitchFamily="18" charset="0"/>
                <a:ea typeface="Cambria" panose="02040503050406030204" pitchFamily="18" charset="0"/>
              </a:rPr>
              <a:t> </a:t>
            </a:r>
            <a:r>
              <a:rPr lang="en-US" sz="4800" b="1" i="1" u="sng"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giải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thích</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thuyết</a:t>
            </a:r>
            <a:r>
              <a:rPr lang="en-US" sz="4800" b="1" dirty="0" smtClean="0">
                <a:solidFill>
                  <a:srgbClr val="C00000"/>
                </a:solidFill>
                <a:latin typeface="Cambria" panose="02040503050406030204" pitchFamily="18" charset="0"/>
                <a:ea typeface="Cambria" panose="02040503050406030204" pitchFamily="18" charset="0"/>
              </a:rPr>
              <a:t> minh </a:t>
            </a:r>
            <a:r>
              <a:rPr lang="en-US" sz="4800" b="1" dirty="0" err="1" smtClean="0">
                <a:solidFill>
                  <a:srgbClr val="C00000"/>
                </a:solidFill>
                <a:latin typeface="Cambria" panose="02040503050406030204" pitchFamily="18" charset="0"/>
                <a:ea typeface="Cambria" panose="02040503050406030204" pitchFamily="18" charset="0"/>
              </a:rPr>
              <a:t>bổ</a:t>
            </a:r>
            <a:r>
              <a:rPr lang="en-US" sz="4800" b="1" dirty="0" smtClean="0">
                <a:solidFill>
                  <a:srgbClr val="C00000"/>
                </a:solidFill>
                <a:latin typeface="Cambria" panose="02040503050406030204" pitchFamily="18" charset="0"/>
                <a:ea typeface="Cambria" panose="02040503050406030204" pitchFamily="18" charset="0"/>
              </a:rPr>
              <a:t> sung </a:t>
            </a:r>
            <a:r>
              <a:rPr lang="en-US" sz="4800" b="1" dirty="0" err="1" smtClean="0">
                <a:solidFill>
                  <a:srgbClr val="C00000"/>
                </a:solidFill>
                <a:latin typeface="Cambria" panose="02040503050406030204" pitchFamily="18" charset="0"/>
                <a:ea typeface="Cambria" panose="02040503050406030204" pitchFamily="18" charset="0"/>
              </a:rPr>
              <a:t>thêm</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sp>
        <p:nvSpPr>
          <p:cNvPr id="20" name="Rectangle 19"/>
          <p:cNvSpPr/>
          <p:nvPr/>
        </p:nvSpPr>
        <p:spPr>
          <a:xfrm>
            <a:off x="4193837" y="5634103"/>
            <a:ext cx="10665716" cy="2554545"/>
          </a:xfrm>
          <a:prstGeom prst="rect">
            <a:avLst/>
          </a:prstGeom>
        </p:spPr>
        <p:txBody>
          <a:bodyPr wrap="square">
            <a:spAutoFit/>
          </a:bodyPr>
          <a:lstStyle/>
          <a:p>
            <a:pPr algn="just"/>
            <a:r>
              <a:rPr lang="en-US" sz="4000" dirty="0" err="1" smtClean="0">
                <a:latin typeface="Cambria" panose="02040503050406030204" pitchFamily="18" charset="0"/>
                <a:ea typeface="Cambria" panose="02040503050406030204" pitchFamily="18" charset="0"/>
              </a:rPr>
              <a:t>Ví</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dụ</a:t>
            </a:r>
            <a:r>
              <a:rPr lang="en-US" sz="4000" dirty="0" smtClean="0">
                <a:latin typeface="Cambria" panose="02040503050406030204" pitchFamily="18" charset="0"/>
                <a:ea typeface="Cambria" panose="02040503050406030204" pitchFamily="18" charset="0"/>
              </a:rPr>
              <a:t>: </a:t>
            </a:r>
            <a:r>
              <a:rPr lang="en-US" sz="4000" dirty="0" err="1" smtClean="0">
                <a:latin typeface="Cambria" panose="02040503050406030204" pitchFamily="18" charset="0"/>
                <a:ea typeface="Cambria" panose="02040503050406030204" pitchFamily="18" charset="0"/>
              </a:rPr>
              <a:t>Tác</a:t>
            </a:r>
            <a:r>
              <a:rPr lang="en-US" sz="4000" dirty="0" smtClean="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giả</a:t>
            </a:r>
            <a:r>
              <a:rPr lang="en-US" sz="4000" dirty="0">
                <a:latin typeface="Cambria" panose="02040503050406030204" pitchFamily="18" charset="0"/>
                <a:ea typeface="Cambria" panose="02040503050406030204" pitchFamily="18" charset="0"/>
              </a:rPr>
              <a:t> Nguyễn </a:t>
            </a:r>
            <a:r>
              <a:rPr lang="en-US" sz="4000" dirty="0" err="1">
                <a:latin typeface="Cambria" panose="02040503050406030204" pitchFamily="18" charset="0"/>
                <a:ea typeface="Cambria" panose="02040503050406030204" pitchFamily="18" charset="0"/>
              </a:rPr>
              <a:t>Huy</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Tưởng</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(1912 </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1960), </a:t>
            </a:r>
            <a:r>
              <a:rPr lang="en-US" sz="4000" dirty="0" err="1">
                <a:latin typeface="Cambria" panose="02040503050406030204" pitchFamily="18" charset="0"/>
                <a:ea typeface="Cambria" panose="02040503050406030204" pitchFamily="18" charset="0"/>
              </a:rPr>
              <a:t>quê</a:t>
            </a:r>
            <a:r>
              <a:rPr lang="en-US" sz="4000" dirty="0">
                <a:latin typeface="Cambria" panose="02040503050406030204" pitchFamily="18" charset="0"/>
                <a:ea typeface="Cambria" panose="02040503050406030204" pitchFamily="18" charset="0"/>
              </a:rPr>
              <a:t> ở </a:t>
            </a:r>
            <a:r>
              <a:rPr lang="en-US" sz="4000" dirty="0" err="1">
                <a:latin typeface="Cambria" panose="02040503050406030204" pitchFamily="18" charset="0"/>
                <a:ea typeface="Cambria" panose="02040503050406030204" pitchFamily="18" charset="0"/>
              </a:rPr>
              <a:t>xã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Dục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nay </a:t>
            </a:r>
            <a:r>
              <a:rPr lang="en-US" sz="4000" dirty="0" err="1">
                <a:latin typeface="Cambria" panose="02040503050406030204" pitchFamily="18" charset="0"/>
                <a:ea typeface="Cambria" panose="02040503050406030204" pitchFamily="18" charset="0"/>
              </a:rPr>
              <a:t>thuộc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huyện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Đông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Nội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là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văn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viết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kịch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đã</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sáng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tác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trước</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năm</a:t>
            </a:r>
            <a:r>
              <a:rPr lang="en-US" sz="4000" dirty="0">
                <a:latin typeface="Cambria" panose="02040503050406030204" pitchFamily="18" charset="0"/>
                <a:ea typeface="Cambria" panose="02040503050406030204" pitchFamily="18" charset="0"/>
              </a:rPr>
              <a:t> </a:t>
            </a:r>
            <a:r>
              <a:rPr lang="en-US" sz="4000" dirty="0" smtClean="0">
                <a:latin typeface="Cambria" panose="02040503050406030204" pitchFamily="18" charset="0"/>
                <a:ea typeface="Cambria" panose="02040503050406030204" pitchFamily="18" charset="0"/>
              </a:rPr>
              <a:t>1945</a:t>
            </a:r>
            <a:endParaRPr lang="en-US" sz="4000"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giới. 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436120" y="1137474"/>
            <a:ext cx="5094650" cy="1305809"/>
            <a:chOff x="0" y="0"/>
            <a:chExt cx="1721685" cy="343917"/>
          </a:xfrm>
        </p:grpSpPr>
        <p:sp>
          <p:nvSpPr>
            <p:cNvPr id="6" name="Freeform 6"/>
            <p:cNvSpPr/>
            <p:nvPr/>
          </p:nvSpPr>
          <p:spPr>
            <a:xfrm>
              <a:off x="0" y="0"/>
              <a:ext cx="1721685" cy="343917"/>
            </a:xfrm>
            <a:custGeom>
              <a:avLst/>
              <a:gdLst/>
              <a:ahLst/>
              <a:cxnLst/>
              <a:rect l="l" t="t" r="r" b="b"/>
              <a:pathLst>
                <a:path w="1721685" h="343917">
                  <a:moveTo>
                    <a:pt x="60400" y="0"/>
                  </a:moveTo>
                  <a:lnTo>
                    <a:pt x="1661285" y="0"/>
                  </a:lnTo>
                  <a:cubicBezTo>
                    <a:pt x="1694643" y="0"/>
                    <a:pt x="1721685" y="27042"/>
                    <a:pt x="1721685" y="60400"/>
                  </a:cubicBezTo>
                  <a:lnTo>
                    <a:pt x="1721685" y="283516"/>
                  </a:lnTo>
                  <a:cubicBezTo>
                    <a:pt x="1721685" y="316875"/>
                    <a:pt x="1694643" y="343917"/>
                    <a:pt x="1661285" y="343917"/>
                  </a:cubicBezTo>
                  <a:lnTo>
                    <a:pt x="60400" y="343917"/>
                  </a:lnTo>
                  <a:cubicBezTo>
                    <a:pt x="27042" y="343917"/>
                    <a:pt x="0" y="316875"/>
                    <a:pt x="0" y="283516"/>
                  </a:cubicBezTo>
                  <a:lnTo>
                    <a:pt x="0" y="60400"/>
                  </a:lnTo>
                  <a:cubicBezTo>
                    <a:pt x="0" y="27042"/>
                    <a:pt x="27042" y="0"/>
                    <a:pt x="60400" y="0"/>
                  </a:cubicBezTo>
                  <a:close/>
                </a:path>
              </a:pathLst>
            </a:custGeom>
            <a:solidFill>
              <a:srgbClr val="FEF3C6"/>
            </a:solidFill>
            <a:ln w="38100" cap="rnd">
              <a:solidFill>
                <a:srgbClr val="495324"/>
              </a:solidFill>
              <a:prstDash val="solid"/>
              <a:round/>
            </a:ln>
          </p:spPr>
        </p:sp>
        <p:sp>
          <p:nvSpPr>
            <p:cNvPr id="7" name="TextBox 7"/>
            <p:cNvSpPr txBox="1"/>
            <p:nvPr/>
          </p:nvSpPr>
          <p:spPr>
            <a:xfrm>
              <a:off x="0" y="-47625"/>
              <a:ext cx="1721685" cy="391542"/>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066719" y="1587395"/>
            <a:ext cx="4464050" cy="820420"/>
          </a:xfrm>
          <a:prstGeom prst="rect">
            <a:avLst/>
          </a:prstGeom>
        </p:spPr>
        <p:txBody>
          <a:bodyPr lIns="0" tIns="0" rIns="0" bIns="0" rtlCol="0" anchor="t">
            <a:spAutoFit/>
          </a:bodyPr>
          <a:lstStyle/>
          <a:p>
            <a:pPr algn="ctr">
              <a:lnSpc>
                <a:spcPts val="5915"/>
              </a:lnSpc>
            </a:pPr>
            <a:r>
              <a:rPr lang="en-US" sz="6500" dirty="0" err="1" smtClean="0">
                <a:solidFill>
                  <a:srgbClr val="495324"/>
                </a:solidFill>
                <a:latin typeface="More Sugar"/>
              </a:rPr>
              <a:t>Câu</a:t>
            </a:r>
            <a:r>
              <a:rPr lang="en-US" sz="6500" dirty="0" smtClean="0">
                <a:solidFill>
                  <a:srgbClr val="495324"/>
                </a:solidFill>
                <a:latin typeface="More Sugar"/>
              </a:rPr>
              <a:t> 3</a:t>
            </a:r>
            <a:endParaRPr lang="en-US" sz="6500" dirty="0">
              <a:solidFill>
                <a:srgbClr val="495324"/>
              </a:solidFill>
              <a:latin typeface="More Sugar"/>
            </a:endParaRPr>
          </a:p>
        </p:txBody>
      </p:sp>
      <p:grpSp>
        <p:nvGrpSpPr>
          <p:cNvPr id="11" name="Group 11"/>
          <p:cNvGrpSpPr/>
          <p:nvPr/>
        </p:nvGrpSpPr>
        <p:grpSpPr>
          <a:xfrm>
            <a:off x="5757496" y="834070"/>
            <a:ext cx="11311303" cy="1947229"/>
            <a:chOff x="0" y="0"/>
            <a:chExt cx="1339882" cy="263151"/>
          </a:xfrm>
        </p:grpSpPr>
        <p:sp>
          <p:nvSpPr>
            <p:cNvPr id="12" name="Freeform 12"/>
            <p:cNvSpPr/>
            <p:nvPr/>
          </p:nvSpPr>
          <p:spPr>
            <a:xfrm>
              <a:off x="0" y="0"/>
              <a:ext cx="1339882" cy="263151"/>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3" name="TextBox 13"/>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4" name="TextBox 14"/>
          <p:cNvSpPr txBox="1"/>
          <p:nvPr/>
        </p:nvSpPr>
        <p:spPr>
          <a:xfrm>
            <a:off x="6036820" y="1050056"/>
            <a:ext cx="10346179" cy="1477328"/>
          </a:xfrm>
          <a:prstGeom prst="rect">
            <a:avLst/>
          </a:prstGeom>
        </p:spPr>
        <p:txBody>
          <a:bodyPr wrap="square" lIns="0" tIns="0" rIns="0" bIns="0" rtlCol="0" anchor="t">
            <a:spAutoFit/>
          </a:bodyPr>
          <a:lstStyle/>
          <a:p>
            <a:pPr algn="ctr"/>
            <a:r>
              <a:rPr lang="en-US" sz="4800" b="1" dirty="0" err="1" smtClean="0">
                <a:solidFill>
                  <a:srgbClr val="C00000"/>
                </a:solidFill>
                <a:latin typeface="Cambria" panose="02040503050406030204" pitchFamily="18" charset="0"/>
                <a:ea typeface="Cambria" panose="02040503050406030204" pitchFamily="18" charset="0"/>
              </a:rPr>
              <a:t>Có</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thể</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đặt</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dấu</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ngoặc</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vị</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trí</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nào</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trong</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mỗi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đoạn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văn</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dưới</a:t>
            </a:r>
            <a:r>
              <a:rPr lang="en-US" sz="4800" b="1" dirty="0" smtClean="0">
                <a:solidFill>
                  <a:srgbClr val="C00000"/>
                </a:solidFill>
                <a:latin typeface="Cambria" panose="02040503050406030204" pitchFamily="18" charset="0"/>
                <a:ea typeface="Cambria" panose="02040503050406030204" pitchFamily="18" charset="0"/>
              </a:rPr>
              <a:t> </a:t>
            </a:r>
            <a:r>
              <a:rPr lang="en-US" sz="4800" b="1" dirty="0" err="1" smtClean="0">
                <a:solidFill>
                  <a:srgbClr val="C00000"/>
                </a:solidFill>
                <a:latin typeface="Cambria" panose="02040503050406030204" pitchFamily="18" charset="0"/>
                <a:ea typeface="Cambria" panose="02040503050406030204" pitchFamily="18" charset="0"/>
              </a:rPr>
              <a:t>đây</a:t>
            </a:r>
            <a:r>
              <a:rPr lang="en-US" sz="4800" b="1" dirty="0" smtClean="0">
                <a:solidFill>
                  <a:srgbClr val="C00000"/>
                </a:solidFill>
                <a:latin typeface="Cambria" panose="02040503050406030204" pitchFamily="18" charset="0"/>
                <a:ea typeface="Cambria" panose="02040503050406030204" pitchFamily="18" charset="0"/>
              </a:rPr>
              <a:t>?</a:t>
            </a:r>
            <a:endParaRPr lang="en-US" sz="4800" b="1" dirty="0">
              <a:solidFill>
                <a:srgbClr val="C00000"/>
              </a:solidFill>
              <a:latin typeface="Cambria" panose="02040503050406030204" pitchFamily="18" charset="0"/>
              <a:ea typeface="Cambria" panose="02040503050406030204" pitchFamily="18" charset="0"/>
            </a:endParaRPr>
          </a:p>
        </p:txBody>
      </p:sp>
      <p:grpSp>
        <p:nvGrpSpPr>
          <p:cNvPr id="15" name="Group 15"/>
          <p:cNvGrpSpPr/>
          <p:nvPr/>
        </p:nvGrpSpPr>
        <p:grpSpPr>
          <a:xfrm>
            <a:off x="1295400" y="3013228"/>
            <a:ext cx="15773398" cy="2981203"/>
            <a:chOff x="0" y="-47625"/>
            <a:chExt cx="4154311" cy="785174"/>
          </a:xfrm>
        </p:grpSpPr>
        <p:sp>
          <p:nvSpPr>
            <p:cNvPr id="16" name="Freeform 16"/>
            <p:cNvSpPr/>
            <p:nvPr/>
          </p:nvSpPr>
          <p:spPr>
            <a:xfrm>
              <a:off x="0" y="0"/>
              <a:ext cx="4154311" cy="737549"/>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17"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1752600" y="3401740"/>
            <a:ext cx="14782799" cy="228716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a. </a:t>
            </a:r>
            <a:r>
              <a:rPr lang="vi-VN" sz="4000" dirty="0" smtClean="0">
                <a:latin typeface="Cambria" panose="02040503050406030204" pitchFamily="18" charset="0"/>
                <a:ea typeface="Cambria" panose="02040503050406030204" pitchFamily="18" charset="0"/>
              </a:rPr>
              <a:t>Chiếc </a:t>
            </a:r>
            <a:r>
              <a:rPr lang="vi-VN" sz="4000" dirty="0">
                <a:latin typeface="Cambria" panose="02040503050406030204" pitchFamily="18" charset="0"/>
                <a:ea typeface="Cambria" panose="02040503050406030204" pitchFamily="18" charset="0"/>
              </a:rPr>
              <a:t>xe đưa tôi từ Buôn Ma Thuột lên Buôn Đôn một làng ở gần biên </a:t>
            </a:r>
            <a:r>
              <a:rPr lang="vi-VN" sz="4000" dirty="0" smtClean="0">
                <a:latin typeface="Cambria" panose="02040503050406030204" pitchFamily="18" charset="0"/>
                <a:ea typeface="Cambria" panose="02040503050406030204" pitchFamily="18" charset="0"/>
              </a:rPr>
              <a:t>giới</a:t>
            </a:r>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Những cánh rừng khộp bát ngát và bằng phẳng, kéo dài như không bao giờ dứt ở hai bên </a:t>
            </a:r>
            <a:r>
              <a:rPr lang="vi-VN" sz="4000" dirty="0" smtClean="0">
                <a:latin typeface="Cambria" panose="02040503050406030204" pitchFamily="18" charset="0"/>
                <a:ea typeface="Cambria" panose="02040503050406030204" pitchFamily="18" charset="0"/>
              </a:rPr>
              <a:t>đường.</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Minh </a:t>
            </a:r>
            <a:r>
              <a:rPr lang="en-US" sz="4000" i="1" dirty="0" err="1" smtClean="0">
                <a:latin typeface="Cambria" panose="02040503050406030204" pitchFamily="18" charset="0"/>
                <a:ea typeface="Cambria" panose="02040503050406030204" pitchFamily="18" charset="0"/>
              </a:rPr>
              <a:t>Khôi</a:t>
            </a:r>
            <a:endParaRPr lang="en-US" sz="4000" i="1" dirty="0">
              <a:latin typeface="Cambria" panose="02040503050406030204" pitchFamily="18" charset="0"/>
              <a:ea typeface="Cambria" panose="02040503050406030204" pitchFamily="18" charset="0"/>
            </a:endParaRPr>
          </a:p>
        </p:txBody>
      </p:sp>
      <p:sp>
        <p:nvSpPr>
          <p:cNvPr id="23" name="Freeform 23"/>
          <p:cNvSpPr/>
          <p:nvPr/>
        </p:nvSpPr>
        <p:spPr>
          <a:xfrm>
            <a:off x="16196283" y="543734"/>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7"/>
                </a:ext>
              </a:extLst>
            </a:blip>
            <a:stretch>
              <a:fillRect/>
            </a:stretch>
          </a:blipFill>
        </p:spPr>
      </p:sp>
      <p:sp>
        <p:nvSpPr>
          <p:cNvPr id="24" name="Freeform 24"/>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5" name="Freeform 25"/>
          <p:cNvSpPr/>
          <p:nvPr/>
        </p:nvSpPr>
        <p:spPr>
          <a:xfrm rot="-6316925" flipH="1" flipV="1">
            <a:off x="308640" y="970815"/>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rot="-1333878">
            <a:off x="16575630" y="5516589"/>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Freeform 27"/>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9" name="Group 15"/>
          <p:cNvGrpSpPr/>
          <p:nvPr/>
        </p:nvGrpSpPr>
        <p:grpSpPr>
          <a:xfrm>
            <a:off x="1295400" y="6025393"/>
            <a:ext cx="15773398" cy="3530728"/>
            <a:chOff x="0" y="-47625"/>
            <a:chExt cx="4154311" cy="929905"/>
          </a:xfrm>
        </p:grpSpPr>
        <p:sp>
          <p:nvSpPr>
            <p:cNvPr id="30" name="Freeform 16"/>
            <p:cNvSpPr/>
            <p:nvPr/>
          </p:nvSpPr>
          <p:spPr>
            <a:xfrm>
              <a:off x="0" y="0"/>
              <a:ext cx="4154311" cy="882280"/>
            </a:xfrm>
            <a:custGeom>
              <a:avLst/>
              <a:gdLst/>
              <a:ahLst/>
              <a:cxnLst/>
              <a:rect l="l" t="t" r="r" b="b"/>
              <a:pathLst>
                <a:path w="1339882" h="263151">
                  <a:moveTo>
                    <a:pt x="77611" y="0"/>
                  </a:moveTo>
                  <a:lnTo>
                    <a:pt x="1262270" y="0"/>
                  </a:lnTo>
                  <a:cubicBezTo>
                    <a:pt x="1282854" y="0"/>
                    <a:pt x="1302595" y="8177"/>
                    <a:pt x="1317150" y="22732"/>
                  </a:cubicBezTo>
                  <a:cubicBezTo>
                    <a:pt x="1331705" y="37287"/>
                    <a:pt x="1339882" y="57028"/>
                    <a:pt x="1339882" y="77611"/>
                  </a:cubicBezTo>
                  <a:lnTo>
                    <a:pt x="1339882" y="185539"/>
                  </a:lnTo>
                  <a:cubicBezTo>
                    <a:pt x="1339882" y="206123"/>
                    <a:pt x="1331705" y="225864"/>
                    <a:pt x="1317150" y="240419"/>
                  </a:cubicBezTo>
                  <a:cubicBezTo>
                    <a:pt x="1302595" y="254974"/>
                    <a:pt x="1282854" y="263151"/>
                    <a:pt x="1262270" y="263151"/>
                  </a:cubicBezTo>
                  <a:lnTo>
                    <a:pt x="77611" y="263151"/>
                  </a:lnTo>
                  <a:cubicBezTo>
                    <a:pt x="57028" y="263151"/>
                    <a:pt x="37287" y="254974"/>
                    <a:pt x="22732" y="240419"/>
                  </a:cubicBezTo>
                  <a:cubicBezTo>
                    <a:pt x="8177" y="225864"/>
                    <a:pt x="0" y="206123"/>
                    <a:pt x="0" y="185539"/>
                  </a:cubicBezTo>
                  <a:lnTo>
                    <a:pt x="0" y="77611"/>
                  </a:lnTo>
                  <a:cubicBezTo>
                    <a:pt x="0" y="57028"/>
                    <a:pt x="8177" y="37287"/>
                    <a:pt x="22732" y="22732"/>
                  </a:cubicBezTo>
                  <a:cubicBezTo>
                    <a:pt x="37287" y="8177"/>
                    <a:pt x="57028" y="0"/>
                    <a:pt x="77611" y="0"/>
                  </a:cubicBezTo>
                  <a:close/>
                </a:path>
              </a:pathLst>
            </a:custGeom>
            <a:solidFill>
              <a:schemeClr val="bg1"/>
            </a:solidFill>
            <a:ln w="38100" cap="rnd">
              <a:solidFill>
                <a:srgbClr val="495324"/>
              </a:solidFill>
              <a:prstDash val="solid"/>
              <a:round/>
            </a:ln>
          </p:spPr>
        </p:sp>
        <p:sp>
          <p:nvSpPr>
            <p:cNvPr id="31" name="TextBox 17"/>
            <p:cNvSpPr txBox="1"/>
            <p:nvPr/>
          </p:nvSpPr>
          <p:spPr>
            <a:xfrm>
              <a:off x="0" y="-47625"/>
              <a:ext cx="1339882" cy="310776"/>
            </a:xfrm>
            <a:prstGeom prst="rect">
              <a:avLst/>
            </a:prstGeom>
          </p:spPr>
          <p:txBody>
            <a:bodyPr lIns="50800" tIns="50800" rIns="50800" bIns="50800" rtlCol="0" anchor="ctr"/>
            <a:lstStyle/>
            <a:p>
              <a:pPr algn="ctr">
                <a:lnSpc>
                  <a:spcPts val="2659"/>
                </a:lnSpc>
              </a:pPr>
              <a:endParaRPr/>
            </a:p>
          </p:txBody>
        </p:sp>
      </p:grpSp>
      <p:sp>
        <p:nvSpPr>
          <p:cNvPr id="32" name="TextBox 18"/>
          <p:cNvSpPr txBox="1"/>
          <p:nvPr/>
        </p:nvSpPr>
        <p:spPr>
          <a:xfrm>
            <a:off x="1626604" y="6516304"/>
            <a:ext cx="15110990" cy="2885405"/>
          </a:xfrm>
          <a:prstGeom prst="rect">
            <a:avLst/>
          </a:prstGeom>
        </p:spPr>
        <p:txBody>
          <a:bodyPr wrap="square" lIns="0" tIns="0" rIns="0" bIns="0" rtlCol="0" anchor="t">
            <a:spAutoFit/>
          </a:bodyPr>
          <a:lstStyle/>
          <a:p>
            <a:pPr algn="just">
              <a:lnSpc>
                <a:spcPts val="4480"/>
              </a:lnSpc>
            </a:pPr>
            <a:r>
              <a:rPr lang="en-US" sz="4000" b="1" dirty="0" smtClean="0">
                <a:latin typeface="Cambria" panose="02040503050406030204" pitchFamily="18" charset="0"/>
                <a:ea typeface="Cambria" panose="02040503050406030204" pitchFamily="18" charset="0"/>
              </a:rPr>
              <a:t>b</a:t>
            </a:r>
            <a:r>
              <a:rPr lang="vi-VN" sz="4000" b="1"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Máu trên chân con voi vẫn chảy. Người quản tượng bèn hái lá sài đất và lá nhọ nồi những thứ lá cầm máu rất nhanh giã giập rồi đắp lên vết thương cho con voi. Sau đó ông lấy đất rừng nhào nhuyễn phủ lên trên. Lớp đất ấy sẽ giữ mảng thuốc như một lớp băng dính. </a:t>
            </a:r>
            <a:endParaRPr lang="en-US" sz="4000" dirty="0" smtClean="0">
              <a:latin typeface="Cambria" panose="02040503050406030204" pitchFamily="18" charset="0"/>
              <a:ea typeface="Cambria" panose="02040503050406030204" pitchFamily="18" charset="0"/>
            </a:endParaRPr>
          </a:p>
          <a:p>
            <a:pPr algn="r">
              <a:lnSpc>
                <a:spcPts val="4480"/>
              </a:lnSpc>
            </a:pPr>
            <a:r>
              <a:rPr lang="en-US" sz="4000" i="1" dirty="0" smtClean="0">
                <a:latin typeface="Cambria" panose="02040503050406030204" pitchFamily="18" charset="0"/>
                <a:ea typeface="Cambria" panose="02040503050406030204" pitchFamily="18" charset="0"/>
              </a:rPr>
              <a:t>Theo </a:t>
            </a:r>
            <a:r>
              <a:rPr lang="en-US" sz="4000" i="1" dirty="0" err="1" smtClean="0">
                <a:latin typeface="Cambria" panose="02040503050406030204" pitchFamily="18" charset="0"/>
                <a:ea typeface="Cambria" panose="02040503050406030204" pitchFamily="18" charset="0"/>
              </a:rPr>
              <a:t>Vũ</a:t>
            </a:r>
            <a:r>
              <a:rPr lang="en-US" sz="4000" i="1" dirty="0" smtClean="0">
                <a:latin typeface="Cambria" panose="02040503050406030204" pitchFamily="18" charset="0"/>
                <a:ea typeface="Cambria" panose="02040503050406030204" pitchFamily="18" charset="0"/>
              </a:rPr>
              <a:t> </a:t>
            </a:r>
            <a:r>
              <a:rPr lang="en-US" sz="4000" i="1" dirty="0" err="1" smtClean="0">
                <a:latin typeface="Cambria" panose="02040503050406030204" pitchFamily="18" charset="0"/>
                <a:ea typeface="Cambria" panose="02040503050406030204" pitchFamily="18" charset="0"/>
              </a:rPr>
              <a:t>Hùng</a:t>
            </a:r>
            <a:endParaRPr lang="en-US" sz="4000" i="1" dirty="0">
              <a:latin typeface="Cambria" panose="02040503050406030204" pitchFamily="18" charset="0"/>
              <a:ea typeface="Cambria" panose="02040503050406030204" pitchFamily="18" charset="0"/>
            </a:endParaRPr>
          </a:p>
        </p:txBody>
      </p:sp>
      <p:sp>
        <p:nvSpPr>
          <p:cNvPr id="8" name="TextBox 7"/>
          <p:cNvSpPr txBox="1"/>
          <p:nvPr/>
        </p:nvSpPr>
        <p:spPr>
          <a:xfrm>
            <a:off x="13030200" y="3292614"/>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28" name="TextBox 27"/>
          <p:cNvSpPr txBox="1"/>
          <p:nvPr/>
        </p:nvSpPr>
        <p:spPr>
          <a:xfrm>
            <a:off x="3569678" y="3902214"/>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3" name="TextBox 32"/>
          <p:cNvSpPr txBox="1"/>
          <p:nvPr/>
        </p:nvSpPr>
        <p:spPr>
          <a:xfrm>
            <a:off x="5105400" y="7008392"/>
            <a:ext cx="685800"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
        <p:nvSpPr>
          <p:cNvPr id="34" name="TextBox 33"/>
          <p:cNvSpPr txBox="1"/>
          <p:nvPr/>
        </p:nvSpPr>
        <p:spPr>
          <a:xfrm>
            <a:off x="12332678" y="7008392"/>
            <a:ext cx="468922" cy="707886"/>
          </a:xfrm>
          <a:prstGeom prst="rect">
            <a:avLst/>
          </a:prstGeom>
          <a:noFill/>
        </p:spPr>
        <p:txBody>
          <a:bodyPr wrap="square" rtlCol="0">
            <a:spAutoFit/>
          </a:bodyPr>
          <a:lstStyle/>
          <a:p>
            <a:r>
              <a:rPr lang="en-US" sz="4000" b="1" dirty="0" smtClean="0">
                <a:solidFill>
                  <a:srgbClr val="C00000"/>
                </a:solidFill>
                <a:latin typeface="Cambria" panose="02040503050406030204" pitchFamily="18" charset="0"/>
                <a:ea typeface="Cambria" panose="02040503050406030204" pitchFamily="18" charset="0"/>
              </a:rPr>
              <a:t>)</a:t>
            </a:r>
            <a:endParaRPr lang="en-US" sz="4000" b="1" dirty="0">
              <a:solidFill>
                <a:srgbClr val="C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724943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additive="base">
                                        <p:cTn id="26" dur="500" fill="hold"/>
                                        <p:tgtEl>
                                          <p:spTgt spid="18"/>
                                        </p:tgtEl>
                                        <p:attrNameLst>
                                          <p:attrName>ppt_x</p:attrName>
                                        </p:attrNameLst>
                                      </p:cBhvr>
                                      <p:tavLst>
                                        <p:tav tm="0">
                                          <p:val>
                                            <p:strVal val="#ppt_x"/>
                                          </p:val>
                                        </p:tav>
                                        <p:tav tm="100000">
                                          <p:val>
                                            <p:strVal val="#ppt_x"/>
                                          </p:val>
                                        </p:tav>
                                      </p:tavLst>
                                    </p:anim>
                                    <p:anim calcmode="lin" valueType="num">
                                      <p:cBhvr additive="base">
                                        <p:cTn id="27" dur="500" fill="hold"/>
                                        <p:tgtEl>
                                          <p:spTgt spid="18"/>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par>
                          <p:cTn id="32" fill="hold">
                            <p:stCondLst>
                              <p:cond delay="1000"/>
                            </p:stCondLst>
                            <p:childTnLst>
                              <p:par>
                                <p:cTn id="33" presetID="2" presetClass="entr" presetSubtype="4" fill="hold" grpId="0" nodeType="after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down)">
                                      <p:cBhvr>
                                        <p:cTn id="45" dur="500"/>
                                        <p:tgtEl>
                                          <p:spTgt spid="8"/>
                                        </p:tgtEl>
                                      </p:cBhvr>
                                    </p:animEffect>
                                  </p:childTnLst>
                                </p:cTn>
                              </p:par>
                            </p:childTnLst>
                          </p:cTn>
                        </p:par>
                        <p:par>
                          <p:cTn id="46" fill="hold">
                            <p:stCondLst>
                              <p:cond delay="500"/>
                            </p:stCondLst>
                            <p:childTnLst>
                              <p:par>
                                <p:cTn id="47" presetID="22" presetClass="entr" presetSubtype="4" fill="hold" grpId="0" nodeType="after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wipe(down)">
                                      <p:cBhvr>
                                        <p:cTn id="49" dur="500"/>
                                        <p:tgtEl>
                                          <p:spTgt spid="2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wipe(down)">
                                      <p:cBhvr>
                                        <p:cTn id="54" dur="500"/>
                                        <p:tgtEl>
                                          <p:spTgt spid="33"/>
                                        </p:tgtEl>
                                      </p:cBhvr>
                                    </p:animEffect>
                                  </p:childTnLst>
                                </p:cTn>
                              </p:par>
                            </p:childTnLst>
                          </p:cTn>
                        </p:par>
                        <p:par>
                          <p:cTn id="55" fill="hold">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down)">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8" grpId="0"/>
      <p:bldP spid="32" grpId="0"/>
      <p:bldP spid="8" grpId="0"/>
      <p:bldP spid="28" grpId="0"/>
      <p:bldP spid="33"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758480" y="1014609"/>
            <a:ext cx="15195686" cy="8395454"/>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131838" y="1208076"/>
            <a:ext cx="14448969"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TextBox 9"/>
          <p:cNvSpPr txBox="1"/>
          <p:nvPr/>
        </p:nvSpPr>
        <p:spPr>
          <a:xfrm>
            <a:off x="4796364" y="1815517"/>
            <a:ext cx="11058701" cy="2215991"/>
          </a:xfrm>
          <a:prstGeom prst="rect">
            <a:avLst/>
          </a:prstGeom>
        </p:spPr>
        <p:txBody>
          <a:bodyPr wrap="square" lIns="0" tIns="0" rIns="0" bIns="0" rtlCol="0" anchor="t">
            <a:spAutoFit/>
          </a:bodyPr>
          <a:lstStyle/>
          <a:p>
            <a:pPr algn="ctr"/>
            <a:r>
              <a:rPr lang="en-US" sz="4800" dirty="0" err="1" smtClean="0">
                <a:latin typeface="Cambria" panose="02040503050406030204" pitchFamily="18" charset="0"/>
                <a:ea typeface="Cambria" panose="02040503050406030204" pitchFamily="18" charset="0"/>
              </a:rPr>
              <a:t>Viết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đoạn</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văn</a:t>
            </a:r>
            <a:r>
              <a:rPr lang="en-US" sz="4800" dirty="0" smtClean="0">
                <a:latin typeface="Cambria" panose="02040503050406030204" pitchFamily="18" charset="0"/>
                <a:ea typeface="Cambria" panose="02040503050406030204" pitchFamily="18" charset="0"/>
              </a:rPr>
              <a:t> (2-3 </a:t>
            </a:r>
            <a:r>
              <a:rPr lang="en-US" sz="4800" dirty="0" err="1" smtClean="0">
                <a:latin typeface="Cambria" panose="02040503050406030204" pitchFamily="18" charset="0"/>
                <a:ea typeface="Cambria" panose="02040503050406030204" pitchFamily="18" charset="0"/>
              </a:rPr>
              <a:t>câu</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về</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cảnh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đẹp</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của</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một</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vùng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quê</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hoặc</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nơi</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em</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sinh</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sống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trong</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đó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có</a:t>
            </a:r>
            <a:r>
              <a:rPr lang="en-US" sz="4800" dirty="0" smtClean="0">
                <a:latin typeface="Cambria" panose="02040503050406030204" pitchFamily="18" charset="0"/>
                <a:ea typeface="Cambria" panose="02040503050406030204" pitchFamily="18" charset="0"/>
              </a:rPr>
              <a:t> </a:t>
            </a:r>
            <a:r>
              <a:rPr lang="en-US" sz="4800" dirty="0" err="1" smtClean="0">
                <a:latin typeface="Cambria" panose="02040503050406030204" pitchFamily="18" charset="0"/>
                <a:ea typeface="Cambria" panose="02040503050406030204" pitchFamily="18" charset="0"/>
              </a:rPr>
              <a:t>dùng</a:t>
            </a:r>
            <a:r>
              <a:rPr lang="en-US" sz="4800"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dấu</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ngoặc</a:t>
            </a:r>
            <a:r>
              <a:rPr lang="en-US" sz="4800" i="1" dirty="0" smtClean="0">
                <a:latin typeface="Cambria" panose="02040503050406030204" pitchFamily="18" charset="0"/>
                <a:ea typeface="Cambria" panose="02040503050406030204" pitchFamily="18" charset="0"/>
              </a:rPr>
              <a:t> </a:t>
            </a:r>
            <a:r>
              <a:rPr lang="en-US" sz="4800" i="1" dirty="0" err="1" smtClean="0">
                <a:latin typeface="Cambria" panose="02040503050406030204" pitchFamily="18" charset="0"/>
                <a:ea typeface="Cambria" panose="02040503050406030204" pitchFamily="18" charset="0"/>
              </a:rPr>
              <a:t>đơn</a:t>
            </a:r>
            <a:r>
              <a:rPr lang="en-US" sz="4800" i="1" dirty="0" smtClean="0">
                <a:latin typeface="Cambria" panose="02040503050406030204" pitchFamily="18" charset="0"/>
                <a:ea typeface="Cambria" panose="02040503050406030204" pitchFamily="18" charset="0"/>
              </a:rPr>
              <a:t>.</a:t>
            </a:r>
            <a:endParaRPr lang="en-US" sz="4800" dirty="0">
              <a:latin typeface="Cambria" panose="02040503050406030204" pitchFamily="18" charset="0"/>
              <a:ea typeface="Cambria" panose="02040503050406030204" pitchFamily="18" charset="0"/>
            </a:endParaRPr>
          </a:p>
        </p:txBody>
      </p:sp>
      <p:sp>
        <p:nvSpPr>
          <p:cNvPr id="10" name="TextBox 10"/>
          <p:cNvSpPr txBox="1"/>
          <p:nvPr/>
        </p:nvSpPr>
        <p:spPr>
          <a:xfrm>
            <a:off x="228600" y="2428046"/>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17" name="Picture 16"/>
          <p:cNvPicPr>
            <a:picLocks noChangeAspect="1"/>
          </p:cNvPicPr>
          <p:nvPr/>
        </p:nvPicPr>
        <p:blipFill>
          <a:blip r:embed="rId15"/>
          <a:stretch>
            <a:fillRect/>
          </a:stretch>
        </p:blipFill>
        <p:spPr>
          <a:xfrm>
            <a:off x="3837559" y="4309937"/>
            <a:ext cx="11353800" cy="4338763"/>
          </a:xfrm>
          <a:prstGeom prst="rect">
            <a:avLst/>
          </a:prstGeom>
        </p:spPr>
      </p:pic>
      <p:sp>
        <p:nvSpPr>
          <p:cNvPr id="18" name="Rounded Rectangle 17"/>
          <p:cNvSpPr/>
          <p:nvPr/>
        </p:nvSpPr>
        <p:spPr>
          <a:xfrm rot="20750284">
            <a:off x="4555247" y="7409564"/>
            <a:ext cx="1447800" cy="665799"/>
          </a:xfrm>
          <a:prstGeom prst="roundRect">
            <a:avLst/>
          </a:prstGeom>
          <a:solidFill>
            <a:srgbClr val="A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par>
                                <p:cTn id="12" presetID="2" presetClass="entr" presetSubtype="4"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ppt_x"/>
                                          </p:val>
                                        </p:tav>
                                        <p:tav tm="100000">
                                          <p:val>
                                            <p:strVal val="#ppt_x"/>
                                          </p:val>
                                        </p:tav>
                                      </p:tavLst>
                                    </p:anim>
                                    <p:anim calcmode="lin" valueType="num">
                                      <p:cBhvr additive="base">
                                        <p:cTn id="19" dur="500" fill="hold"/>
                                        <p:tgtEl>
                                          <p:spTgt spid="9"/>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60000"/>
                <a:lumOff val="40000"/>
              </a:schemeClr>
            </a:solidFill>
            <a:ln w="123825" cap="sq">
              <a:solidFill>
                <a:schemeClr val="tx1"/>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545484" y="1014608"/>
            <a:ext cx="16523316" cy="8541513"/>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duotone>
                <a:schemeClr val="accent2">
                  <a:shade val="45000"/>
                  <a:satMod val="135000"/>
                </a:schemeClr>
                <a:prstClr val="white"/>
              </a:duotone>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76401" y="1220885"/>
            <a:ext cx="15368510" cy="7982901"/>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TextBox 10"/>
          <p:cNvSpPr txBox="1"/>
          <p:nvPr/>
        </p:nvSpPr>
        <p:spPr>
          <a:xfrm>
            <a:off x="3276600" y="1550943"/>
            <a:ext cx="7217919" cy="756617"/>
          </a:xfrm>
          <a:prstGeom prst="rect">
            <a:avLst/>
          </a:prstGeom>
        </p:spPr>
        <p:txBody>
          <a:bodyPr lIns="0" tIns="0" rIns="0" bIns="0" rtlCol="0" anchor="t">
            <a:spAutoFit/>
          </a:bodyPr>
          <a:lstStyle/>
          <a:p>
            <a:pPr algn="ctr">
              <a:lnSpc>
                <a:spcPts val="5915"/>
              </a:lnSpc>
            </a:pPr>
            <a:r>
              <a:rPr lang="en-US" sz="6500" dirty="0" err="1" smtClean="0">
                <a:solidFill>
                  <a:srgbClr val="C00000"/>
                </a:solidFill>
                <a:latin typeface="SVN-A Love Of Thunder" panose="02040603050506020204" pitchFamily="18" charset="0"/>
              </a:rPr>
              <a:t>Câu</a:t>
            </a:r>
            <a:r>
              <a:rPr lang="en-US" sz="6500" dirty="0" smtClean="0">
                <a:solidFill>
                  <a:srgbClr val="C00000"/>
                </a:solidFill>
                <a:latin typeface="SVN-A Love Of Thunder" panose="02040603050506020204" pitchFamily="18" charset="0"/>
              </a:rPr>
              <a:t> 4</a:t>
            </a:r>
            <a:endParaRPr lang="en-US" sz="6500" dirty="0">
              <a:solidFill>
                <a:srgbClr val="C00000"/>
              </a:solidFill>
              <a:latin typeface="SVN-A Love Of Thunder" panose="02040603050506020204" pitchFamily="18" charset="0"/>
            </a:endParaRPr>
          </a:p>
        </p:txBody>
      </p:sp>
      <p:sp>
        <p:nvSpPr>
          <p:cNvPr id="11" name="Freeform 11"/>
          <p:cNvSpPr/>
          <p:nvPr/>
        </p:nvSpPr>
        <p:spPr>
          <a:xfrm>
            <a:off x="16069926"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8"/>
                </a:ext>
              </a:extLst>
            </a:blip>
            <a:stretch>
              <a:fillRect/>
            </a:stretch>
          </a:blipFill>
        </p:spPr>
      </p:sp>
      <p:sp>
        <p:nvSpPr>
          <p:cNvPr id="14" name="Freeform 14"/>
          <p:cNvSpPr/>
          <p:nvPr/>
        </p:nvSpPr>
        <p:spPr>
          <a:xfrm rot="-1333878">
            <a:off x="16430930" y="8208228"/>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9">
              <a:extLst>
                <a:ext uri="{96DAC541-7B7A-43D3-8B79-37D633B846F1}">
                  <asvg:svgBlip xmlns:asvg="http://schemas.microsoft.com/office/drawing/2016/SVG/main" xmlns="" r:embed="rId12"/>
                </a:ext>
              </a:extLst>
            </a:blip>
            <a:stretch>
              <a:fillRect/>
            </a:stretch>
          </a:blipFill>
        </p:spPr>
      </p:sp>
      <p:sp>
        <p:nvSpPr>
          <p:cNvPr id="15" name="Freeform 1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7" name="Rectangle 6"/>
          <p:cNvSpPr/>
          <p:nvPr/>
        </p:nvSpPr>
        <p:spPr>
          <a:xfrm>
            <a:off x="1920054" y="2307561"/>
            <a:ext cx="8926241" cy="6524863"/>
          </a:xfrm>
          <a:prstGeom prst="rect">
            <a:avLst/>
          </a:prstGeom>
        </p:spPr>
        <p:txBody>
          <a:bodyPr wrap="square">
            <a:spAutoFit/>
          </a:bodyPr>
          <a:lstStyle/>
          <a:p>
            <a:pPr algn="just"/>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Mỗi</a:t>
            </a:r>
            <a:r>
              <a:rPr lang="en-US" sz="3800" dirty="0" smtClean="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dịp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nghỉ</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hè</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em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về</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thăm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ở </a:t>
            </a:r>
            <a:r>
              <a:rPr lang="en-US" sz="3800" dirty="0" err="1">
                <a:latin typeface="Cambria" panose="02040503050406030204" pitchFamily="18" charset="0"/>
                <a:ea typeface="Cambria" panose="02040503050406030204" pitchFamily="18" charset="0"/>
              </a:rPr>
              <a:t>Thường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huyện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ngoại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thành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của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thủ</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Nội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Nơi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đây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một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vùng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quê</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xinh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yên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bình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buổi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sáng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mặt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trời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dậy</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từ</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sớm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thức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mọi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vật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Ấn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tượng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nhất</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phải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kể</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đến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rộng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mênh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phía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xa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Những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lúa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chín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nặng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trĩu</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vàng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ươm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Nhấp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nhô</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giữa</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đồng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bác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nông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dân</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đang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việc</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hăng</a:t>
            </a:r>
            <a:r>
              <a:rPr lang="en-US" sz="3800" dirty="0">
                <a:latin typeface="Cambria" panose="02040503050406030204" pitchFamily="18" charset="0"/>
                <a:ea typeface="Cambria" panose="02040503050406030204" pitchFamily="18" charset="0"/>
              </a:rPr>
              <a:t> say. </a:t>
            </a:r>
            <a:r>
              <a:rPr lang="en-US" sz="3800" dirty="0" err="1">
                <a:latin typeface="Cambria" panose="02040503050406030204" pitchFamily="18" charset="0"/>
                <a:ea typeface="Cambria" panose="02040503050406030204" pitchFamily="18" charset="0"/>
              </a:rPr>
              <a:t>Khung</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cảnh</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mới</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đẹp</a:t>
            </a:r>
            <a:r>
              <a:rPr lang="en-US" sz="3800" dirty="0">
                <a:latin typeface="Cambria" panose="02040503050406030204" pitchFamily="18" charset="0"/>
                <a:ea typeface="Cambria" panose="02040503050406030204" pitchFamily="18" charset="0"/>
              </a:rPr>
              <a:t> </a:t>
            </a:r>
            <a:r>
              <a:rPr lang="en-US" sz="3800" dirty="0" err="1">
                <a:latin typeface="Cambria" panose="02040503050406030204" pitchFamily="18" charset="0"/>
                <a:ea typeface="Cambria" panose="02040503050406030204" pitchFamily="18" charset="0"/>
              </a:rPr>
              <a:t>làm</a:t>
            </a:r>
            <a:r>
              <a:rPr lang="en-US" sz="3800" dirty="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sao</a:t>
            </a:r>
            <a:r>
              <a:rPr lang="en-US" sz="3800" dirty="0" smtClean="0">
                <a:latin typeface="Cambria" panose="02040503050406030204" pitchFamily="18" charset="0"/>
                <a:ea typeface="Cambria" panose="02040503050406030204" pitchFamily="18" charset="0"/>
              </a:rPr>
              <a:t>!</a:t>
            </a:r>
            <a:endParaRPr lang="en-US" sz="3800" dirty="0">
              <a:latin typeface="Cambria" panose="02040503050406030204" pitchFamily="18" charset="0"/>
              <a:ea typeface="Cambria" panose="02040503050406030204" pitchFamily="18" charset="0"/>
            </a:endParaRPr>
          </a:p>
        </p:txBody>
      </p:sp>
      <p:pic>
        <p:nvPicPr>
          <p:cNvPr id="3074" name="Picture 2" descr="Quê hươ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902815" y="2754639"/>
            <a:ext cx="5876925" cy="5142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23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55212" y="2519437"/>
            <a:ext cx="8846063" cy="4980864"/>
          </a:xfrm>
          <a:prstGeom prst="rect">
            <a:avLst/>
          </a:prstGeom>
        </p:spPr>
      </p:pic>
    </p:spTree>
    <p:extLst>
      <p:ext uri="{BB962C8B-B14F-4D97-AF65-F5344CB8AC3E}">
        <p14:creationId xmlns:p14="http://schemas.microsoft.com/office/powerpoint/2010/main" val="700400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84520" y="2562654"/>
            <a:ext cx="8846063" cy="4980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1</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Rectangle 26"/>
          <p:cNvSpPr/>
          <p:nvPr/>
        </p:nvSpPr>
        <p:spPr>
          <a:xfrm>
            <a:off x="3133735" y="2372311"/>
            <a:ext cx="12565909" cy="5663089"/>
          </a:xfrm>
          <a:prstGeom prst="rect">
            <a:avLst/>
          </a:prstGeom>
        </p:spPr>
        <p:txBody>
          <a:bodyPr wrap="square">
            <a:spAutoFit/>
          </a:bodyPr>
          <a:lstStyle/>
          <a:p>
            <a:pPr algn="ctr"/>
            <a:r>
              <a:rPr lang="vi-VN" sz="5400" b="1" dirty="0">
                <a:solidFill>
                  <a:srgbClr val="C00000"/>
                </a:solidFill>
                <a:latin typeface="Cambria" panose="02040503050406030204" pitchFamily="18" charset="0"/>
                <a:ea typeface="Cambria" panose="02040503050406030204" pitchFamily="18" charset="0"/>
              </a:rPr>
              <a:t>Tác dụng của dấu ngoặc đơn là gì?</a:t>
            </a:r>
          </a:p>
          <a:p>
            <a:pPr algn="just"/>
            <a:r>
              <a:rPr lang="vi-VN" sz="4400" b="1" dirty="0">
                <a:solidFill>
                  <a:srgbClr val="C00000"/>
                </a:solidFill>
                <a:latin typeface="Cambria" panose="02040503050406030204" pitchFamily="18" charset="0"/>
                <a:ea typeface="Cambria" panose="02040503050406030204" pitchFamily="18" charset="0"/>
              </a:rPr>
              <a:t>A. </a:t>
            </a:r>
            <a:r>
              <a:rPr lang="vi-VN" sz="4400" dirty="0">
                <a:solidFill>
                  <a:srgbClr val="333333"/>
                </a:solidFill>
                <a:latin typeface="Cambria" panose="02040503050406030204" pitchFamily="18" charset="0"/>
                <a:ea typeface="Cambria" panose="02040503050406030204" pitchFamily="18" charset="0"/>
              </a:rPr>
              <a:t>Đánh dấu phần </a:t>
            </a:r>
            <a:r>
              <a:rPr lang="en-US" sz="4400" dirty="0" err="1" smtClean="0">
                <a:solidFill>
                  <a:srgbClr val="333333"/>
                </a:solidFill>
                <a:latin typeface="Cambria" panose="02040503050406030204" pitchFamily="18" charset="0"/>
                <a:ea typeface="Cambria" panose="02040503050406030204" pitchFamily="18" charset="0"/>
              </a:rPr>
              <a:t>chú</a:t>
            </a:r>
            <a:r>
              <a:rPr lang="en-US" sz="4400" dirty="0" smtClean="0">
                <a:solidFill>
                  <a:srgbClr val="333333"/>
                </a:solidFill>
                <a:latin typeface="Cambria" panose="02040503050406030204" pitchFamily="18" charset="0"/>
                <a:ea typeface="Cambria" panose="02040503050406030204" pitchFamily="18" charset="0"/>
              </a:rPr>
              <a:t> </a:t>
            </a:r>
            <a:r>
              <a:rPr lang="en-US" sz="4400" dirty="0" err="1" smtClean="0">
                <a:solidFill>
                  <a:srgbClr val="333333"/>
                </a:solidFill>
                <a:latin typeface="Cambria" panose="02040503050406030204" pitchFamily="18" charset="0"/>
                <a:ea typeface="Cambria" panose="02040503050406030204" pitchFamily="18" charset="0"/>
              </a:rPr>
              <a:t>thích</a:t>
            </a:r>
            <a:r>
              <a:rPr lang="vi-VN" sz="4400" dirty="0" smtClean="0">
                <a:solidFill>
                  <a:srgbClr val="333333"/>
                </a:solidFill>
                <a:latin typeface="Cambria" panose="02040503050406030204" pitchFamily="18" charset="0"/>
                <a:ea typeface="Cambria" panose="02040503050406030204" pitchFamily="18" charset="0"/>
              </a:rPr>
              <a:t> </a:t>
            </a:r>
            <a:r>
              <a:rPr lang="vi-VN" sz="4400" dirty="0">
                <a:solidFill>
                  <a:srgbClr val="333333"/>
                </a:solidFill>
                <a:latin typeface="Cambria" panose="02040503050406030204" pitchFamily="18" charset="0"/>
                <a:ea typeface="Cambria" panose="02040503050406030204" pitchFamily="18" charset="0"/>
              </a:rPr>
              <a:t>cho một phần trước đó</a:t>
            </a:r>
          </a:p>
          <a:p>
            <a:pPr algn="just"/>
            <a:r>
              <a:rPr lang="vi-VN" sz="4400" b="1" dirty="0">
                <a:solidFill>
                  <a:srgbClr val="C00000"/>
                </a:solidFill>
                <a:latin typeface="Cambria" panose="02040503050406030204" pitchFamily="18" charset="0"/>
                <a:ea typeface="Cambria" panose="02040503050406030204" pitchFamily="18" charset="0"/>
              </a:rPr>
              <a:t>B. </a:t>
            </a:r>
            <a:r>
              <a:rPr lang="vi-VN" sz="4400" dirty="0">
                <a:solidFill>
                  <a:srgbClr val="333333"/>
                </a:solidFill>
                <a:latin typeface="Cambria" panose="02040503050406030204" pitchFamily="18" charset="0"/>
                <a:ea typeface="Cambria" panose="02040503050406030204" pitchFamily="18" charset="0"/>
              </a:rPr>
              <a:t>Đánh dấu (báo trước) lời dẫn trực tiếp (dùng với dấu ngoặc kép)</a:t>
            </a:r>
          </a:p>
          <a:p>
            <a:pPr algn="just"/>
            <a:r>
              <a:rPr lang="vi-VN" sz="4400" b="1" dirty="0">
                <a:solidFill>
                  <a:srgbClr val="C00000"/>
                </a:solidFill>
                <a:latin typeface="Cambria" panose="02040503050406030204" pitchFamily="18" charset="0"/>
                <a:ea typeface="Cambria" panose="02040503050406030204" pitchFamily="18" charset="0"/>
              </a:rPr>
              <a:t>C. </a:t>
            </a:r>
            <a:r>
              <a:rPr lang="vi-VN" sz="4400" dirty="0">
                <a:solidFill>
                  <a:srgbClr val="333333"/>
                </a:solidFill>
                <a:latin typeface="Cambria" panose="02040503050406030204" pitchFamily="18" charset="0"/>
                <a:ea typeface="Cambria" panose="02040503050406030204" pitchFamily="18" charset="0"/>
              </a:rPr>
              <a:t>Đánh dấu phần có chức năng chú thích (giải thích, bổ sung, ...)</a:t>
            </a:r>
          </a:p>
          <a:p>
            <a:pPr algn="just"/>
            <a:r>
              <a:rPr lang="vi-VN" sz="4400" b="1" dirty="0">
                <a:solidFill>
                  <a:srgbClr val="C00000"/>
                </a:solidFill>
                <a:latin typeface="Cambria" panose="02040503050406030204" pitchFamily="18" charset="0"/>
                <a:ea typeface="Cambria" panose="02040503050406030204" pitchFamily="18" charset="0"/>
              </a:rPr>
              <a:t>D. </a:t>
            </a:r>
            <a:r>
              <a:rPr lang="vi-VN" sz="4400" dirty="0">
                <a:solidFill>
                  <a:srgbClr val="333333"/>
                </a:solidFill>
                <a:latin typeface="Cambria" panose="02040503050406030204" pitchFamily="18" charset="0"/>
                <a:ea typeface="Cambria" panose="02040503050406030204" pitchFamily="18" charset="0"/>
              </a:rPr>
              <a:t>Đánh dấu (báo trước) lời đối thoại (dùng với dấu gạch ngang)</a:t>
            </a:r>
            <a:endParaRPr lang="vi-VN" sz="4400" b="0" i="0" dirty="0">
              <a:solidFill>
                <a:srgbClr val="333333"/>
              </a:solidFill>
              <a:effectLst/>
              <a:latin typeface="Cambria" panose="02040503050406030204" pitchFamily="18" charset="0"/>
              <a:ea typeface="Cambria" panose="02040503050406030204" pitchFamily="18" charset="0"/>
            </a:endParaRPr>
          </a:p>
        </p:txBody>
      </p:sp>
      <p:sp>
        <p:nvSpPr>
          <p:cNvPr id="28" name="Oval 27"/>
          <p:cNvSpPr/>
          <p:nvPr/>
        </p:nvSpPr>
        <p:spPr>
          <a:xfrm>
            <a:off x="3048000" y="3175215"/>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2</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Rectangle 26"/>
          <p:cNvSpPr/>
          <p:nvPr/>
        </p:nvSpPr>
        <p:spPr>
          <a:xfrm>
            <a:off x="2688433" y="2420044"/>
            <a:ext cx="13119103" cy="2862322"/>
          </a:xfrm>
          <a:prstGeom prst="rect">
            <a:avLst/>
          </a:prstGeom>
        </p:spPr>
        <p:txBody>
          <a:bodyPr wrap="square">
            <a:spAutoFit/>
          </a:bodyPr>
          <a:lstStyle/>
          <a:p>
            <a:pPr algn="ctr"/>
            <a:r>
              <a:rPr lang="vi-VN" sz="3600" b="1" dirty="0">
                <a:solidFill>
                  <a:srgbClr val="C00000"/>
                </a:solidFill>
                <a:latin typeface="Cambria" panose="02040503050406030204" pitchFamily="18" charset="0"/>
                <a:ea typeface="Cambria" panose="02040503050406030204" pitchFamily="18" charset="0"/>
              </a:rPr>
              <a:t>Hãy chỉ ra tác dụng của dấu ngoặc đơn trong </a:t>
            </a:r>
            <a:r>
              <a:rPr lang="vi-VN" sz="3600" b="1" dirty="0" smtClean="0">
                <a:solidFill>
                  <a:srgbClr val="C00000"/>
                </a:solidFill>
                <a:latin typeface="Cambria" panose="02040503050406030204" pitchFamily="18" charset="0"/>
                <a:ea typeface="Cambria" panose="02040503050406030204" pitchFamily="18" charset="0"/>
              </a:rPr>
              <a:t>ví </a:t>
            </a:r>
            <a:r>
              <a:rPr lang="vi-VN" sz="3600" b="1" dirty="0">
                <a:solidFill>
                  <a:srgbClr val="C00000"/>
                </a:solidFill>
                <a:latin typeface="Cambria" panose="02040503050406030204" pitchFamily="18" charset="0"/>
                <a:ea typeface="Cambria" panose="02040503050406030204" pitchFamily="18" charset="0"/>
              </a:rPr>
              <a:t>dụ sau</a:t>
            </a:r>
            <a:r>
              <a:rPr lang="vi-VN" sz="3600" b="1" dirty="0" smtClean="0">
                <a:solidFill>
                  <a:srgbClr val="C00000"/>
                </a:solidFill>
                <a:latin typeface="Cambria" panose="02040503050406030204" pitchFamily="18" charset="0"/>
                <a:ea typeface="Cambria" panose="02040503050406030204" pitchFamily="18" charset="0"/>
              </a:rPr>
              <a:t>:</a:t>
            </a:r>
            <a:endParaRPr lang="en-US" sz="3600" b="1" dirty="0" smtClean="0">
              <a:solidFill>
                <a:srgbClr val="C00000"/>
              </a:solidFill>
              <a:latin typeface="Cambria" panose="02040503050406030204" pitchFamily="18" charset="0"/>
              <a:ea typeface="Cambria" panose="02040503050406030204" pitchFamily="18" charset="0"/>
            </a:endParaRPr>
          </a:p>
          <a:p>
            <a:pPr algn="just"/>
            <a:r>
              <a:rPr lang="vi-VN" sz="3600" dirty="0">
                <a:latin typeface="Cambria" panose="02040503050406030204" pitchFamily="18" charset="0"/>
                <a:ea typeface="Cambria" panose="02040503050406030204" pitchFamily="18" charset="0"/>
              </a:rPr>
              <a:t>Lí Bạch (701 – 762), nhà thơ nổi tiếng của Trung Quốc đời Đường, tự Thái Bạch, hiệu Thanh Liên cư sĩ, quê ở Cam Túc; lúc mới năm tuổi, gia đình về định cư ở làng Thanh Liên, huyện Xương Long thuộc Miên Châu (Tứ Xuyên). </a:t>
            </a:r>
            <a:endParaRPr lang="en-US" sz="6000" dirty="0" smtClean="0">
              <a:latin typeface="Cambria" panose="02040503050406030204" pitchFamily="18" charset="0"/>
              <a:ea typeface="Cambria" panose="02040503050406030204" pitchFamily="18" charset="0"/>
            </a:endParaRPr>
          </a:p>
        </p:txBody>
      </p:sp>
      <p:sp>
        <p:nvSpPr>
          <p:cNvPr id="7" name="Rectangle 6"/>
          <p:cNvSpPr/>
          <p:nvPr/>
        </p:nvSpPr>
        <p:spPr>
          <a:xfrm>
            <a:off x="2714542" y="5143500"/>
            <a:ext cx="14524890" cy="3600986"/>
          </a:xfrm>
          <a:prstGeom prst="rect">
            <a:avLst/>
          </a:prstGeom>
        </p:spPr>
        <p:txBody>
          <a:bodyPr wrap="square">
            <a:spAutoFit/>
          </a:bodyPr>
          <a:lstStyle/>
          <a:p>
            <a:pPr algn="just">
              <a:lnSpc>
                <a:spcPct val="150000"/>
              </a:lnSpc>
            </a:pPr>
            <a:r>
              <a:rPr lang="en-US" sz="3800" b="1" dirty="0" smtClean="0">
                <a:solidFill>
                  <a:srgbClr val="C00000"/>
                </a:solidFill>
                <a:latin typeface="Cambria" panose="02040503050406030204" pitchFamily="18" charset="0"/>
                <a:ea typeface="Cambria" panose="02040503050406030204" pitchFamily="18" charset="0"/>
              </a:rPr>
              <a:t>A. </a:t>
            </a:r>
            <a:r>
              <a:rPr lang="vi-VN" sz="3800" dirty="0" smtClean="0">
                <a:latin typeface="Cambria" panose="02040503050406030204" pitchFamily="18" charset="0"/>
                <a:ea typeface="Cambria" panose="02040503050406030204" pitchFamily="18" charset="0"/>
              </a:rPr>
              <a:t>Đánh </a:t>
            </a:r>
            <a:r>
              <a:rPr lang="vi-VN" sz="3800" dirty="0">
                <a:latin typeface="Cambria" panose="02040503050406030204" pitchFamily="18" charset="0"/>
                <a:ea typeface="Cambria" panose="02040503050406030204" pitchFamily="18" charset="0"/>
              </a:rPr>
              <a:t>dấu </a:t>
            </a:r>
            <a:r>
              <a:rPr lang="vi-VN" sz="3800" dirty="0" smtClean="0">
                <a:latin typeface="Cambria" panose="02040503050406030204" pitchFamily="18" charset="0"/>
                <a:ea typeface="Cambria" panose="02040503050406030204" pitchFamily="18" charset="0"/>
              </a:rPr>
              <a:t>phần</a:t>
            </a:r>
            <a:r>
              <a:rPr lang="en-US" sz="3800" dirty="0" smtClean="0">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chú thích </a:t>
            </a:r>
            <a:r>
              <a:rPr lang="en-US" sz="3800" dirty="0" smtClean="0">
                <a:latin typeface="Cambria" panose="02040503050406030204" pitchFamily="18" charset="0"/>
                <a:ea typeface="Cambria" panose="02040503050406030204" pitchFamily="18" charset="0"/>
              </a:rPr>
              <a:t>(</a:t>
            </a:r>
            <a:r>
              <a:rPr lang="vi-VN" sz="3800" dirty="0" smtClean="0">
                <a:latin typeface="Cambria" panose="02040503050406030204" pitchFamily="18" charset="0"/>
                <a:ea typeface="Cambria" panose="02040503050406030204" pitchFamily="18" charset="0"/>
              </a:rPr>
              <a:t>bổ </a:t>
            </a:r>
            <a:r>
              <a:rPr lang="vi-VN" sz="3800" dirty="0">
                <a:latin typeface="Cambria" panose="02040503050406030204" pitchFamily="18" charset="0"/>
                <a:ea typeface="Cambria" panose="02040503050406030204" pitchFamily="18" charset="0"/>
              </a:rPr>
              <a:t>sung, giải </a:t>
            </a:r>
            <a:r>
              <a:rPr lang="vi-VN" sz="3800" dirty="0" smtClean="0">
                <a:latin typeface="Cambria" panose="02040503050406030204" pitchFamily="18" charset="0"/>
                <a:ea typeface="Cambria" panose="02040503050406030204" pitchFamily="18" charset="0"/>
              </a:rPr>
              <a:t>thích</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thuyết</a:t>
            </a:r>
            <a:r>
              <a:rPr lang="en-US" sz="3800" dirty="0" smtClean="0">
                <a:latin typeface="Cambria" panose="02040503050406030204" pitchFamily="18" charset="0"/>
                <a:ea typeface="Cambria" panose="02040503050406030204" pitchFamily="18" charset="0"/>
              </a:rPr>
              <a:t> minh </a:t>
            </a:r>
            <a:r>
              <a:rPr lang="en-US" sz="3800" dirty="0" err="1" smtClean="0">
                <a:latin typeface="Cambria" panose="02040503050406030204" pitchFamily="18" charset="0"/>
                <a:ea typeface="Cambria" panose="02040503050406030204" pitchFamily="18" charset="0"/>
              </a:rPr>
              <a:t>thêm</a:t>
            </a:r>
            <a:r>
              <a:rPr lang="en-US" sz="3800" dirty="0">
                <a:latin typeface="Cambria" panose="02040503050406030204" pitchFamily="18" charset="0"/>
                <a:ea typeface="Cambria" panose="02040503050406030204" pitchFamily="18" charset="0"/>
              </a:rPr>
              <a:t>)</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B. </a:t>
            </a:r>
            <a:r>
              <a:rPr lang="vi-VN" sz="3800" dirty="0">
                <a:latin typeface="Cambria" panose="02040503050406030204" pitchFamily="18" charset="0"/>
                <a:ea typeface="Cambria" panose="02040503050406030204" pitchFamily="18" charset="0"/>
              </a:rPr>
              <a:t>Đánh dấu (báo trước) lời dẫn trực </a:t>
            </a:r>
            <a:r>
              <a:rPr lang="vi-VN" sz="3800" dirty="0" smtClean="0">
                <a:latin typeface="Cambria" panose="02040503050406030204" pitchFamily="18" charset="0"/>
                <a:ea typeface="Cambria" panose="02040503050406030204" pitchFamily="18" charset="0"/>
              </a:rPr>
              <a:t>tiếp</a:t>
            </a:r>
            <a:endParaRPr lang="vi-VN" sz="3800" dirty="0">
              <a:latin typeface="Cambria" panose="02040503050406030204" pitchFamily="18" charset="0"/>
              <a:ea typeface="Cambria" panose="02040503050406030204" pitchFamily="18" charset="0"/>
            </a:endParaRPr>
          </a:p>
          <a:p>
            <a:pPr algn="just">
              <a:lnSpc>
                <a:spcPct val="150000"/>
              </a:lnSpc>
            </a:pPr>
            <a:r>
              <a:rPr lang="vi-VN" sz="3800" b="1" dirty="0">
                <a:solidFill>
                  <a:srgbClr val="C00000"/>
                </a:solidFill>
                <a:latin typeface="Cambria" panose="02040503050406030204" pitchFamily="18" charset="0"/>
                <a:ea typeface="Cambria" panose="02040503050406030204" pitchFamily="18" charset="0"/>
              </a:rPr>
              <a:t>C. </a:t>
            </a:r>
            <a:r>
              <a:rPr lang="vi-VN" sz="3800" dirty="0">
                <a:latin typeface="Cambria" panose="02040503050406030204" pitchFamily="18" charset="0"/>
                <a:ea typeface="Cambria" panose="02040503050406030204" pitchFamily="18" charset="0"/>
              </a:rPr>
              <a:t>Đánh dấu phần </a:t>
            </a:r>
            <a:r>
              <a:rPr lang="en-US" sz="3800" dirty="0" err="1" smtClean="0">
                <a:latin typeface="Cambria" panose="02040503050406030204" pitchFamily="18" charset="0"/>
                <a:ea typeface="Cambria" panose="02040503050406030204" pitchFamily="18" charset="0"/>
              </a:rPr>
              <a:t>liệt</a:t>
            </a:r>
            <a:r>
              <a:rPr lang="en-US" sz="3800" dirty="0" smtClean="0">
                <a:latin typeface="Cambria" panose="02040503050406030204" pitchFamily="18" charset="0"/>
                <a:ea typeface="Cambria" panose="02040503050406030204" pitchFamily="18" charset="0"/>
              </a:rPr>
              <a:t> </a:t>
            </a:r>
            <a:r>
              <a:rPr lang="en-US" sz="3800" dirty="0" err="1" smtClean="0">
                <a:latin typeface="Cambria" panose="02040503050406030204" pitchFamily="18" charset="0"/>
                <a:ea typeface="Cambria" panose="02040503050406030204" pitchFamily="18" charset="0"/>
              </a:rPr>
              <a:t>kê</a:t>
            </a:r>
            <a:endParaRPr lang="en-US" sz="3800" dirty="0" smtClean="0">
              <a:latin typeface="Cambria" panose="02040503050406030204" pitchFamily="18" charset="0"/>
              <a:ea typeface="Cambria" panose="02040503050406030204" pitchFamily="18" charset="0"/>
            </a:endParaRPr>
          </a:p>
          <a:p>
            <a:pPr algn="just">
              <a:lnSpc>
                <a:spcPct val="150000"/>
              </a:lnSpc>
            </a:pPr>
            <a:r>
              <a:rPr lang="vi-VN" sz="3800" b="1" dirty="0" smtClean="0">
                <a:solidFill>
                  <a:srgbClr val="C00000"/>
                </a:solidFill>
                <a:latin typeface="Cambria" panose="02040503050406030204" pitchFamily="18" charset="0"/>
                <a:ea typeface="Cambria" panose="02040503050406030204" pitchFamily="18" charset="0"/>
              </a:rPr>
              <a:t>D</a:t>
            </a:r>
            <a:r>
              <a:rPr lang="vi-VN" sz="3800" b="1" dirty="0">
                <a:solidFill>
                  <a:srgbClr val="C00000"/>
                </a:solidFill>
                <a:latin typeface="Cambria" panose="02040503050406030204" pitchFamily="18" charset="0"/>
                <a:ea typeface="Cambria" panose="02040503050406030204" pitchFamily="18" charset="0"/>
              </a:rPr>
              <a:t>. </a:t>
            </a:r>
            <a:r>
              <a:rPr lang="vi-VN" sz="3800" dirty="0">
                <a:latin typeface="Cambria" panose="02040503050406030204" pitchFamily="18" charset="0"/>
                <a:ea typeface="Cambria" panose="02040503050406030204" pitchFamily="18" charset="0"/>
              </a:rPr>
              <a:t>Đánh dấu (báo trước) lời đối </a:t>
            </a:r>
            <a:r>
              <a:rPr lang="vi-VN" sz="3800" dirty="0" smtClean="0">
                <a:latin typeface="Cambria" panose="02040503050406030204" pitchFamily="18" charset="0"/>
                <a:ea typeface="Cambria" panose="02040503050406030204" pitchFamily="18" charset="0"/>
              </a:rPr>
              <a:t>thoại</a:t>
            </a:r>
            <a:endParaRPr lang="vi-VN" sz="3800" dirty="0">
              <a:latin typeface="Cambria" panose="02040503050406030204" pitchFamily="18" charset="0"/>
              <a:ea typeface="Cambria" panose="02040503050406030204" pitchFamily="18" charset="0"/>
            </a:endParaRPr>
          </a:p>
        </p:txBody>
      </p:sp>
      <p:sp>
        <p:nvSpPr>
          <p:cNvPr id="19" name="Oval 18"/>
          <p:cNvSpPr/>
          <p:nvPr/>
        </p:nvSpPr>
        <p:spPr>
          <a:xfrm>
            <a:off x="2514600" y="5288591"/>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73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650143" y="1233695"/>
            <a:ext cx="15195686" cy="7874128"/>
          </a:xfrm>
          <a:custGeom>
            <a:avLst/>
            <a:gdLst/>
            <a:ahLst/>
            <a:cxnLst/>
            <a:rect l="l" t="t" r="r" b="b"/>
            <a:pathLst>
              <a:path w="15195686" h="7874128">
                <a:moveTo>
                  <a:pt x="0" y="0"/>
                </a:moveTo>
                <a:lnTo>
                  <a:pt x="15195686" y="0"/>
                </a:lnTo>
                <a:lnTo>
                  <a:pt x="15195686" y="7874128"/>
                </a:lnTo>
                <a:lnTo>
                  <a:pt x="0" y="78741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2023501" y="1427162"/>
            <a:ext cx="14448969" cy="7487193"/>
          </a:xfrm>
          <a:custGeom>
            <a:avLst/>
            <a:gdLst/>
            <a:ahLst/>
            <a:cxnLst/>
            <a:rect l="l" t="t" r="r" b="b"/>
            <a:pathLst>
              <a:path w="14448969" h="7487193">
                <a:moveTo>
                  <a:pt x="0" y="0"/>
                </a:moveTo>
                <a:lnTo>
                  <a:pt x="14448969" y="0"/>
                </a:lnTo>
                <a:lnTo>
                  <a:pt x="14448969" y="7487193"/>
                </a:lnTo>
                <a:lnTo>
                  <a:pt x="0" y="748719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10" name="Group 10"/>
          <p:cNvGrpSpPr/>
          <p:nvPr/>
        </p:nvGrpSpPr>
        <p:grpSpPr>
          <a:xfrm>
            <a:off x="5979482" y="924512"/>
            <a:ext cx="6537007" cy="1305877"/>
            <a:chOff x="0" y="0"/>
            <a:chExt cx="1721681" cy="343935"/>
          </a:xfrm>
        </p:grpSpPr>
        <p:sp>
          <p:nvSpPr>
            <p:cNvPr id="11" name="Freeform 11"/>
            <p:cNvSpPr/>
            <p:nvPr/>
          </p:nvSpPr>
          <p:spPr>
            <a:xfrm>
              <a:off x="0" y="0"/>
              <a:ext cx="1721681" cy="343935"/>
            </a:xfrm>
            <a:custGeom>
              <a:avLst/>
              <a:gdLst/>
              <a:ahLst/>
              <a:cxnLst/>
              <a:rect l="l" t="t" r="r" b="b"/>
              <a:pathLst>
                <a:path w="1721681" h="343935">
                  <a:moveTo>
                    <a:pt x="60400" y="0"/>
                  </a:moveTo>
                  <a:lnTo>
                    <a:pt x="1661281" y="0"/>
                  </a:lnTo>
                  <a:cubicBezTo>
                    <a:pt x="1694639" y="0"/>
                    <a:pt x="1721681" y="27042"/>
                    <a:pt x="1721681" y="60400"/>
                  </a:cubicBezTo>
                  <a:lnTo>
                    <a:pt x="1721681" y="283534"/>
                  </a:lnTo>
                  <a:cubicBezTo>
                    <a:pt x="1721681" y="316893"/>
                    <a:pt x="1694639" y="343935"/>
                    <a:pt x="1661281" y="343935"/>
                  </a:cubicBezTo>
                  <a:lnTo>
                    <a:pt x="60400" y="343935"/>
                  </a:lnTo>
                  <a:cubicBezTo>
                    <a:pt x="27042" y="343935"/>
                    <a:pt x="0" y="316893"/>
                    <a:pt x="0" y="283534"/>
                  </a:cubicBezTo>
                  <a:lnTo>
                    <a:pt x="0" y="60400"/>
                  </a:lnTo>
                  <a:cubicBezTo>
                    <a:pt x="0" y="27042"/>
                    <a:pt x="27042" y="0"/>
                    <a:pt x="60400" y="0"/>
                  </a:cubicBezTo>
                  <a:close/>
                </a:path>
              </a:pathLst>
            </a:custGeom>
            <a:solidFill>
              <a:srgbClr val="495324"/>
            </a:solidFill>
            <a:ln w="38100" cap="rnd">
              <a:solidFill>
                <a:srgbClr val="495324"/>
              </a:solidFill>
              <a:prstDash val="solid"/>
              <a:round/>
            </a:ln>
          </p:spPr>
        </p:sp>
        <p:sp>
          <p:nvSpPr>
            <p:cNvPr id="12" name="TextBox 12"/>
            <p:cNvSpPr txBox="1"/>
            <p:nvPr/>
          </p:nvSpPr>
          <p:spPr>
            <a:xfrm>
              <a:off x="0" y="-47625"/>
              <a:ext cx="1721681" cy="39156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432645" y="1248203"/>
            <a:ext cx="3630681" cy="820420"/>
          </a:xfrm>
          <a:prstGeom prst="rect">
            <a:avLst/>
          </a:prstGeom>
        </p:spPr>
        <p:txBody>
          <a:bodyPr lIns="0" tIns="0" rIns="0" bIns="0" rtlCol="0" anchor="t">
            <a:spAutoFit/>
          </a:bodyPr>
          <a:lstStyle/>
          <a:p>
            <a:pPr algn="ctr">
              <a:lnSpc>
                <a:spcPts val="5915"/>
              </a:lnSpc>
            </a:pPr>
            <a:r>
              <a:rPr lang="en-US" sz="6500" dirty="0" smtClean="0">
                <a:solidFill>
                  <a:srgbClr val="FEF3C6"/>
                </a:solidFill>
                <a:latin typeface="More Sugar"/>
              </a:rPr>
              <a:t>CÂU 3</a:t>
            </a:r>
            <a:endParaRPr lang="en-US" sz="6500" dirty="0">
              <a:solidFill>
                <a:srgbClr val="FEF3C6"/>
              </a:solidFill>
              <a:latin typeface="More Sugar"/>
            </a:endParaRPr>
          </a:p>
        </p:txBody>
      </p:sp>
      <p:sp>
        <p:nvSpPr>
          <p:cNvPr id="21" name="Freeform 21"/>
          <p:cNvSpPr/>
          <p:nvPr/>
        </p:nvSpPr>
        <p:spPr>
          <a:xfrm>
            <a:off x="15801571" y="762407"/>
            <a:ext cx="1457729" cy="1473807"/>
          </a:xfrm>
          <a:custGeom>
            <a:avLst/>
            <a:gdLst/>
            <a:ahLst/>
            <a:cxnLst/>
            <a:rect l="l" t="t" r="r" b="b"/>
            <a:pathLst>
              <a:path w="1457729" h="1473807">
                <a:moveTo>
                  <a:pt x="0" y="0"/>
                </a:moveTo>
                <a:lnTo>
                  <a:pt x="1457729" y="0"/>
                </a:lnTo>
                <a:lnTo>
                  <a:pt x="1457729" y="1473807"/>
                </a:lnTo>
                <a:lnTo>
                  <a:pt x="0" y="147380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2" name="Freeform 22"/>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24"/>
          <p:cNvSpPr/>
          <p:nvPr/>
        </p:nvSpPr>
        <p:spPr>
          <a:xfrm rot="-1333878">
            <a:off x="14875582" y="2796519"/>
            <a:ext cx="660825" cy="757392"/>
          </a:xfrm>
          <a:custGeom>
            <a:avLst/>
            <a:gdLst/>
            <a:ahLst/>
            <a:cxnLst/>
            <a:rect l="l" t="t" r="r" b="b"/>
            <a:pathLst>
              <a:path w="660825" h="757392">
                <a:moveTo>
                  <a:pt x="0" y="0"/>
                </a:moveTo>
                <a:lnTo>
                  <a:pt x="660824" y="0"/>
                </a:lnTo>
                <a:lnTo>
                  <a:pt x="660824" y="757392"/>
                </a:lnTo>
                <a:lnTo>
                  <a:pt x="0" y="75739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6" name="Freeform 26"/>
          <p:cNvSpPr/>
          <p:nvPr/>
        </p:nvSpPr>
        <p:spPr>
          <a:xfrm rot="-1333878">
            <a:off x="1194418" y="4262217"/>
            <a:ext cx="702822" cy="805526"/>
          </a:xfrm>
          <a:custGeom>
            <a:avLst/>
            <a:gdLst/>
            <a:ahLst/>
            <a:cxnLst/>
            <a:rect l="l" t="t" r="r" b="b"/>
            <a:pathLst>
              <a:path w="702822" h="805526">
                <a:moveTo>
                  <a:pt x="0" y="0"/>
                </a:moveTo>
                <a:lnTo>
                  <a:pt x="702821" y="0"/>
                </a:lnTo>
                <a:lnTo>
                  <a:pt x="702821" y="805527"/>
                </a:lnTo>
                <a:lnTo>
                  <a:pt x="0" y="80552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7" name="Rectangle 26"/>
          <p:cNvSpPr/>
          <p:nvPr/>
        </p:nvSpPr>
        <p:spPr>
          <a:xfrm>
            <a:off x="2688433" y="2420044"/>
            <a:ext cx="13119103" cy="1938992"/>
          </a:xfrm>
          <a:prstGeom prst="rect">
            <a:avLst/>
          </a:prstGeom>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Cần đặt dấu ngoặc đơn vào vị trí nào trong câu sau.</a:t>
            </a:r>
          </a:p>
          <a:p>
            <a:r>
              <a:rPr lang="en-US" sz="4000" dirty="0" smtClean="0">
                <a:latin typeface="Cambria" panose="02040503050406030204" pitchFamily="18" charset="0"/>
                <a:ea typeface="Cambria" panose="02040503050406030204" pitchFamily="18" charset="0"/>
              </a:rPr>
              <a:t>	</a:t>
            </a:r>
            <a:r>
              <a:rPr lang="vi-VN" sz="4000" dirty="0" smtClean="0">
                <a:latin typeface="Cambria" panose="02040503050406030204" pitchFamily="18" charset="0"/>
                <a:ea typeface="Cambria" panose="02040503050406030204" pitchFamily="18" charset="0"/>
              </a:rPr>
              <a:t>Cầu </a:t>
            </a:r>
            <a:r>
              <a:rPr lang="vi-VN" sz="4000" dirty="0">
                <a:latin typeface="Cambria" panose="02040503050406030204" pitchFamily="18" charset="0"/>
                <a:ea typeface="Cambria" panose="02040503050406030204" pitchFamily="18" charset="0"/>
              </a:rPr>
              <a:t>sông Hàn cây cầu đầu tiên do kĩ sư và công nhân Việt Nam xây dựng và thi </a:t>
            </a:r>
            <a:r>
              <a:rPr lang="vi-VN" sz="4000" dirty="0" smtClean="0">
                <a:latin typeface="Cambria" panose="02040503050406030204" pitchFamily="18" charset="0"/>
                <a:ea typeface="Cambria" panose="02040503050406030204" pitchFamily="18" charset="0"/>
              </a:rPr>
              <a:t>công</a:t>
            </a:r>
            <a:r>
              <a:rPr lang="en-US" sz="4000" dirty="0" smtClean="0">
                <a:latin typeface="Cambria" panose="02040503050406030204" pitchFamily="18" charset="0"/>
                <a:ea typeface="Cambria" panose="02040503050406030204" pitchFamily="18" charset="0"/>
              </a:rPr>
              <a:t>.</a:t>
            </a:r>
            <a:endParaRPr lang="vi-VN" sz="4000" dirty="0">
              <a:latin typeface="Cambria" panose="02040503050406030204" pitchFamily="18" charset="0"/>
              <a:ea typeface="Cambria" panose="02040503050406030204" pitchFamily="18" charset="0"/>
            </a:endParaRPr>
          </a:p>
        </p:txBody>
      </p:sp>
      <p:sp>
        <p:nvSpPr>
          <p:cNvPr id="7" name="Rectangle 6"/>
          <p:cNvSpPr/>
          <p:nvPr/>
        </p:nvSpPr>
        <p:spPr>
          <a:xfrm>
            <a:off x="2726989" y="4359036"/>
            <a:ext cx="13320341" cy="4031873"/>
          </a:xfrm>
          <a:prstGeom prst="rect">
            <a:avLst/>
          </a:prstGeom>
        </p:spPr>
        <p:txBody>
          <a:bodyPr wrap="square">
            <a:spAutoFit/>
          </a:bodyPr>
          <a:lstStyle/>
          <a:p>
            <a:pPr algn="just"/>
            <a:r>
              <a:rPr lang="vi-VN" sz="3200" b="1" dirty="0">
                <a:solidFill>
                  <a:srgbClr val="C00000"/>
                </a:solidFill>
                <a:latin typeface="Cambria" panose="02040503050406030204" pitchFamily="18" charset="0"/>
                <a:ea typeface="Cambria" panose="02040503050406030204" pitchFamily="18" charset="0"/>
              </a:rPr>
              <a:t>A.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B.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sông Hàn</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cây </a:t>
            </a:r>
            <a:r>
              <a:rPr lang="vi-VN" sz="3200" dirty="0">
                <a:latin typeface="Cambria" panose="02040503050406030204" pitchFamily="18" charset="0"/>
                <a:ea typeface="Cambria" panose="02040503050406030204" pitchFamily="18" charset="0"/>
              </a:rPr>
              <a:t>cầu </a:t>
            </a:r>
            <a:r>
              <a:rPr lang="vi-VN" sz="3200" dirty="0" smtClean="0">
                <a:latin typeface="Cambria" panose="02040503050406030204" pitchFamily="18" charset="0"/>
                <a:ea typeface="Cambria" panose="02040503050406030204" pitchFamily="18" charset="0"/>
              </a:rPr>
              <a:t>đầu </a:t>
            </a:r>
            <a:r>
              <a:rPr lang="vi-VN" sz="3200" dirty="0">
                <a:latin typeface="Cambria" panose="02040503050406030204" pitchFamily="18" charset="0"/>
                <a:ea typeface="Cambria" panose="02040503050406030204" pitchFamily="18" charset="0"/>
              </a:rPr>
              <a:t>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C.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p>
          <a:p>
            <a:pPr algn="just"/>
            <a:r>
              <a:rPr lang="vi-VN" sz="3200" b="1" dirty="0">
                <a:solidFill>
                  <a:srgbClr val="C00000"/>
                </a:solidFill>
                <a:latin typeface="Cambria" panose="02040503050406030204" pitchFamily="18" charset="0"/>
                <a:ea typeface="Cambria" panose="02040503050406030204" pitchFamily="18" charset="0"/>
              </a:rPr>
              <a:t>D. </a:t>
            </a:r>
            <a:r>
              <a:rPr lang="vi-VN" sz="3200" dirty="0">
                <a:latin typeface="Cambria" panose="02040503050406030204" pitchFamily="18" charset="0"/>
                <a:ea typeface="Cambria" panose="02040503050406030204" pitchFamily="18" charset="0"/>
              </a:rPr>
              <a:t>Cầu sông Hàn cây cầu đầu tiên (do kĩ sư và công nhân Việt Nam xây dựng và thi công</a:t>
            </a:r>
            <a:r>
              <a:rPr lang="vi-VN" sz="3200" dirty="0" smtClean="0">
                <a:latin typeface="Cambria" panose="02040503050406030204" pitchFamily="18" charset="0"/>
                <a:ea typeface="Cambria" panose="02040503050406030204" pitchFamily="18" charset="0"/>
              </a:rPr>
              <a:t>)…</a:t>
            </a:r>
            <a:endParaRPr lang="vi-VN" sz="3200" dirty="0">
              <a:latin typeface="Cambria" panose="02040503050406030204" pitchFamily="18" charset="0"/>
              <a:ea typeface="Cambria" panose="02040503050406030204" pitchFamily="18" charset="0"/>
            </a:endParaRPr>
          </a:p>
        </p:txBody>
      </p:sp>
      <p:sp>
        <p:nvSpPr>
          <p:cNvPr id="20" name="Oval 19"/>
          <p:cNvSpPr/>
          <p:nvPr/>
        </p:nvSpPr>
        <p:spPr>
          <a:xfrm>
            <a:off x="2527047" y="5176953"/>
            <a:ext cx="758792" cy="762000"/>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537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548229" y="1156142"/>
            <a:ext cx="13345712" cy="7987857"/>
          </a:xfrm>
          <a:prstGeom prst="rect">
            <a:avLst/>
          </a:prstGeom>
        </p:spPr>
      </p:pic>
      <p:pic>
        <p:nvPicPr>
          <p:cNvPr id="13" name="Picture 5"/>
          <p:cNvPicPr>
            <a:picLocks noChangeAspect="1"/>
          </p:cNvPicPr>
          <p:nvPr/>
        </p:nvPicPr>
        <p:blipFill>
          <a:blip r:embed="rId6"/>
          <a:srcRect/>
          <a:stretch>
            <a:fillRect/>
          </a:stretch>
        </p:blipFill>
        <p:spPr>
          <a:xfrm>
            <a:off x="13116916" y="1"/>
            <a:ext cx="4670909" cy="5002313"/>
          </a:xfrm>
          <a:prstGeom prst="rect">
            <a:avLst/>
          </a:prstGeom>
        </p:spPr>
      </p:pic>
      <p:pic>
        <p:nvPicPr>
          <p:cNvPr id="14"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93507" y="6521957"/>
            <a:ext cx="4429809" cy="3086100"/>
          </a:xfrm>
          <a:prstGeom prst="rect">
            <a:avLst/>
          </a:prstGeom>
        </p:spPr>
      </p:pic>
      <p:pic>
        <p:nvPicPr>
          <p:cNvPr id="18"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flipH="1">
            <a:off x="13491384" y="7585676"/>
            <a:ext cx="3798276" cy="2486438"/>
          </a:xfrm>
          <a:prstGeom prst="rect">
            <a:avLst/>
          </a:prstGeom>
        </p:spPr>
      </p:pic>
      <p:pic>
        <p:nvPicPr>
          <p:cNvPr id="4" name="Picture 1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flipH="1">
            <a:off x="893507" y="228027"/>
            <a:ext cx="5873718" cy="3122067"/>
          </a:xfrm>
          <a:prstGeom prst="rect">
            <a:avLst/>
          </a:prstGeom>
        </p:spPr>
      </p:pic>
      <p:sp>
        <p:nvSpPr>
          <p:cNvPr id="3" name="TextBox 2"/>
          <p:cNvSpPr txBox="1"/>
          <p:nvPr/>
        </p:nvSpPr>
        <p:spPr>
          <a:xfrm>
            <a:off x="7562954" y="2695875"/>
            <a:ext cx="3488455" cy="1338828"/>
          </a:xfrm>
          <a:prstGeom prst="rect">
            <a:avLst/>
          </a:prstGeom>
          <a:noFill/>
        </p:spPr>
        <p:txBody>
          <a:bodyPr wrap="none" rtlCol="0">
            <a:spAutoFit/>
          </a:bodyPr>
          <a:lstStyle/>
          <a:p>
            <a:pPr defTabSz="1371600">
              <a:defRPr/>
            </a:pPr>
            <a:r>
              <a:rPr lang="en-US" sz="8100" dirty="0" err="1">
                <a:ln w="28575">
                  <a:solidFill>
                    <a:prstClr val="black">
                      <a:lumMod val="85000"/>
                      <a:lumOff val="15000"/>
                    </a:prstClr>
                  </a:solidFill>
                </a:ln>
                <a:solidFill>
                  <a:srgbClr val="F7C5BE"/>
                </a:solidFill>
                <a:latin typeface="#9Slide07 SVNSalty Sans" panose="02000000000000000000" pitchFamily="2" charset="0"/>
              </a:rPr>
              <a:t>Trò</a:t>
            </a:r>
            <a:r>
              <a:rPr lang="en-US" sz="8100" dirty="0">
                <a:ln w="28575">
                  <a:solidFill>
                    <a:prstClr val="black">
                      <a:lumMod val="85000"/>
                      <a:lumOff val="15000"/>
                    </a:prstClr>
                  </a:solidFill>
                </a:ln>
                <a:solidFill>
                  <a:srgbClr val="F7C5BE"/>
                </a:solidFill>
                <a:latin typeface="#9Slide07 SVNSalty Sans" panose="02000000000000000000" pitchFamily="2" charset="0"/>
              </a:rPr>
              <a:t> </a:t>
            </a:r>
            <a:r>
              <a:rPr lang="en-US" sz="8100" dirty="0" err="1">
                <a:ln w="28575">
                  <a:solidFill>
                    <a:prstClr val="black">
                      <a:lumMod val="85000"/>
                      <a:lumOff val="15000"/>
                    </a:prstClr>
                  </a:solidFill>
                </a:ln>
                <a:solidFill>
                  <a:srgbClr val="F7C5BE"/>
                </a:solidFill>
                <a:latin typeface="#9Slide07 SVNSalty Sans" panose="02000000000000000000" pitchFamily="2" charset="0"/>
              </a:rPr>
              <a:t>chơi</a:t>
            </a:r>
            <a:endParaRPr lang="en-US" sz="8100" dirty="0">
              <a:ln w="28575">
                <a:solidFill>
                  <a:prstClr val="black">
                    <a:lumMod val="85000"/>
                    <a:lumOff val="15000"/>
                  </a:prstClr>
                </a:solidFill>
              </a:ln>
              <a:solidFill>
                <a:srgbClr val="F7C5BE"/>
              </a:solidFill>
              <a:latin typeface="#9Slide07 SVNSalty Sans" panose="02000000000000000000" pitchFamily="2" charset="0"/>
            </a:endParaRPr>
          </a:p>
        </p:txBody>
      </p:sp>
      <p:pic>
        <p:nvPicPr>
          <p:cNvPr id="2" name="Picture 1"/>
          <p:cNvPicPr>
            <a:picLocks noChangeAspect="1"/>
          </p:cNvPicPr>
          <p:nvPr/>
        </p:nvPicPr>
        <p:blipFill>
          <a:blip r:embed="rId18"/>
          <a:stretch>
            <a:fillRect/>
          </a:stretch>
        </p:blipFill>
        <p:spPr>
          <a:xfrm>
            <a:off x="4280859" y="3664247"/>
            <a:ext cx="9880452" cy="4532364"/>
          </a:xfrm>
          <a:prstGeom prst="rect">
            <a:avLst/>
          </a:prstGeom>
        </p:spPr>
      </p:pic>
    </p:spTree>
    <p:extLst>
      <p:ext uri="{BB962C8B-B14F-4D97-AF65-F5344CB8AC3E}">
        <p14:creationId xmlns:p14="http://schemas.microsoft.com/office/powerpoint/2010/main" val="2637532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7"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par>
                                <p:cTn id="25" presetID="47"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barn(inVertical)">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1000" fill="hold"/>
                                        <p:tgtEl>
                                          <p:spTgt spid="2"/>
                                        </p:tgtEl>
                                        <p:attrNameLst>
                                          <p:attrName>ppt_w</p:attrName>
                                        </p:attrNameLst>
                                      </p:cBhvr>
                                      <p:tavLst>
                                        <p:tav tm="0">
                                          <p:val>
                                            <p:fltVal val="0"/>
                                          </p:val>
                                        </p:tav>
                                        <p:tav tm="100000">
                                          <p:val>
                                            <p:strVal val="#ppt_w"/>
                                          </p:val>
                                        </p:tav>
                                      </p:tavLst>
                                    </p:anim>
                                    <p:anim calcmode="lin" valueType="num">
                                      <p:cBhvr>
                                        <p:cTn id="40" dur="1000" fill="hold"/>
                                        <p:tgtEl>
                                          <p:spTgt spid="2"/>
                                        </p:tgtEl>
                                        <p:attrNameLst>
                                          <p:attrName>ppt_h</p:attrName>
                                        </p:attrNameLst>
                                      </p:cBhvr>
                                      <p:tavLst>
                                        <p:tav tm="0">
                                          <p:val>
                                            <p:fltVal val="0"/>
                                          </p:val>
                                        </p:tav>
                                        <p:tav tm="100000">
                                          <p:val>
                                            <p:strVal val="#ppt_h"/>
                                          </p:val>
                                        </p:tav>
                                      </p:tavLst>
                                    </p:anim>
                                    <p:anim calcmode="lin" valueType="num">
                                      <p:cBhvr>
                                        <p:cTn id="41" dur="1000" fill="hold"/>
                                        <p:tgtEl>
                                          <p:spTgt spid="2"/>
                                        </p:tgtEl>
                                        <p:attrNameLst>
                                          <p:attrName>style.rotation</p:attrName>
                                        </p:attrNameLst>
                                      </p:cBhvr>
                                      <p:tavLst>
                                        <p:tav tm="0">
                                          <p:val>
                                            <p:fltVal val="90"/>
                                          </p:val>
                                        </p:tav>
                                        <p:tav tm="100000">
                                          <p:val>
                                            <p:fltVal val="0"/>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770" y="4189904"/>
            <a:ext cx="6824603" cy="6838502"/>
          </a:xfrm>
          <a:prstGeom prst="rect">
            <a:avLst/>
          </a:prstGeom>
        </p:spPr>
      </p:pic>
      <p:pic>
        <p:nvPicPr>
          <p:cNvPr id="3" name="Picture 2"/>
          <p:cNvPicPr>
            <a:picLocks noChangeAspect="1"/>
          </p:cNvPicPr>
          <p:nvPr/>
        </p:nvPicPr>
        <p:blipFill>
          <a:blip r:embed="rId9"/>
          <a:stretch>
            <a:fillRect/>
          </a:stretch>
        </p:blipFill>
        <p:spPr>
          <a:xfrm>
            <a:off x="4809725" y="2459456"/>
            <a:ext cx="9538611" cy="5756429"/>
          </a:xfrm>
          <a:prstGeom prst="rect">
            <a:avLst/>
          </a:prstGeom>
        </p:spPr>
      </p:pic>
      <p:sp>
        <p:nvSpPr>
          <p:cNvPr id="11" name="TextBox 10"/>
          <p:cNvSpPr txBox="1"/>
          <p:nvPr/>
        </p:nvSpPr>
        <p:spPr>
          <a:xfrm>
            <a:off x="5076981" y="7755368"/>
            <a:ext cx="9164688"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r>
              <a:rPr lang="en-US" sz="9900" dirty="0">
                <a:solidFill>
                  <a:prstClr val="white"/>
                </a:solidFill>
                <a:latin typeface="SVN-Cookies" panose="02040603050506020204" pitchFamily="18" charset="0"/>
              </a:rPr>
              <a:t> than</a:t>
            </a:r>
          </a:p>
        </p:txBody>
      </p:sp>
      <p:sp>
        <p:nvSpPr>
          <p:cNvPr id="4" name="Rectangle 3"/>
          <p:cNvSpPr/>
          <p:nvPr/>
        </p:nvSpPr>
        <p:spPr>
          <a:xfrm>
            <a:off x="9501571" y="3567497"/>
            <a:ext cx="1030448" cy="36804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452201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subTnLst>
                                    <p:audio>
                                      <p:cMediaNode>
                                        <p:cTn display="0" masterRel="sameClick">
                                          <p:stCondLst>
                                            <p:cond evt="begin" delay="0">
                                              <p:tn val="12"/>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6740138" y="7203815"/>
            <a:ext cx="5804794"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chấm</a:t>
            </a:r>
            <a:endParaRPr lang="en-US" sz="9900" dirty="0">
              <a:solidFill>
                <a:prstClr val="white"/>
              </a:solidFill>
              <a:latin typeface="SVN-Cookies" panose="02040603050506020204" pitchFamily="18" charset="0"/>
            </a:endParaRPr>
          </a:p>
        </p:txBody>
      </p:sp>
      <p:pic>
        <p:nvPicPr>
          <p:cNvPr id="2050" name="Picture 2" descr="Red Colon Symbol, 3D - Envato Elements"/>
          <p:cNvPicPr>
            <a:picLocks noChangeAspect="1" noChangeArrowheads="1"/>
          </p:cNvPicPr>
          <p:nvPr/>
        </p:nvPicPr>
        <p:blipFill rotWithShape="1">
          <a:blip r:embed="rId8">
            <a:extLst>
              <a:ext uri="{28A0092B-C50C-407E-A947-70E740481C1C}">
                <a14:useLocalDpi xmlns:a14="http://schemas.microsoft.com/office/drawing/2010/main" val="0"/>
              </a:ext>
            </a:extLst>
          </a:blip>
          <a:srcRect l="353" t="-27222" r="-353" b="42725"/>
          <a:stretch/>
        </p:blipFill>
        <p:spPr bwMode="auto">
          <a:xfrm>
            <a:off x="7010319" y="2551269"/>
            <a:ext cx="4917099" cy="4154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sp>
        <p:nvSpPr>
          <p:cNvPr id="3" name="Isosceles Triangle 2"/>
          <p:cNvSpPr/>
          <p:nvPr/>
        </p:nvSpPr>
        <p:spPr>
          <a:xfrm>
            <a:off x="8077659" y="3583895"/>
            <a:ext cx="3129750" cy="2557941"/>
          </a:xfrm>
          <a:prstGeom prst="triangl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8629604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7433855" y="7253657"/>
            <a:ext cx="5771132" cy="1615827"/>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a:solidFill>
                  <a:prstClr val="white"/>
                </a:solidFill>
                <a:latin typeface="SVN-Cookies" panose="02040603050506020204" pitchFamily="18" charset="0"/>
              </a:rPr>
              <a:t>Dấu</a:t>
            </a:r>
            <a:r>
              <a:rPr lang="en-US" sz="9900" dirty="0">
                <a:solidFill>
                  <a:prstClr val="white"/>
                </a:solidFill>
                <a:latin typeface="SVN-Cookies" panose="02040603050506020204" pitchFamily="18" charset="0"/>
              </a:rPr>
              <a:t> </a:t>
            </a:r>
            <a:r>
              <a:rPr lang="en-US" sz="9900" dirty="0" err="1">
                <a:solidFill>
                  <a:prstClr val="white"/>
                </a:solidFill>
                <a:latin typeface="SVN-Cookies" panose="02040603050506020204" pitchFamily="18" charset="0"/>
              </a:rPr>
              <a:t>phẩy</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3074"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7693479" y="2575796"/>
            <a:ext cx="4170450" cy="417045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7051067" y="2921508"/>
            <a:ext cx="5932322" cy="3182112"/>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195966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a:srcRect r="14980"/>
          <a:stretch/>
        </p:blipFill>
        <p:spPr>
          <a:xfrm>
            <a:off x="0" y="-446"/>
            <a:ext cx="18288000" cy="10287891"/>
          </a:xfrm>
          <a:prstGeom prst="rect">
            <a:avLst/>
          </a:prstGeom>
        </p:spPr>
      </p:pic>
      <p:pic>
        <p:nvPicPr>
          <p:cNvPr id="17" name="图片 16">
            <a:extLst>
              <a:ext uri="{FF2B5EF4-FFF2-40B4-BE49-F238E27FC236}">
                <a16:creationId xmlns:a16="http://schemas.microsoft.com/office/drawing/2014/main" id="{5B606EB1-E9BC-4B53-AB87-CFB7FCB3F90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91649" y="1170897"/>
            <a:ext cx="15465921" cy="8521050"/>
          </a:xfrm>
          <a:prstGeom prst="rect">
            <a:avLst/>
          </a:prstGeom>
        </p:spPr>
      </p:pic>
      <p:pic>
        <p:nvPicPr>
          <p:cNvPr id="18" name="图片 17"/>
          <p:cNvPicPr>
            <a:picLocks noChangeAspect="1"/>
          </p:cNvPicPr>
          <p:nvPr/>
        </p:nvPicPr>
        <p:blipFill rotWithShape="1">
          <a:blip r:embed="rId5"/>
          <a:srcRect l="18716"/>
          <a:stretch/>
        </p:blipFill>
        <p:spPr>
          <a:xfrm rot="5400000">
            <a:off x="618746" y="-637791"/>
            <a:ext cx="3499428" cy="4736909"/>
          </a:xfrm>
          <a:prstGeom prst="rect">
            <a:avLst/>
          </a:prstGeom>
        </p:spPr>
      </p:pic>
      <p:pic>
        <p:nvPicPr>
          <p:cNvPr id="22" name="图片 21"/>
          <p:cNvPicPr>
            <a:picLocks noChangeAspect="1"/>
          </p:cNvPicPr>
          <p:nvPr/>
        </p:nvPicPr>
        <p:blipFill>
          <a:blip r:embed="rId6"/>
          <a:stretch>
            <a:fillRect/>
          </a:stretch>
        </p:blipFill>
        <p:spPr>
          <a:xfrm rot="5400000">
            <a:off x="12144889" y="4154049"/>
            <a:ext cx="8346563" cy="3939663"/>
          </a:xfrm>
          <a:prstGeom prst="rect">
            <a:avLst/>
          </a:prstGeom>
        </p:spPr>
      </p:pic>
      <p:pic>
        <p:nvPicPr>
          <p:cNvPr id="50" name="图片 49"/>
          <p:cNvPicPr>
            <a:picLocks noChangeAspect="1"/>
          </p:cNvPicPr>
          <p:nvPr/>
        </p:nvPicPr>
        <p:blipFill>
          <a:blip r:embed="rId7"/>
          <a:stretch>
            <a:fillRect/>
          </a:stretch>
        </p:blipFill>
        <p:spPr>
          <a:xfrm>
            <a:off x="-120206" y="6706047"/>
            <a:ext cx="4023708" cy="3493311"/>
          </a:xfrm>
          <a:prstGeom prst="rect">
            <a:avLst/>
          </a:prstGeom>
        </p:spPr>
      </p:pic>
      <p:sp>
        <p:nvSpPr>
          <p:cNvPr id="20" name="TextBox 19"/>
          <p:cNvSpPr txBox="1"/>
          <p:nvPr/>
        </p:nvSpPr>
        <p:spPr>
          <a:xfrm>
            <a:off x="9335336" y="3861761"/>
            <a:ext cx="6622326" cy="3139321"/>
          </a:xfrm>
          <a:prstGeom prst="rect">
            <a:avLst/>
          </a:prstGeom>
          <a:solidFill>
            <a:schemeClr val="accent1">
              <a:lumMod val="75000"/>
            </a:schemeClr>
          </a:solidFill>
        </p:spPr>
        <p:style>
          <a:lnRef idx="0">
            <a:schemeClr val="dk1"/>
          </a:lnRef>
          <a:fillRef idx="3">
            <a:schemeClr val="dk1"/>
          </a:fillRef>
          <a:effectRef idx="3">
            <a:schemeClr val="dk1"/>
          </a:effectRef>
          <a:fontRef idx="minor">
            <a:schemeClr val="lt1"/>
          </a:fontRef>
        </p:style>
        <p:txBody>
          <a:bodyPr wrap="none" rtlCol="0">
            <a:spAutoFit/>
          </a:bodyPr>
          <a:lstStyle/>
          <a:p>
            <a:pPr algn="ctr" defTabSz="1371600">
              <a:defRPr/>
            </a:pPr>
            <a:r>
              <a:rPr lang="en-US" sz="9900" dirty="0" err="1" smtClean="0">
                <a:solidFill>
                  <a:prstClr val="white"/>
                </a:solidFill>
                <a:latin typeface="SVN-Cookies" panose="02040603050506020204" pitchFamily="18" charset="0"/>
              </a:rPr>
              <a:t>Dấu</a:t>
            </a:r>
            <a:r>
              <a:rPr lang="en-US" sz="9900" dirty="0" smtClean="0">
                <a:solidFill>
                  <a:prstClr val="white"/>
                </a:solidFill>
                <a:latin typeface="SVN-Cookies" panose="02040603050506020204" pitchFamily="18" charset="0"/>
              </a:rPr>
              <a:t> </a:t>
            </a:r>
          </a:p>
          <a:p>
            <a:pPr algn="ctr" defTabSz="1371600">
              <a:defRPr/>
            </a:pPr>
            <a:r>
              <a:rPr lang="en-US" sz="9900" dirty="0" err="1" smtClean="0">
                <a:solidFill>
                  <a:prstClr val="white"/>
                </a:solidFill>
                <a:latin typeface="SVN-Cookies" panose="02040603050506020204" pitchFamily="18" charset="0"/>
              </a:rPr>
              <a:t>ngoặc</a:t>
            </a:r>
            <a:r>
              <a:rPr lang="en-US" sz="9900" dirty="0" smtClean="0">
                <a:solidFill>
                  <a:prstClr val="white"/>
                </a:solidFill>
                <a:latin typeface="SVN-Cookies" panose="02040603050506020204" pitchFamily="18" charset="0"/>
              </a:rPr>
              <a:t> </a:t>
            </a:r>
            <a:r>
              <a:rPr lang="en-US" sz="9900" dirty="0" err="1" smtClean="0">
                <a:solidFill>
                  <a:prstClr val="white"/>
                </a:solidFill>
                <a:latin typeface="SVN-Cookies" panose="02040603050506020204" pitchFamily="18" charset="0"/>
              </a:rPr>
              <a:t>đơn</a:t>
            </a:r>
            <a:endParaRPr lang="en-US" sz="9900" dirty="0">
              <a:solidFill>
                <a:prstClr val="white"/>
              </a:solidFill>
              <a:latin typeface="SVN-Cookies" panose="02040603050506020204" pitchFamily="18" charset="0"/>
            </a:endParaRP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53833" y="5276672"/>
            <a:ext cx="5020491" cy="5020491"/>
          </a:xfrm>
          <a:prstGeom prst="rect">
            <a:avLst/>
          </a:prstGeom>
        </p:spPr>
      </p:pic>
      <p:pic>
        <p:nvPicPr>
          <p:cNvPr id="6" name="Picture 5"/>
          <p:cNvPicPr>
            <a:picLocks noChangeAspect="1"/>
          </p:cNvPicPr>
          <p:nvPr/>
        </p:nvPicPr>
        <p:blipFill>
          <a:blip r:embed="rId9"/>
          <a:stretch>
            <a:fillRect/>
          </a:stretch>
        </p:blipFill>
        <p:spPr>
          <a:xfrm>
            <a:off x="2855180" y="2616368"/>
            <a:ext cx="6517189" cy="6383065"/>
          </a:xfrm>
          <a:prstGeom prst="rect">
            <a:avLst/>
          </a:prstGeom>
        </p:spPr>
      </p:pic>
      <p:sp>
        <p:nvSpPr>
          <p:cNvPr id="3" name="Isosceles Triangle 2"/>
          <p:cNvSpPr/>
          <p:nvPr/>
        </p:nvSpPr>
        <p:spPr>
          <a:xfrm>
            <a:off x="4357335" y="3126752"/>
            <a:ext cx="3673548" cy="4299840"/>
          </a:xfrm>
          <a:prstGeom prst="triangl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思源黑体 CN Normal"/>
            </a:endParaRPr>
          </a:p>
        </p:txBody>
      </p:sp>
    </p:spTree>
    <p:extLst>
      <p:ext uri="{BB962C8B-B14F-4D97-AF65-F5344CB8AC3E}">
        <p14:creationId xmlns:p14="http://schemas.microsoft.com/office/powerpoint/2010/main" val="3699202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subTnLst>
                                    <p:audio>
                                      <p:cMediaNode>
                                        <p:cTn display="0" masterRel="sameClick">
                                          <p:stCondLst>
                                            <p:cond evt="begin" delay="0">
                                              <p:tn val="10"/>
                                            </p:cond>
                                          </p:stCondLst>
                                          <p:endCondLst>
                                            <p:cond evt="onStopAudio" delay="0">
                                              <p:tgtEl>
                                                <p:sldTgt/>
                                              </p:tgtEl>
                                            </p:cond>
                                          </p:endCondLst>
                                        </p:cTn>
                                        <p:tgtEl>
                                          <p:sndTgt r:embed="rId2" name="Tieng-tinh-tinh-www_tiengdong_com (online-audio-converter.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rgbClr val="768732"/>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7" name="Freeform 7"/>
          <p:cNvSpPr/>
          <p:nvPr/>
        </p:nvSpPr>
        <p:spPr>
          <a:xfrm>
            <a:off x="15388099" y="1225852"/>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2">
              <a:extLst>
                <a:ext uri="{96DAC541-7B7A-43D3-8B79-37D633B846F1}">
                  <asvg:svgBlip xmlns:asvg="http://schemas.microsoft.com/office/drawing/2016/SVG/main" xmlns="" r:embed="rId5"/>
                </a:ext>
              </a:extLst>
            </a:blip>
            <a:stretch>
              <a:fillRect/>
            </a:stretch>
          </a:blipFill>
        </p:spPr>
      </p:sp>
      <p:sp>
        <p:nvSpPr>
          <p:cNvPr id="8" name="Freeform 8"/>
          <p:cNvSpPr/>
          <p:nvPr/>
        </p:nvSpPr>
        <p:spPr>
          <a:xfrm rot="-6316925">
            <a:off x="15987375" y="8143939"/>
            <a:ext cx="1622831" cy="1927769"/>
          </a:xfrm>
          <a:custGeom>
            <a:avLst/>
            <a:gdLst/>
            <a:ahLst/>
            <a:cxnLst/>
            <a:rect l="l" t="t" r="r" b="b"/>
            <a:pathLst>
              <a:path w="1622831" h="1927769">
                <a:moveTo>
                  <a:pt x="0" y="0"/>
                </a:moveTo>
                <a:lnTo>
                  <a:pt x="1622831" y="0"/>
                </a:lnTo>
                <a:lnTo>
                  <a:pt x="1622831" y="1927768"/>
                </a:lnTo>
                <a:lnTo>
                  <a:pt x="0" y="1927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9" name="Freeform 9"/>
          <p:cNvSpPr/>
          <p:nvPr/>
        </p:nvSpPr>
        <p:spPr>
          <a:xfrm rot="-6316925" flipH="1" flipV="1">
            <a:off x="152410" y="830507"/>
            <a:ext cx="1516158" cy="1801052"/>
          </a:xfrm>
          <a:custGeom>
            <a:avLst/>
            <a:gdLst/>
            <a:ahLst/>
            <a:cxnLst/>
            <a:rect l="l" t="t" r="r" b="b"/>
            <a:pathLst>
              <a:path w="1516158" h="1801052">
                <a:moveTo>
                  <a:pt x="1516158" y="1801052"/>
                </a:moveTo>
                <a:lnTo>
                  <a:pt x="0" y="1801052"/>
                </a:lnTo>
                <a:lnTo>
                  <a:pt x="0" y="0"/>
                </a:lnTo>
                <a:lnTo>
                  <a:pt x="1516158" y="0"/>
                </a:lnTo>
                <a:lnTo>
                  <a:pt x="1516158" y="1801052"/>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6268238" y="5189357"/>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1" name="Freeform 11"/>
          <p:cNvSpPr/>
          <p:nvPr/>
        </p:nvSpPr>
        <p:spPr>
          <a:xfrm rot="-1333878">
            <a:off x="882255" y="8354287"/>
            <a:ext cx="929705" cy="1065564"/>
          </a:xfrm>
          <a:custGeom>
            <a:avLst/>
            <a:gdLst/>
            <a:ahLst/>
            <a:cxnLst/>
            <a:rect l="l" t="t" r="r" b="b"/>
            <a:pathLst>
              <a:path w="929705" h="1065564">
                <a:moveTo>
                  <a:pt x="0" y="0"/>
                </a:moveTo>
                <a:lnTo>
                  <a:pt x="929704" y="0"/>
                </a:lnTo>
                <a:lnTo>
                  <a:pt x="929704" y="1065564"/>
                </a:lnTo>
                <a:lnTo>
                  <a:pt x="0" y="106556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1333878">
            <a:off x="3676046" y="1596241"/>
            <a:ext cx="702822" cy="805526"/>
          </a:xfrm>
          <a:custGeom>
            <a:avLst/>
            <a:gdLst/>
            <a:ahLst/>
            <a:cxnLst/>
            <a:rect l="l" t="t" r="r" b="b"/>
            <a:pathLst>
              <a:path w="702822" h="805526">
                <a:moveTo>
                  <a:pt x="0" y="0"/>
                </a:moveTo>
                <a:lnTo>
                  <a:pt x="702822" y="0"/>
                </a:lnTo>
                <a:lnTo>
                  <a:pt x="702822" y="805526"/>
                </a:lnTo>
                <a:lnTo>
                  <a:pt x="0" y="80552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pic>
        <p:nvPicPr>
          <p:cNvPr id="13" name="Picture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6296" y="3423312"/>
            <a:ext cx="6330521" cy="6106433"/>
          </a:xfrm>
          <a:prstGeom prst="rect">
            <a:avLst/>
          </a:prstGeom>
        </p:spPr>
      </p:pic>
      <p:pic>
        <p:nvPicPr>
          <p:cNvPr id="14" name="Picture 13"/>
          <p:cNvPicPr>
            <a:picLocks noChangeAspect="1"/>
          </p:cNvPicPr>
          <p:nvPr/>
        </p:nvPicPr>
        <p:blipFill>
          <a:blip r:embed="rId11"/>
          <a:stretch>
            <a:fillRect/>
          </a:stretch>
        </p:blipFill>
        <p:spPr>
          <a:xfrm>
            <a:off x="7010985" y="2859970"/>
            <a:ext cx="8846063" cy="4980864"/>
          </a:xfrm>
          <a:prstGeom prst="rect">
            <a:avLst/>
          </a:prstGeom>
        </p:spPr>
      </p:pic>
    </p:spTree>
    <p:extLst>
      <p:ext uri="{BB962C8B-B14F-4D97-AF65-F5344CB8AC3E}">
        <p14:creationId xmlns:p14="http://schemas.microsoft.com/office/powerpoint/2010/main" val="203846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C6"/>
        </a:solidFill>
        <a:effectLst/>
      </p:bgPr>
    </p:bg>
    <p:spTree>
      <p:nvGrpSpPr>
        <p:cNvPr id="1" name=""/>
        <p:cNvGrpSpPr/>
        <p:nvPr/>
      </p:nvGrpSpPr>
      <p:grpSpPr>
        <a:xfrm>
          <a:off x="0" y="0"/>
          <a:ext cx="0" cy="0"/>
          <a:chOff x="0" y="0"/>
          <a:chExt cx="0" cy="0"/>
        </a:xfrm>
      </p:grpSpPr>
      <p:grpSp>
        <p:nvGrpSpPr>
          <p:cNvPr id="2" name="Group 2"/>
          <p:cNvGrpSpPr/>
          <p:nvPr/>
        </p:nvGrpSpPr>
        <p:grpSpPr>
          <a:xfrm>
            <a:off x="545484" y="574696"/>
            <a:ext cx="17197032" cy="9137608"/>
            <a:chOff x="0" y="0"/>
            <a:chExt cx="4529259" cy="2406613"/>
          </a:xfrm>
        </p:grpSpPr>
        <p:sp>
          <p:nvSpPr>
            <p:cNvPr id="3" name="Freeform 3"/>
            <p:cNvSpPr/>
            <p:nvPr/>
          </p:nvSpPr>
          <p:spPr>
            <a:xfrm>
              <a:off x="0" y="0"/>
              <a:ext cx="4529259" cy="2406613"/>
            </a:xfrm>
            <a:custGeom>
              <a:avLst/>
              <a:gdLst/>
              <a:ahLst/>
              <a:cxnLst/>
              <a:rect l="l" t="t" r="r" b="b"/>
              <a:pathLst>
                <a:path w="4529259" h="2406613">
                  <a:moveTo>
                    <a:pt x="0" y="0"/>
                  </a:moveTo>
                  <a:lnTo>
                    <a:pt x="4529259" y="0"/>
                  </a:lnTo>
                  <a:lnTo>
                    <a:pt x="4529259" y="2406613"/>
                  </a:lnTo>
                  <a:lnTo>
                    <a:pt x="0" y="2406613"/>
                  </a:lnTo>
                  <a:close/>
                </a:path>
              </a:pathLst>
            </a:custGeom>
            <a:solidFill>
              <a:schemeClr val="accent6">
                <a:lumMod val="20000"/>
                <a:lumOff val="80000"/>
              </a:schemeClr>
            </a:solidFill>
            <a:ln w="123825" cap="sq">
              <a:solidFill>
                <a:srgbClr val="495324"/>
              </a:solidFill>
              <a:prstDash val="solid"/>
              <a:miter/>
            </a:ln>
          </p:spPr>
        </p:sp>
        <p:sp>
          <p:nvSpPr>
            <p:cNvPr id="4" name="TextBox 4"/>
            <p:cNvSpPr txBox="1"/>
            <p:nvPr/>
          </p:nvSpPr>
          <p:spPr>
            <a:xfrm>
              <a:off x="0" y="-47625"/>
              <a:ext cx="4529259" cy="2454238"/>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4017346" y="757001"/>
            <a:ext cx="11868697" cy="1828540"/>
          </a:xfrm>
          <a:custGeom>
            <a:avLst/>
            <a:gdLst/>
            <a:ahLst/>
            <a:cxnLst/>
            <a:rect l="l" t="t" r="r" b="b"/>
            <a:pathLst>
              <a:path w="10715148" h="5552395">
                <a:moveTo>
                  <a:pt x="0" y="0"/>
                </a:moveTo>
                <a:lnTo>
                  <a:pt x="10715148" y="0"/>
                </a:lnTo>
                <a:lnTo>
                  <a:pt x="10715148" y="5552395"/>
                </a:lnTo>
                <a:lnTo>
                  <a:pt x="0" y="5552395"/>
                </a:lnTo>
                <a:lnTo>
                  <a:pt x="0" y="0"/>
                </a:lnTo>
                <a:close/>
              </a:path>
            </a:pathLst>
          </a:custGeom>
          <a:blipFill>
            <a:blip r:embed="rId2">
              <a:duotone>
                <a:prstClr val="black"/>
                <a:schemeClr val="accent2">
                  <a:tint val="45000"/>
                  <a:satMod val="400000"/>
                </a:schemeClr>
              </a:duotone>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16116963" y="1190780"/>
            <a:ext cx="1457729" cy="1473807"/>
          </a:xfrm>
          <a:custGeom>
            <a:avLst/>
            <a:gdLst/>
            <a:ahLst/>
            <a:cxnLst/>
            <a:rect l="l" t="t" r="r" b="b"/>
            <a:pathLst>
              <a:path w="1457729" h="1473807">
                <a:moveTo>
                  <a:pt x="0" y="0"/>
                </a:moveTo>
                <a:lnTo>
                  <a:pt x="1457730" y="0"/>
                </a:lnTo>
                <a:lnTo>
                  <a:pt x="1457730" y="1473807"/>
                </a:lnTo>
                <a:lnTo>
                  <a:pt x="0" y="1473807"/>
                </a:lnTo>
                <a:lnTo>
                  <a:pt x="0" y="0"/>
                </a:lnTo>
                <a:close/>
              </a:path>
            </a:pathLst>
          </a:custGeom>
          <a:blipFill>
            <a:blip r:embed="rId6">
              <a:duotone>
                <a:prstClr val="black"/>
                <a:schemeClr val="accent2">
                  <a:tint val="45000"/>
                  <a:satMod val="400000"/>
                </a:schemeClr>
              </a:duotone>
              <a:extLst>
                <a:ext uri="{96DAC541-7B7A-43D3-8B79-37D633B846F1}">
                  <asvg:svgBlip xmlns:asvg="http://schemas.microsoft.com/office/drawing/2016/SVG/main" xmlns="" r:embed="rId7"/>
                </a:ext>
              </a:extLst>
            </a:blip>
            <a:stretch>
              <a:fillRect/>
            </a:stretch>
          </a:blipFill>
        </p:spPr>
      </p:sp>
      <p:sp>
        <p:nvSpPr>
          <p:cNvPr id="10" name="Freeform 10"/>
          <p:cNvSpPr/>
          <p:nvPr/>
        </p:nvSpPr>
        <p:spPr>
          <a:xfrm rot="-1333878">
            <a:off x="15652112" y="5067984"/>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1" name="Freeform 11"/>
          <p:cNvSpPr/>
          <p:nvPr/>
        </p:nvSpPr>
        <p:spPr>
          <a:xfrm rot="-1333878">
            <a:off x="1524368" y="7538265"/>
            <a:ext cx="929705" cy="1065564"/>
          </a:xfrm>
          <a:custGeom>
            <a:avLst/>
            <a:gdLst/>
            <a:ahLst/>
            <a:cxnLst/>
            <a:rect l="l" t="t" r="r" b="b"/>
            <a:pathLst>
              <a:path w="929705" h="1065564">
                <a:moveTo>
                  <a:pt x="0" y="0"/>
                </a:moveTo>
                <a:lnTo>
                  <a:pt x="929705" y="0"/>
                </a:lnTo>
                <a:lnTo>
                  <a:pt x="929705" y="1065564"/>
                </a:lnTo>
                <a:lnTo>
                  <a:pt x="0" y="1065564"/>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2" name="Freeform 12"/>
          <p:cNvSpPr/>
          <p:nvPr/>
        </p:nvSpPr>
        <p:spPr>
          <a:xfrm rot="-1333878">
            <a:off x="13070233" y="8939183"/>
            <a:ext cx="702822" cy="805526"/>
          </a:xfrm>
          <a:custGeom>
            <a:avLst/>
            <a:gdLst/>
            <a:ahLst/>
            <a:cxnLst/>
            <a:rect l="l" t="t" r="r" b="b"/>
            <a:pathLst>
              <a:path w="702822" h="805526">
                <a:moveTo>
                  <a:pt x="0" y="0"/>
                </a:moveTo>
                <a:lnTo>
                  <a:pt x="702822" y="0"/>
                </a:lnTo>
                <a:lnTo>
                  <a:pt x="702822" y="805527"/>
                </a:lnTo>
                <a:lnTo>
                  <a:pt x="0" y="805527"/>
                </a:lnTo>
                <a:lnTo>
                  <a:pt x="0" y="0"/>
                </a:lnTo>
                <a:close/>
              </a:path>
            </a:pathLst>
          </a:custGeom>
          <a:blipFill>
            <a:blip r:embed="rId8">
              <a:extLst>
                <a:ext uri="{96DAC541-7B7A-43D3-8B79-37D633B846F1}">
                  <asvg:svgBlip xmlns:asvg="http://schemas.microsoft.com/office/drawing/2016/SVG/main" xmlns="" r:embed="rId11"/>
                </a:ext>
              </a:extLst>
            </a:blip>
            <a:stretch>
              <a:fillRect/>
            </a:stretch>
          </a:blipFill>
        </p:spPr>
      </p:sp>
      <p:sp>
        <p:nvSpPr>
          <p:cNvPr id="14" name="TextBox 14"/>
          <p:cNvSpPr txBox="1"/>
          <p:nvPr/>
        </p:nvSpPr>
        <p:spPr>
          <a:xfrm>
            <a:off x="4267199" y="1406816"/>
            <a:ext cx="11618843" cy="577081"/>
          </a:xfrm>
          <a:prstGeom prst="rect">
            <a:avLst/>
          </a:prstGeom>
        </p:spPr>
        <p:txBody>
          <a:bodyPr wrap="square" lIns="0" tIns="0" rIns="0" bIns="0" rtlCol="0" anchor="t">
            <a:spAutoFit/>
          </a:bodyPr>
          <a:lstStyle/>
          <a:p>
            <a:pPr algn="ctr">
              <a:lnSpc>
                <a:spcPts val="4480"/>
              </a:lnSpc>
            </a:pP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A </a:t>
            </a:r>
            <a:r>
              <a:rPr lang="en-US" sz="4800" b="1" dirty="0" err="1" smtClean="0">
                <a:latin typeface="Cambria" panose="02040503050406030204" pitchFamily="18" charset="0"/>
                <a:ea typeface="Cambria" panose="02040503050406030204" pitchFamily="18" charset="0"/>
              </a:rPr>
              <a:t>có</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gì</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khác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các</a:t>
            </a:r>
            <a:r>
              <a:rPr lang="en-US" sz="4800" b="1" dirty="0" smtClean="0">
                <a:latin typeface="Cambria" panose="02040503050406030204" pitchFamily="18" charset="0"/>
                <a:ea typeface="Cambria" panose="02040503050406030204" pitchFamily="18" charset="0"/>
              </a:rPr>
              <a:t> </a:t>
            </a:r>
            <a:r>
              <a:rPr lang="en-US" sz="4800" b="1" dirty="0" err="1" smtClean="0">
                <a:latin typeface="Cambria" panose="02040503050406030204" pitchFamily="18" charset="0"/>
                <a:ea typeface="Cambria" panose="02040503050406030204" pitchFamily="18" charset="0"/>
              </a:rPr>
              <a:t>câu</a:t>
            </a:r>
            <a:r>
              <a:rPr lang="en-US" sz="4800" b="1" dirty="0" smtClean="0">
                <a:latin typeface="Cambria" panose="02040503050406030204" pitchFamily="18" charset="0"/>
                <a:ea typeface="Cambria" panose="02040503050406030204" pitchFamily="18" charset="0"/>
              </a:rPr>
              <a:t> ở </a:t>
            </a:r>
            <a:r>
              <a:rPr lang="en-US" sz="4800" b="1" dirty="0" err="1" smtClean="0">
                <a:latin typeface="Cambria" panose="02040503050406030204" pitchFamily="18" charset="0"/>
                <a:ea typeface="Cambria" panose="02040503050406030204" pitchFamily="18" charset="0"/>
              </a:rPr>
              <a:t>cột</a:t>
            </a:r>
            <a:r>
              <a:rPr lang="en-US" sz="4800" b="1" dirty="0" smtClean="0">
                <a:latin typeface="Cambria" panose="02040503050406030204" pitchFamily="18" charset="0"/>
                <a:ea typeface="Cambria" panose="02040503050406030204" pitchFamily="18" charset="0"/>
              </a:rPr>
              <a:t> B?</a:t>
            </a:r>
            <a:endParaRPr lang="en-US" sz="4800" b="1" dirty="0">
              <a:latin typeface="Cambria" panose="02040503050406030204" pitchFamily="18" charset="0"/>
              <a:ea typeface="Cambria" panose="02040503050406030204" pitchFamily="18" charset="0"/>
            </a:endParaRPr>
          </a:p>
        </p:txBody>
      </p:sp>
      <p:sp>
        <p:nvSpPr>
          <p:cNvPr id="15" name="TextBox 15"/>
          <p:cNvSpPr txBox="1"/>
          <p:nvPr/>
        </p:nvSpPr>
        <p:spPr>
          <a:xfrm>
            <a:off x="-23446" y="1424986"/>
            <a:ext cx="4464050" cy="774507"/>
          </a:xfrm>
          <a:prstGeom prst="rect">
            <a:avLst/>
          </a:prstGeom>
        </p:spPr>
        <p:txBody>
          <a:bodyPr lIns="0" tIns="0" rIns="0" bIns="0" rtlCol="0" anchor="t">
            <a:spAutoFit/>
          </a:bodyPr>
          <a:lstStyle/>
          <a:p>
            <a:pPr algn="ctr">
              <a:lnSpc>
                <a:spcPts val="5915"/>
              </a:lnSpc>
            </a:pPr>
            <a:r>
              <a:rPr lang="en-US" sz="8800" dirty="0">
                <a:latin typeface="SVN-A Love Of Thunder" panose="02040603050506020204" pitchFamily="18" charset="0"/>
              </a:rPr>
              <a:t>CÂU 1</a:t>
            </a:r>
          </a:p>
        </p:txBody>
      </p:sp>
      <p:graphicFrame>
        <p:nvGraphicFramePr>
          <p:cNvPr id="16" name="Table 15"/>
          <p:cNvGraphicFramePr>
            <a:graphicFrameLocks noGrp="1"/>
          </p:cNvGraphicFramePr>
          <p:nvPr>
            <p:extLst>
              <p:ext uri="{D42A27DB-BD31-4B8C-83A1-F6EECF244321}">
                <p14:modId xmlns:p14="http://schemas.microsoft.com/office/powerpoint/2010/main" val="53365669"/>
              </p:ext>
            </p:extLst>
          </p:nvPr>
        </p:nvGraphicFramePr>
        <p:xfrm>
          <a:off x="1981200" y="3824291"/>
          <a:ext cx="15344706" cy="4599280"/>
        </p:xfrm>
        <a:graphic>
          <a:graphicData uri="http://schemas.openxmlformats.org/drawingml/2006/table">
            <a:tbl>
              <a:tblPr firstRow="1" bandRow="1">
                <a:tableStyleId>{5C22544A-7EE6-4342-B048-85BDC9FD1C3A}</a:tableStyleId>
              </a:tblPr>
              <a:tblGrid>
                <a:gridCol w="6429285">
                  <a:extLst>
                    <a:ext uri="{9D8B030D-6E8A-4147-A177-3AD203B41FA5}">
                      <a16:colId xmlns:a16="http://schemas.microsoft.com/office/drawing/2014/main" val="3907669443"/>
                    </a:ext>
                  </a:extLst>
                </a:gridCol>
                <a:gridCol w="1624790">
                  <a:extLst>
                    <a:ext uri="{9D8B030D-6E8A-4147-A177-3AD203B41FA5}">
                      <a16:colId xmlns:a16="http://schemas.microsoft.com/office/drawing/2014/main" val="1359196481"/>
                    </a:ext>
                  </a:extLst>
                </a:gridCol>
                <a:gridCol w="7290631">
                  <a:extLst>
                    <a:ext uri="{9D8B030D-6E8A-4147-A177-3AD203B41FA5}">
                      <a16:colId xmlns:a16="http://schemas.microsoft.com/office/drawing/2014/main" val="1604997201"/>
                    </a:ext>
                  </a:extLst>
                </a:gridCol>
              </a:tblGrid>
              <a:tr h="2069440">
                <a:tc>
                  <a:txBody>
                    <a:bodyPr/>
                    <a:lstStyle/>
                    <a:p>
                      <a:pPr algn="just"/>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smtClean="0">
                          <a:solidFill>
                            <a:schemeClr val="tx1"/>
                          </a:solidFill>
                          <a:latin typeface="Cambria" panose="02040503050406030204" pitchFamily="18" charset="0"/>
                          <a:ea typeface="Cambria" panose="02040503050406030204" pitchFamily="18" charset="0"/>
                        </a:rPr>
                        <a:t>Nguyễn</a:t>
                      </a:r>
                      <a:r>
                        <a:rPr lang="en-US" sz="4000" b="0" baseline="0" dirty="0" smtClean="0">
                          <a:solidFill>
                            <a:schemeClr val="tx1"/>
                          </a:solidFill>
                          <a:latin typeface="Cambria" panose="02040503050406030204" pitchFamily="18" charset="0"/>
                          <a:ea typeface="Cambria" panose="02040503050406030204" pitchFamily="18" charset="0"/>
                        </a:rPr>
                        <a:t> Phan </a:t>
                      </a:r>
                      <a:r>
                        <a:rPr lang="en-US" sz="4000" b="0" baseline="0" dirty="0" err="1" smtClean="0">
                          <a:solidFill>
                            <a:schemeClr val="tx1"/>
                          </a:solidFill>
                          <a:latin typeface="Cambria" panose="02040503050406030204" pitchFamily="18" charset="0"/>
                          <a:ea typeface="Cambria" panose="02040503050406030204" pitchFamily="18" charset="0"/>
                        </a:rPr>
                        <a:t>Hách</a:t>
                      </a:r>
                      <a:r>
                        <a:rPr lang="en-US" sz="4000" b="0" baseline="0" dirty="0" smtClean="0">
                          <a:solidFill>
                            <a:schemeClr val="tx1"/>
                          </a:solidFill>
                          <a:latin typeface="Cambria" panose="02040503050406030204" pitchFamily="18" charset="0"/>
                          <a:ea typeface="Cambria" panose="02040503050406030204" pitchFamily="18" charset="0"/>
                        </a:rPr>
                        <a:t> (1944-2019)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một</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nhà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văn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8255887"/>
                  </a:ext>
                </a:extLst>
              </a:tr>
              <a:tr h="2377440">
                <a:tc>
                  <a:txBody>
                    <a:bodyPr/>
                    <a:lstStyle/>
                    <a:p>
                      <a:pPr algn="just"/>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ngoại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just"/>
                      <a:endParaRPr lang="en-US" sz="4000" b="0" dirty="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DEA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000" b="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Bạch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Đằng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còn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gọi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Rừng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là</a:t>
                      </a:r>
                      <a:r>
                        <a:rPr lang="en-US" sz="4000" b="0" baseline="0" dirty="0" smtClean="0">
                          <a:solidFill>
                            <a:schemeClr val="tx1"/>
                          </a:solidFill>
                          <a:latin typeface="Cambria" panose="02040503050406030204" pitchFamily="18" charset="0"/>
                          <a:ea typeface="Cambria" panose="02040503050406030204" pitchFamily="18" charset="0"/>
                        </a:rPr>
                        <a:t> con </a:t>
                      </a:r>
                      <a:r>
                        <a:rPr lang="en-US" sz="4000" b="0" baseline="0" dirty="0" err="1" smtClean="0">
                          <a:solidFill>
                            <a:schemeClr val="tx1"/>
                          </a:solidFill>
                          <a:latin typeface="Cambria" panose="02040503050406030204" pitchFamily="18" charset="0"/>
                          <a:ea typeface="Cambria" panose="02040503050406030204" pitchFamily="18" charset="0"/>
                        </a:rPr>
                        <a:t>sông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gắn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liền</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với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lịch</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sử</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chống</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giặc</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ngoài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xâm</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của</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người</a:t>
                      </a:r>
                      <a:r>
                        <a:rPr lang="en-US" sz="4000" b="0" baseline="0" dirty="0" smtClean="0">
                          <a:solidFill>
                            <a:schemeClr val="tx1"/>
                          </a:solidFill>
                          <a:latin typeface="Cambria" panose="02040503050406030204" pitchFamily="18" charset="0"/>
                          <a:ea typeface="Cambria" panose="02040503050406030204" pitchFamily="18" charset="0"/>
                        </a:rPr>
                        <a:t> </a:t>
                      </a:r>
                      <a:r>
                        <a:rPr lang="en-US" sz="4000" b="0" baseline="0" dirty="0" err="1" smtClean="0">
                          <a:solidFill>
                            <a:schemeClr val="tx1"/>
                          </a:solidFill>
                          <a:latin typeface="Cambria" panose="02040503050406030204" pitchFamily="18" charset="0"/>
                          <a:ea typeface="Cambria" panose="02040503050406030204" pitchFamily="18" charset="0"/>
                        </a:rPr>
                        <a:t>Việt</a:t>
                      </a:r>
                      <a:r>
                        <a:rPr lang="en-US" sz="4000" b="0" baseline="0" dirty="0" smtClean="0">
                          <a:solidFill>
                            <a:schemeClr val="tx1"/>
                          </a:solidFill>
                          <a:latin typeface="Cambria" panose="02040503050406030204" pitchFamily="18" charset="0"/>
                          <a:ea typeface="Cambria" panose="02040503050406030204" pitchFamily="18" charset="0"/>
                        </a:rPr>
                        <a:t> Nam.</a:t>
                      </a:r>
                      <a:endParaRPr lang="en-US" sz="4000" b="0" dirty="0" smtClean="0">
                        <a:solidFill>
                          <a:schemeClr val="tx1"/>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46948934"/>
                  </a:ext>
                </a:extLst>
              </a:tr>
            </a:tbl>
          </a:graphicData>
        </a:graphic>
      </p:graphicFrame>
      <p:sp>
        <p:nvSpPr>
          <p:cNvPr id="17" name="Cloud 16"/>
          <p:cNvSpPr/>
          <p:nvPr/>
        </p:nvSpPr>
        <p:spPr>
          <a:xfrm>
            <a:off x="4697177" y="2813643"/>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A</a:t>
            </a:r>
            <a:endParaRPr lang="en-US" sz="6000" b="1" dirty="0">
              <a:ln>
                <a:solidFill>
                  <a:schemeClr val="tx1"/>
                </a:solidFill>
              </a:ln>
              <a:solidFill>
                <a:schemeClr val="bg1"/>
              </a:solidFill>
            </a:endParaRPr>
          </a:p>
        </p:txBody>
      </p:sp>
      <p:sp>
        <p:nvSpPr>
          <p:cNvPr id="18" name="Cloud 17"/>
          <p:cNvSpPr/>
          <p:nvPr/>
        </p:nvSpPr>
        <p:spPr>
          <a:xfrm>
            <a:off x="12756469" y="2799507"/>
            <a:ext cx="1818356" cy="871697"/>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6000" b="1" dirty="0" smtClean="0">
                <a:ln>
                  <a:solidFill>
                    <a:schemeClr val="tx1"/>
                  </a:solidFill>
                </a:ln>
                <a:solidFill>
                  <a:schemeClr val="bg1"/>
                </a:solidFill>
              </a:rPr>
              <a:t>B</a:t>
            </a:r>
            <a:endParaRPr lang="en-US" sz="6000" b="1" dirty="0">
              <a:ln>
                <a:solidFill>
                  <a:schemeClr val="tx1"/>
                </a:solidFill>
              </a:ln>
              <a:solidFill>
                <a:schemeClr val="bg1"/>
              </a:solidFill>
            </a:endParaRPr>
          </a:p>
        </p:txBody>
      </p:sp>
    </p:spTree>
    <p:extLst>
      <p:ext uri="{BB962C8B-B14F-4D97-AF65-F5344CB8AC3E}">
        <p14:creationId xmlns:p14="http://schemas.microsoft.com/office/powerpoint/2010/main" val="196301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1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主题​​">
  <a:themeElements>
    <a:clrScheme name="自定义 335">
      <a:dk1>
        <a:sysClr val="windowText" lastClr="000000"/>
      </a:dk1>
      <a:lt1>
        <a:sysClr val="window" lastClr="FFFFFF"/>
      </a:lt1>
      <a:dk2>
        <a:srgbClr val="44546A"/>
      </a:dk2>
      <a:lt2>
        <a:srgbClr val="E7E6E6"/>
      </a:lt2>
      <a:accent1>
        <a:srgbClr val="FFAD2D"/>
      </a:accent1>
      <a:accent2>
        <a:srgbClr val="FFAD2D"/>
      </a:accent2>
      <a:accent3>
        <a:srgbClr val="FFAD2D"/>
      </a:accent3>
      <a:accent4>
        <a:srgbClr val="FFAD2D"/>
      </a:accent4>
      <a:accent5>
        <a:srgbClr val="FFAD2D"/>
      </a:accent5>
      <a:accent6>
        <a:srgbClr val="FFAD2D"/>
      </a:accent6>
      <a:hlink>
        <a:srgbClr val="0563C1"/>
      </a:hlink>
      <a:folHlink>
        <a:srgbClr val="954F72"/>
      </a:folHlink>
    </a:clrScheme>
    <a:fontScheme name="思源黑体">
      <a:majorFont>
        <a:latin typeface="思源黑体 CN Bold"/>
        <a:ea typeface="思源黑体 CN Bold"/>
        <a:cs typeface=""/>
      </a:majorFont>
      <a:minorFont>
        <a:latin typeface="思源黑体 CN Norm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728</TotalTime>
  <Words>1153</Words>
  <Application>Microsoft Office PowerPoint</Application>
  <PresentationFormat>Custom</PresentationFormat>
  <Paragraphs>81</Paragraphs>
  <Slides>22</Slides>
  <Notes>0</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22</vt:i4>
      </vt:variant>
    </vt:vector>
  </HeadingPairs>
  <TitlesOfParts>
    <vt:vector size="40" baseType="lpstr">
      <vt:lpstr>Arial</vt:lpstr>
      <vt:lpstr>Cambria</vt:lpstr>
      <vt:lpstr>思源黑体 CN Bold</vt:lpstr>
      <vt:lpstr>思源黑体 CN Normal</vt:lpstr>
      <vt:lpstr>等线 Light</vt:lpstr>
      <vt:lpstr>#9Slide07 SVNSalty Sans</vt:lpstr>
      <vt:lpstr>#9Slide03 Montserrat Bold</vt:lpstr>
      <vt:lpstr>SVN-A Love Of Thunder</vt:lpstr>
      <vt:lpstr>Arturo Outline</vt:lpstr>
      <vt:lpstr>More Sugar</vt:lpstr>
      <vt:lpstr>SVN-Newton</vt:lpstr>
      <vt:lpstr>Times New Roman</vt:lpstr>
      <vt:lpstr>#9Slide07 HoneyCream</vt:lpstr>
      <vt:lpstr>SVN-Cookies</vt:lpstr>
      <vt:lpstr>Calibri</vt:lpstr>
      <vt:lpstr>Office Theme</vt:lpstr>
      <vt:lpstr>1_Office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T30_LT_DauNgoacDOn_MNT</dc:title>
  <dc:creator>ADMIN</dc:creator>
  <cp:lastModifiedBy>TH Gia Quat</cp:lastModifiedBy>
  <cp:revision>21</cp:revision>
  <dcterms:created xsi:type="dcterms:W3CDTF">2006-08-16T00:00:00Z</dcterms:created>
  <dcterms:modified xsi:type="dcterms:W3CDTF">2026-04-23T06:27:51Z</dcterms:modified>
  <dc:identifier>DAF_3wXkXew</dc:identifier>
</cp:coreProperties>
</file>