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007577480" r:id="rId2"/>
    <p:sldId id="256" r:id="rId3"/>
    <p:sldId id="5209" r:id="rId4"/>
    <p:sldId id="5210" r:id="rId5"/>
    <p:sldId id="327" r:id="rId6"/>
    <p:sldId id="2007577481" r:id="rId7"/>
    <p:sldId id="272" r:id="rId8"/>
    <p:sldId id="2007577484" r:id="rId9"/>
    <p:sldId id="268" r:id="rId10"/>
    <p:sldId id="2007577485" r:id="rId11"/>
    <p:sldId id="2007577486" r:id="rId12"/>
    <p:sldId id="2007577487" r:id="rId13"/>
    <p:sldId id="2007577488" r:id="rId14"/>
    <p:sldId id="2007577489" r:id="rId15"/>
    <p:sldId id="2007577490" r:id="rId16"/>
    <p:sldId id="2007577491" r:id="rId17"/>
    <p:sldId id="2007577492" r:id="rId18"/>
    <p:sldId id="2007577493" r:id="rId19"/>
    <p:sldId id="2007577494" r:id="rId20"/>
    <p:sldId id="2007577482" r:id="rId21"/>
    <p:sldId id="2007577483" r:id="rId22"/>
    <p:sldId id="2007577496"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7C80"/>
    <a:srgbClr val="00CC99"/>
    <a:srgbClr val="65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45" autoAdjust="0"/>
  </p:normalViewPr>
  <p:slideViewPr>
    <p:cSldViewPr snapToGrid="0" showGuides="1">
      <p:cViewPr varScale="1">
        <p:scale>
          <a:sx n="83" d="100"/>
          <a:sy n="83" d="100"/>
        </p:scale>
        <p:origin x="1194" y="9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2026/4/23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45761-C06D-4AE4-90A5-24BDEF0E2992}" type="slidenum">
              <a:rPr lang="zh-CN" altLang="en-US" smtClean="0"/>
              <a:t>2</a:t>
            </a:fld>
            <a:endParaRPr lang="zh-CN" altLang="en-US"/>
          </a:p>
        </p:txBody>
      </p:sp>
    </p:spTree>
    <p:extLst>
      <p:ext uri="{BB962C8B-B14F-4D97-AF65-F5344CB8AC3E}">
        <p14:creationId xmlns:p14="http://schemas.microsoft.com/office/powerpoint/2010/main" val="136881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9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2C1-F002-C963-8B55-0A645C73664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F43898-5085-04D7-B845-C70982371F0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CD6A38-3704-1CE8-A797-D02E7697971C}"/>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5" name="页脚占位符 4">
            <a:extLst>
              <a:ext uri="{FF2B5EF4-FFF2-40B4-BE49-F238E27FC236}">
                <a16:creationId xmlns:a16="http://schemas.microsoft.com/office/drawing/2014/main" id="{3A27C651-4060-6375-6D8B-3DDABF514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057200-0A16-E67D-F19B-CC3EE4CB7F3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4949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7424F1-F1C1-45CA-F693-07E307469C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51972D-5CF0-0378-B20B-259C9C0314D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1B37AA-4FA3-1A45-ED1B-821889F5803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5" name="页脚占位符 4">
            <a:extLst>
              <a:ext uri="{FF2B5EF4-FFF2-40B4-BE49-F238E27FC236}">
                <a16:creationId xmlns:a16="http://schemas.microsoft.com/office/drawing/2014/main" id="{DC77E152-9E6A-A3BC-794F-7308F1260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2082891-04C6-22CC-C44F-459EF0395ED4}"/>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303950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386088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7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F1FAC-9EBA-E2F6-23A6-FB0FC0B777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792046-762D-ED2E-44BB-43F9A2F7ECE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5633908-7945-537B-5FEA-F53FF528BC7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635A9F-644E-DCEB-18D6-157553317C9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6" name="页脚占位符 5">
            <a:extLst>
              <a:ext uri="{FF2B5EF4-FFF2-40B4-BE49-F238E27FC236}">
                <a16:creationId xmlns:a16="http://schemas.microsoft.com/office/drawing/2014/main" id="{2641E28E-BE0D-27A1-414D-1E62AE1B9C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03E5977-7535-00FA-5F5D-7AC1CBB574D8}"/>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14863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114D7A-4CC7-91F8-EFE5-2CAD1E4568D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378AC1-F594-4396-D483-1FDF28311B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2B76A96-7DD4-4E32-336E-0C312812E08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0349C1-35F4-40D2-E1BA-7E6E8BAB61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212AADA-BB4A-9AB1-6633-45D21259CDF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C41B0-186D-7EE5-09C9-0B130098A807}"/>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8" name="页脚占位符 7">
            <a:extLst>
              <a:ext uri="{FF2B5EF4-FFF2-40B4-BE49-F238E27FC236}">
                <a16:creationId xmlns:a16="http://schemas.microsoft.com/office/drawing/2014/main" id="{F77FFD5B-A727-E06E-2EE3-38BA1B2EEC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A277740-49E9-9DE2-E811-3537322F111B}"/>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616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BC067-043D-8EC8-B9CF-6B19AEA7F3C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D0BE2E-E2C2-75E8-AD9D-B6126CED92C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4" name="页脚占位符 3">
            <a:extLst>
              <a:ext uri="{FF2B5EF4-FFF2-40B4-BE49-F238E27FC236}">
                <a16:creationId xmlns:a16="http://schemas.microsoft.com/office/drawing/2014/main" id="{CD672FC5-E673-6D19-D518-F93A403E47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7E1B150-4733-E739-67D3-6FEC4F5EDD7F}"/>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417734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B6F2658-78B0-D4B0-FC81-28512BAECFCA}"/>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3" name="页脚占位符 2">
            <a:extLst>
              <a:ext uri="{FF2B5EF4-FFF2-40B4-BE49-F238E27FC236}">
                <a16:creationId xmlns:a16="http://schemas.microsoft.com/office/drawing/2014/main" id="{5DABD558-E9EA-2EA1-3C52-78AFFA1984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9CA8104-730C-45B0-8B0F-10EE05DEB539}"/>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54739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34D48-A367-A26E-F0FD-64F3CEA96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18CDD6-ED58-2EDF-3597-5E2CDE5EA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2E6EC7-C973-7EE1-0E23-1417CEF74D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03338-309C-D3BC-D4F5-4E12C019CB9D}"/>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6" name="页脚占位符 5">
            <a:extLst>
              <a:ext uri="{FF2B5EF4-FFF2-40B4-BE49-F238E27FC236}">
                <a16:creationId xmlns:a16="http://schemas.microsoft.com/office/drawing/2014/main" id="{67512B77-86AD-15D0-4715-739D8C6726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CC375AA-6858-E0A3-DB8F-3BEE8E297637}"/>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9278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986501-C24E-CBF4-FEF9-366EE31F6C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9A0327-7619-5DF3-E1B2-F35C22EA9A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6B969D-DFFD-B929-5B8F-7C82C49FAB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FE1447-64E3-F2E1-843D-73C1F33DDFA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2026/4/23</a:t>
            </a:fld>
            <a:endParaRPr lang="zh-CN" altLang="en-US"/>
          </a:p>
        </p:txBody>
      </p:sp>
      <p:sp>
        <p:nvSpPr>
          <p:cNvPr id="6" name="页脚占位符 5">
            <a:extLst>
              <a:ext uri="{FF2B5EF4-FFF2-40B4-BE49-F238E27FC236}">
                <a16:creationId xmlns:a16="http://schemas.microsoft.com/office/drawing/2014/main" id="{E9839C07-A434-8386-6CF0-7C7FFB4010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91E14A-9FE8-4F2B-C5DF-3D3FB223481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3470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763FC-CC46-A990-CBFA-16EF08397336}"/>
              </a:ext>
            </a:extLst>
          </p:cNvPr>
          <p:cNvPicPr>
            <a:picLocks noChangeAspect="1"/>
          </p:cNvPicPr>
          <p:nvPr userDrawn="1"/>
        </p:nvPicPr>
        <p:blipFill>
          <a:blip r:embed="rId14"/>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4EB9D59A-648D-3DA3-B081-F827FCAE3DB3}"/>
              </a:ext>
            </a:extLst>
          </p:cNvPr>
          <p:cNvPicPr>
            <a:picLocks noChangeAspect="1"/>
          </p:cNvPicPr>
          <p:nvPr userDrawn="1"/>
        </p:nvPicPr>
        <p:blipFill>
          <a:blip r:embed="rId14"/>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D42E7DA8-FC75-5401-35CA-1CFACFEBE6C2}"/>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5" name="Picture 4">
            <a:extLst>
              <a:ext uri="{FF2B5EF4-FFF2-40B4-BE49-F238E27FC236}">
                <a16:creationId xmlns:a16="http://schemas.microsoft.com/office/drawing/2014/main" id="{11E58E4A-7099-7309-8FF6-0314CE3AD54D}"/>
              </a:ext>
            </a:extLst>
          </p:cNvPr>
          <p:cNvPicPr>
            <a:picLocks noChangeAspect="1"/>
          </p:cNvPicPr>
          <p:nvPr userDrawn="1"/>
        </p:nvPicPr>
        <p:blipFill>
          <a:blip r:embed="rId14"/>
          <a:stretch>
            <a:fillRect/>
          </a:stretch>
        </p:blipFill>
        <p:spPr>
          <a:xfrm>
            <a:off x="1433810" y="9474686"/>
            <a:ext cx="2188654" cy="951058"/>
          </a:xfrm>
          <a:prstGeom prst="rect">
            <a:avLst/>
          </a:prstGeom>
        </p:spPr>
      </p:pic>
      <p:pic>
        <p:nvPicPr>
          <p:cNvPr id="6" name="Picture 5">
            <a:extLst>
              <a:ext uri="{FF2B5EF4-FFF2-40B4-BE49-F238E27FC236}">
                <a16:creationId xmlns:a16="http://schemas.microsoft.com/office/drawing/2014/main" id="{9DA226F3-12E0-37A6-4232-69980085591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7" name="Picture 6">
            <a:extLst>
              <a:ext uri="{FF2B5EF4-FFF2-40B4-BE49-F238E27FC236}">
                <a16:creationId xmlns:a16="http://schemas.microsoft.com/office/drawing/2014/main" id="{17C96044-BDBA-54C0-EADB-A0AC410F6B4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8" name="TextBox 3">
            <a:extLst>
              <a:ext uri="{FF2B5EF4-FFF2-40B4-BE49-F238E27FC236}">
                <a16:creationId xmlns:a16="http://schemas.microsoft.com/office/drawing/2014/main" id="{B5726C96-0144-C03E-E2E4-47DA9FB6339C}"/>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521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3.jpg"/><Relationship Id="rId11" Type="http://schemas.openxmlformats.org/officeDocument/2006/relationships/image" Target="../media/image1.png"/><Relationship Id="rId5" Type="http://schemas.openxmlformats.org/officeDocument/2006/relationships/image" Target="../media/image62.jpg"/><Relationship Id="rId10" Type="http://schemas.openxmlformats.org/officeDocument/2006/relationships/image" Target="../media/image67.png"/><Relationship Id="rId4" Type="http://schemas.microsoft.com/office/2007/relationships/hdphoto" Target="../media/hdphoto3.wdp"/><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3640C13-559A-2866-FCCC-D6E1E1AF9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BB8D49D6-0EF6-90CB-2720-8819302AE1EB}"/>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id="{9EBA3821-9CE5-4027-D296-70646197B3F0}"/>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BCA67A2-91DA-073A-94F5-8087B00004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82A02825-FD74-E580-8F37-7ADE8F1BA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id="{BAD30B7D-EE04-7DD2-87C5-C169CA8D97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a16="http://schemas.microsoft.com/office/drawing/2014/main" id="{D39A1D3E-4A06-2DEA-4FAE-C5AE626F7D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a16="http://schemas.microsoft.com/office/drawing/2014/main" id="{FFFA93D7-CDFB-1B9D-FEE9-E2B68FF07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id="{32C9A0A9-3102-6D45-63EB-F8D73D88D0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a:extLst>
              <a:ext uri="{FF2B5EF4-FFF2-40B4-BE49-F238E27FC236}">
                <a16:creationId xmlns:a16="http://schemas.microsoft.com/office/drawing/2014/main" id="{9281E2E3-9090-1B04-D55D-0BE6392C13B2}"/>
              </a:ext>
            </a:extLst>
          </p:cNvPr>
          <p:cNvPicPr>
            <a:picLocks noChangeAspect="1"/>
          </p:cNvPicPr>
          <p:nvPr/>
        </p:nvPicPr>
        <p:blipFill>
          <a:blip r:embed="rId10"/>
          <a:stretch>
            <a:fillRect/>
          </a:stretch>
        </p:blipFill>
        <p:spPr>
          <a:xfrm>
            <a:off x="3995837" y="713637"/>
            <a:ext cx="4362297" cy="1316811"/>
          </a:xfrm>
          <a:prstGeom prst="rect">
            <a:avLst/>
          </a:prstGeom>
        </p:spPr>
      </p:pic>
      <p:pic>
        <p:nvPicPr>
          <p:cNvPr id="18" name="Picture 17">
            <a:extLst>
              <a:ext uri="{FF2B5EF4-FFF2-40B4-BE49-F238E27FC236}">
                <a16:creationId xmlns:a16="http://schemas.microsoft.com/office/drawing/2014/main" id="{862BF8EF-2001-BD38-847D-6859DBBB006B}"/>
              </a:ext>
            </a:extLst>
          </p:cNvPr>
          <p:cNvPicPr>
            <a:picLocks noChangeAspect="1"/>
          </p:cNvPicPr>
          <p:nvPr/>
        </p:nvPicPr>
        <p:blipFill>
          <a:blip r:embed="rId11"/>
          <a:stretch>
            <a:fillRect/>
          </a:stretch>
        </p:blipFill>
        <p:spPr>
          <a:xfrm>
            <a:off x="3652973" y="2003876"/>
            <a:ext cx="4591572" cy="2179687"/>
          </a:xfrm>
          <a:prstGeom prst="rect">
            <a:avLst/>
          </a:prstGeom>
        </p:spPr>
      </p:pic>
      <p:pic>
        <p:nvPicPr>
          <p:cNvPr id="20" name="Picture 19">
            <a:extLst>
              <a:ext uri="{FF2B5EF4-FFF2-40B4-BE49-F238E27FC236}">
                <a16:creationId xmlns:a16="http://schemas.microsoft.com/office/drawing/2014/main" id="{D353EF5C-AE23-BD85-9C91-EEF2A6909DFC}"/>
              </a:ext>
            </a:extLst>
          </p:cNvPr>
          <p:cNvPicPr>
            <a:picLocks noChangeAspect="1"/>
          </p:cNvPicPr>
          <p:nvPr/>
        </p:nvPicPr>
        <p:blipFill>
          <a:blip r:embed="rId12"/>
          <a:stretch>
            <a:fillRect/>
          </a:stretch>
        </p:blipFill>
        <p:spPr>
          <a:xfrm>
            <a:off x="526581" y="3518832"/>
            <a:ext cx="11807484" cy="2206649"/>
          </a:xfrm>
          <a:prstGeom prst="rect">
            <a:avLst/>
          </a:prstGeom>
        </p:spPr>
      </p:pic>
      <p:pic>
        <p:nvPicPr>
          <p:cNvPr id="12" name="Picture 11">
            <a:extLst>
              <a:ext uri="{FF2B5EF4-FFF2-40B4-BE49-F238E27FC236}">
                <a16:creationId xmlns:a16="http://schemas.microsoft.com/office/drawing/2014/main" id="{CC930928-3720-26F4-0235-BF7135624C64}"/>
              </a:ext>
            </a:extLst>
          </p:cNvPr>
          <p:cNvPicPr>
            <a:picLocks noChangeAspect="1"/>
          </p:cNvPicPr>
          <p:nvPr/>
        </p:nvPicPr>
        <p:blipFill>
          <a:blip r:embed="rId13"/>
          <a:stretch>
            <a:fillRect/>
          </a:stretch>
        </p:blipFill>
        <p:spPr>
          <a:xfrm>
            <a:off x="-384836" y="-330294"/>
            <a:ext cx="2188654" cy="951058"/>
          </a:xfrm>
          <a:prstGeom prst="rect">
            <a:avLst/>
          </a:prstGeom>
        </p:spPr>
      </p:pic>
      <p:pic>
        <p:nvPicPr>
          <p:cNvPr id="13" name="Picture 12">
            <a:extLst>
              <a:ext uri="{FF2B5EF4-FFF2-40B4-BE49-F238E27FC236}">
                <a16:creationId xmlns:a16="http://schemas.microsoft.com/office/drawing/2014/main" id="{44955E7A-F2CD-D744-DDD1-65D617EF4A55}"/>
              </a:ext>
            </a:extLst>
          </p:cNvPr>
          <p:cNvPicPr>
            <a:picLocks noChangeAspect="1"/>
          </p:cNvPicPr>
          <p:nvPr/>
        </p:nvPicPr>
        <p:blipFill>
          <a:blip r:embed="rId13"/>
          <a:stretch>
            <a:fillRect/>
          </a:stretch>
        </p:blipFill>
        <p:spPr>
          <a:xfrm>
            <a:off x="10388182" y="6055775"/>
            <a:ext cx="2188654" cy="951058"/>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381" y="1320920"/>
            <a:ext cx="2316681" cy="2316681"/>
          </a:xfrm>
          <a:prstGeom prst="rect">
            <a:avLst/>
          </a:prstGeom>
        </p:spPr>
      </p:pic>
    </p:spTree>
    <p:extLst>
      <p:ext uri="{BB962C8B-B14F-4D97-AF65-F5344CB8AC3E}">
        <p14:creationId xmlns:p14="http://schemas.microsoft.com/office/powerpoint/2010/main" val="31019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Picture 5">
            <a:extLst>
              <a:ext uri="{FF2B5EF4-FFF2-40B4-BE49-F238E27FC236}">
                <a16:creationId xmlns:a16="http://schemas.microsoft.com/office/drawing/2014/main" id="{0F61FE03-D3DA-A5EF-6D0D-26843D8C2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187" y="2931707"/>
            <a:ext cx="5753626" cy="3926293"/>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470116" y="904687"/>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9668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281272" y="467365"/>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E06E5E9-6318-2EAD-DDF1-4BB209D9440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37455" y="1884685"/>
            <a:ext cx="9117902" cy="2915247"/>
          </a:xfrm>
          <a:prstGeom prst="rect">
            <a:avLst/>
          </a:prstGeom>
        </p:spPr>
      </p:pic>
      <p:grpSp>
        <p:nvGrpSpPr>
          <p:cNvPr id="7" name="Group 6">
            <a:extLst>
              <a:ext uri="{FF2B5EF4-FFF2-40B4-BE49-F238E27FC236}">
                <a16:creationId xmlns:a16="http://schemas.microsoft.com/office/drawing/2014/main" id="{6E3923BD-4995-7298-865B-BF9551BD9C19}"/>
              </a:ext>
            </a:extLst>
          </p:cNvPr>
          <p:cNvGrpSpPr/>
          <p:nvPr/>
        </p:nvGrpSpPr>
        <p:grpSpPr>
          <a:xfrm>
            <a:off x="838199" y="5078352"/>
            <a:ext cx="10804171" cy="1496822"/>
            <a:chOff x="6096000" y="2435087"/>
            <a:chExt cx="5830957" cy="2792896"/>
          </a:xfrm>
        </p:grpSpPr>
        <p:sp>
          <p:nvSpPr>
            <p:cNvPr id="8" name="Rectangle: Rounded Corners 7">
              <a:extLst>
                <a:ext uri="{FF2B5EF4-FFF2-40B4-BE49-F238E27FC236}">
                  <a16:creationId xmlns:a16="http://schemas.microsoft.com/office/drawing/2014/main" id="{3B05A24D-1D5F-55A1-6BFD-F7820F6857DF}"/>
                </a:ext>
              </a:extLst>
            </p:cNvPr>
            <p:cNvSpPr/>
            <p:nvPr/>
          </p:nvSpPr>
          <p:spPr>
            <a:xfrm>
              <a:off x="6096000" y="2435087"/>
              <a:ext cx="5830957" cy="2792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7C9AF8B-D9FF-3AF5-71F1-B509416BF18E}"/>
                </a:ext>
              </a:extLst>
            </p:cNvPr>
            <p:cNvSpPr txBox="1"/>
            <p:nvPr/>
          </p:nvSpPr>
          <p:spPr>
            <a:xfrm>
              <a:off x="6298096" y="2596842"/>
              <a:ext cx="5426765" cy="2469383"/>
            </a:xfrm>
            <a:prstGeom prst="rect">
              <a:avLst/>
            </a:prstGeom>
            <a:noFill/>
          </p:spPr>
          <p:txBody>
            <a:bodyPr wrap="square" rtlCol="0">
              <a:spAutoFit/>
            </a:bodyPr>
            <a:lstStyle/>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Cây bắp cải là thức ăn của con sâu.</a:t>
              </a:r>
            </a:p>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Con sâu là thức ăn của con chim</a:t>
              </a:r>
              <a:endParaRPr lang="en-US" sz="40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32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18052" y="400033"/>
            <a:ext cx="11439939" cy="1987331"/>
            <a:chOff x="813903" y="400033"/>
            <a:chExt cx="10944088" cy="1987331"/>
          </a:xfrm>
        </p:grpSpPr>
        <p:sp>
          <p:nvSpPr>
            <p:cNvPr id="7" name="文本框 6"/>
            <p:cNvSpPr txBox="1"/>
            <p:nvPr/>
          </p:nvSpPr>
          <p:spPr>
            <a:xfrm>
              <a:off x="813903" y="40003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754326"/>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2. Hãy sử dụng mũi tên (→), các cụm từ: </a:t>
              </a:r>
              <a:r>
                <a:rPr lang="vi-VN" sz="3600" b="1" i="1" dirty="0">
                  <a:solidFill>
                    <a:srgbClr val="FFFF00"/>
                  </a:solidFill>
                  <a:effectLst/>
                  <a:latin typeface="Cambria" panose="02040503050406030204" pitchFamily="18" charset="0"/>
                  <a:ea typeface="Cambria" panose="02040503050406030204" pitchFamily="18" charset="0"/>
                </a:rPr>
                <a:t>cây bắp cải</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sâu</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chim</a:t>
              </a:r>
              <a:r>
                <a:rPr lang="vi-VN" sz="3600" b="1" i="0" dirty="0">
                  <a:solidFill>
                    <a:srgbClr val="FFFF00"/>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để vẽ sơ đồ mô tả mối liên hệ về thức ăn giữa ba sinh vật đó.</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08685" y="2477023"/>
            <a:ext cx="8818071" cy="2819383"/>
          </a:xfrm>
          <a:prstGeom prst="rect">
            <a:avLst/>
          </a:prstGeom>
        </p:spPr>
      </p:pic>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526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76030" y="2276016"/>
            <a:ext cx="11439939" cy="3326755"/>
            <a:chOff x="813903" y="439863"/>
            <a:chExt cx="10944088" cy="1987331"/>
          </a:xfrm>
        </p:grpSpPr>
        <p:sp>
          <p:nvSpPr>
            <p:cNvPr id="7" name="文本框 6"/>
            <p:cNvSpPr txBox="1"/>
            <p:nvPr/>
          </p:nvSpPr>
          <p:spPr>
            <a:xfrm>
              <a:off x="813903" y="43986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673117"/>
            </a:xfrm>
            <a:prstGeom prst="rect">
              <a:avLst/>
            </a:prstGeom>
            <a:noFill/>
          </p:spPr>
          <p:txBody>
            <a:bodyPr wrap="square" rtlCol="0">
              <a:spAutoFit/>
            </a:bodyPr>
            <a:lstStyle/>
            <a:p>
              <a:pPr algn="just"/>
              <a:r>
                <a:rPr lang="vi-VN" sz="4400" b="1" dirty="0">
                  <a:solidFill>
                    <a:srgbClr val="FFFF00"/>
                  </a:solidFill>
                  <a:effectLst/>
                  <a:latin typeface="Times New Roman" panose="02020603050405020304" pitchFamily="18" charset="0"/>
                  <a:ea typeface="Times New Roman" panose="02020603050405020304" pitchFamily="18" charset="0"/>
                </a:rPr>
                <a:t>   </a:t>
              </a:r>
              <a:r>
                <a:rPr lang="nl-NL" sz="4400" b="1" dirty="0">
                  <a:solidFill>
                    <a:schemeClr val="bg1"/>
                  </a:solidFill>
                  <a:effectLst/>
                  <a:latin typeface="Times New Roman" panose="02020603050405020304" pitchFamily="18" charset="0"/>
                  <a:ea typeface="Times New Roman" panose="02020603050405020304" pitchFamily="18" charset="0"/>
                </a:rPr>
                <a:t>Các sinh vật trong tự nhiên có mỗi liên hệ với nhau về thức ăn, sinh vật này là thức ăn của sinh vật khác, mối liên hệ đó nối tiếp nhau tạo thành </a:t>
              </a:r>
              <a:r>
                <a:rPr lang="nl-NL" sz="4400" b="1" dirty="0">
                  <a:solidFill>
                    <a:srgbClr val="FFFF00"/>
                  </a:solidFill>
                  <a:effectLst/>
                  <a:latin typeface="Times New Roman" panose="02020603050405020304" pitchFamily="18" charset="0"/>
                  <a:ea typeface="Times New Roman" panose="02020603050405020304" pitchFamily="18" charset="0"/>
                </a:rPr>
                <a:t>chuỗi thức ăn</a:t>
              </a:r>
              <a:r>
                <a:rPr lang="nl-NL" sz="4400" b="1" dirty="0">
                  <a:solidFill>
                    <a:schemeClr val="bg1"/>
                  </a:solidFill>
                  <a:effectLst/>
                  <a:latin typeface="Times New Roman" panose="02020603050405020304" pitchFamily="18" charset="0"/>
                  <a:ea typeface="Times New Roman" panose="02020603050405020304" pitchFamily="18" charset="0"/>
                </a:rPr>
                <a:t>.</a:t>
              </a:r>
              <a:endParaRPr lang="en-US" sz="7200" b="1"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79AA99-D22E-89C5-C937-E0D9A5046A5E}"/>
              </a:ext>
            </a:extLst>
          </p:cNvPr>
          <p:cNvGrpSpPr/>
          <p:nvPr/>
        </p:nvGrpSpPr>
        <p:grpSpPr>
          <a:xfrm>
            <a:off x="1247360" y="664620"/>
            <a:ext cx="9521686" cy="752700"/>
            <a:chOff x="805070" y="5615607"/>
            <a:chExt cx="9521686" cy="752700"/>
          </a:xfrm>
        </p:grpSpPr>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1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3. Hình 5 thể hiện các loài sinh vật trong một hồ nước có liên hệ với nhau về thức ăn.</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226586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1" y="516834"/>
            <a:ext cx="6096000" cy="4439943"/>
          </a:xfrm>
          <a:prstGeom prst="rect">
            <a:avLst/>
          </a:prstGeom>
        </p:spPr>
      </p:pic>
      <p:pic>
        <p:nvPicPr>
          <p:cNvPr id="6" name="Picture 5">
            <a:extLst>
              <a:ext uri="{FF2B5EF4-FFF2-40B4-BE49-F238E27FC236}">
                <a16:creationId xmlns:a16="http://schemas.microsoft.com/office/drawing/2014/main" id="{961A8E9C-33B6-6BD9-7BA4-6CF6B3D56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187" y="2993630"/>
            <a:ext cx="5753626" cy="3926293"/>
          </a:xfrm>
          <a:prstGeom prst="rect">
            <a:avLst/>
          </a:prstGeom>
        </p:spPr>
      </p:pic>
      <p:grpSp>
        <p:nvGrpSpPr>
          <p:cNvPr id="11" name="Group 10">
            <a:extLst>
              <a:ext uri="{FF2B5EF4-FFF2-40B4-BE49-F238E27FC236}">
                <a16:creationId xmlns:a16="http://schemas.microsoft.com/office/drawing/2014/main" id="{D2CDD27B-8306-B01C-151C-D07C4F453CD7}"/>
              </a:ext>
            </a:extLst>
          </p:cNvPr>
          <p:cNvGrpSpPr/>
          <p:nvPr/>
        </p:nvGrpSpPr>
        <p:grpSpPr>
          <a:xfrm>
            <a:off x="6181593" y="69010"/>
            <a:ext cx="5924813" cy="2882912"/>
            <a:chOff x="6181593" y="69010"/>
            <a:chExt cx="5924813" cy="2882912"/>
          </a:xfrm>
        </p:grpSpPr>
        <p:sp>
          <p:nvSpPr>
            <p:cNvPr id="8" name="Rectangle: Rounded Corners 7">
              <a:extLst>
                <a:ext uri="{FF2B5EF4-FFF2-40B4-BE49-F238E27FC236}">
                  <a16:creationId xmlns:a16="http://schemas.microsoft.com/office/drawing/2014/main" id="{908C57C9-1285-BCD5-89FA-73A52B652470}"/>
                </a:ext>
              </a:extLst>
            </p:cNvPr>
            <p:cNvSpPr/>
            <p:nvPr/>
          </p:nvSpPr>
          <p:spPr>
            <a:xfrm>
              <a:off x="6181593" y="69010"/>
              <a:ext cx="5924813" cy="288291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39C2F-DEEF-11F9-947F-2AA8CB918B49}"/>
                </a:ext>
              </a:extLst>
            </p:cNvPr>
            <p:cNvSpPr txBox="1"/>
            <p:nvPr/>
          </p:nvSpPr>
          <p:spPr>
            <a:xfrm>
              <a:off x="6181593" y="238539"/>
              <a:ext cx="5839220"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Mô tả mối liên hệ về thức ăn giữa các sinh vật trong hồ nước.</a:t>
              </a:r>
            </a:p>
            <a:p>
              <a:pPr algn="just"/>
              <a:r>
                <a:rPr lang="vi-VN" sz="3200" b="1" i="0" dirty="0">
                  <a:solidFill>
                    <a:srgbClr val="000000"/>
                  </a:solidFill>
                  <a:effectLst/>
                  <a:latin typeface="Cambria" panose="02040503050406030204" pitchFamily="18" charset="0"/>
                  <a:ea typeface="Cambria" panose="02040503050406030204" pitchFamily="18" charset="0"/>
                </a:rPr>
                <a:t>- Cho biết sinh vật đứng đầu trong mỗi chuỗi thức ăn đó.</a:t>
              </a:r>
            </a:p>
          </p:txBody>
        </p:sp>
      </p:grpSp>
    </p:spTree>
    <p:extLst>
      <p:ext uri="{BB962C8B-B14F-4D97-AF65-F5344CB8AC3E}">
        <p14:creationId xmlns:p14="http://schemas.microsoft.com/office/powerpoint/2010/main" val="269015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b="54724"/>
          <a:stretch/>
        </p:blipFill>
        <p:spPr>
          <a:xfrm>
            <a:off x="755372" y="190335"/>
            <a:ext cx="10376453" cy="3421775"/>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461017450"/>
              </p:ext>
            </p:extLst>
          </p:nvPr>
        </p:nvGraphicFramePr>
        <p:xfrm>
          <a:off x="755372" y="3802444"/>
          <a:ext cx="10664688" cy="1912556"/>
        </p:xfrm>
        <a:graphic>
          <a:graphicData uri="http://schemas.openxmlformats.org/drawingml/2006/table">
            <a:tbl>
              <a:tblPr firstRow="1" bandRow="1">
                <a:tableStyleId>{D7AC3CCA-C797-4891-BE02-D94E43425B78}</a:tableStyleId>
              </a:tblPr>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Bèo tấm </a:t>
                      </a:r>
                      <a:r>
                        <a:rPr lang="vi-VN" sz="3200" b="1" i="0" dirty="0">
                          <a:solidFill>
                            <a:srgbClr val="0070C0"/>
                          </a:solidFill>
                          <a:effectLst/>
                          <a:latin typeface="Cambria" panose="02040503050406030204" pitchFamily="18" charset="0"/>
                          <a:ea typeface="Cambria" panose="02040503050406030204" pitchFamily="18" charset="0"/>
                        </a:rPr>
                        <a:t>→ ốc → cá trê</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18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t="47794" b="8093"/>
          <a:stretch/>
        </p:blipFill>
        <p:spPr>
          <a:xfrm>
            <a:off x="800098" y="95148"/>
            <a:ext cx="10376453" cy="3333852"/>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1363188271"/>
              </p:ext>
            </p:extLst>
          </p:nvPr>
        </p:nvGraphicFramePr>
        <p:xfrm>
          <a:off x="485360" y="4036345"/>
          <a:ext cx="11221280" cy="2023078"/>
        </p:xfrm>
        <a:graphic>
          <a:graphicData uri="http://schemas.openxmlformats.org/drawingml/2006/table">
            <a:tbl>
              <a:tblPr firstRow="1" bandRow="1">
                <a:tableStyleId>{D7AC3CCA-C797-4891-BE02-D94E43425B78}</a:tableStyleId>
              </a:tblPr>
              <a:tblGrid>
                <a:gridCol w="1223571">
                  <a:extLst>
                    <a:ext uri="{9D8B030D-6E8A-4147-A177-3AD203B41FA5}">
                      <a16:colId xmlns:a16="http://schemas.microsoft.com/office/drawing/2014/main" val="215351776"/>
                    </a:ext>
                  </a:extLst>
                </a:gridCol>
                <a:gridCol w="6257282">
                  <a:extLst>
                    <a:ext uri="{9D8B030D-6E8A-4147-A177-3AD203B41FA5}">
                      <a16:colId xmlns:a16="http://schemas.microsoft.com/office/drawing/2014/main" val="2403763697"/>
                    </a:ext>
                  </a:extLst>
                </a:gridCol>
                <a:gridCol w="3740427">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Thực vật phù du</a:t>
                      </a:r>
                      <a:r>
                        <a:rPr lang="vi-VN" sz="3200" b="1" i="0" dirty="0">
                          <a:solidFill>
                            <a:srgbClr val="0070C0"/>
                          </a:solidFill>
                          <a:effectLst/>
                          <a:latin typeface="Cambria" panose="02040503050406030204" pitchFamily="18" charset="0"/>
                          <a:ea typeface="Cambria" panose="02040503050406030204" pitchFamily="18" charset="0"/>
                        </a:rPr>
                        <a:t>→ động vật phù du → ấu trùng tôm → cá chép</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251134" y="5236727"/>
            <a:ext cx="3455506"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Thực vật phù du</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832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7" name="文本框 6"/>
            <p:cNvSpPr txBox="1"/>
            <p:nvPr/>
          </p:nvSpPr>
          <p:spPr>
            <a:xfrm>
              <a:off x="813903" y="400033"/>
              <a:ext cx="10944088" cy="191608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99979" y="556779"/>
              <a:ext cx="10571936" cy="1632767"/>
            </a:xfrm>
            <a:prstGeom prst="rect">
              <a:avLst/>
            </a:prstGeom>
            <a:noFill/>
          </p:spPr>
          <p:txBody>
            <a:bodyPr wrap="square" rtlCol="0">
              <a:spAutoFit/>
            </a:bodyPr>
            <a:lstStyle/>
            <a:p>
              <a:pPr algn="just"/>
              <a:r>
                <a:rPr lang="vi-VN" sz="4000" b="1" dirty="0">
                  <a:solidFill>
                    <a:srgbClr val="FFFF00"/>
                  </a:solidFill>
                  <a:effectLst/>
                  <a:latin typeface="Cambria" panose="02040503050406030204" pitchFamily="18" charset="0"/>
                  <a:ea typeface="Cambria" panose="02040503050406030204" pitchFamily="18" charset="0"/>
                </a:rPr>
                <a:t>   </a:t>
              </a:r>
              <a:r>
                <a:rPr lang="nl-NL" sz="4000" b="1" dirty="0">
                  <a:solidFill>
                    <a:srgbClr val="FFFF00"/>
                  </a:solidFill>
                  <a:effectLst/>
                  <a:latin typeface="Cambria" panose="02040503050406030204" pitchFamily="18" charset="0"/>
                  <a:ea typeface="Cambria" panose="02040503050406030204" pitchFamily="18" charset="0"/>
                </a:rPr>
                <a:t>Các chuỗi thức ăn được thể hiện bằng sơ đồ với các mũi tên, sinh vật đứng trước là thức ăn của sinh vật đứng sau mũi tên.</a:t>
              </a:r>
              <a:endParaRPr lang="en-US" sz="4000" b="1" dirty="0">
                <a:solidFill>
                  <a:srgbClr val="FFFF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8B99079-B6E3-6D15-68D8-18151A8E4035}"/>
              </a:ext>
            </a:extLst>
          </p:cNvPr>
          <p:cNvPicPr>
            <a:picLocks noChangeAspect="1"/>
          </p:cNvPicPr>
          <p:nvPr/>
        </p:nvPicPr>
        <p:blipFill>
          <a:blip r:embed="rId4"/>
          <a:stretch>
            <a:fillRect/>
          </a:stretch>
        </p:blipFill>
        <p:spPr>
          <a:xfrm>
            <a:off x="2931922" y="205290"/>
            <a:ext cx="7556170" cy="2424059"/>
          </a:xfrm>
          <a:prstGeom prst="rect">
            <a:avLst/>
          </a:prstGeom>
        </p:spPr>
      </p:pic>
      <p:pic>
        <p:nvPicPr>
          <p:cNvPr id="15"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pic>
        <p:nvPicPr>
          <p:cNvPr id="6" name="Picture 5">
            <a:extLst>
              <a:ext uri="{FF2B5EF4-FFF2-40B4-BE49-F238E27FC236}">
                <a16:creationId xmlns:a16="http://schemas.microsoft.com/office/drawing/2014/main" id="{F1A2C098-E1CA-B210-C78C-74068A5B13A6}"/>
              </a:ext>
            </a:extLst>
          </p:cNvPr>
          <p:cNvPicPr>
            <a:picLocks noChangeAspect="1"/>
          </p:cNvPicPr>
          <p:nvPr/>
        </p:nvPicPr>
        <p:blipFill>
          <a:blip r:embed="rId6"/>
          <a:stretch>
            <a:fillRect/>
          </a:stretch>
        </p:blipFill>
        <p:spPr>
          <a:xfrm>
            <a:off x="-347199" y="5969516"/>
            <a:ext cx="2188654" cy="951058"/>
          </a:xfrm>
          <a:prstGeom prst="rect">
            <a:avLst/>
          </a:prstGeom>
        </p:spPr>
      </p:pic>
      <p:pic>
        <p:nvPicPr>
          <p:cNvPr id="8" name="Picture 7">
            <a:extLst>
              <a:ext uri="{FF2B5EF4-FFF2-40B4-BE49-F238E27FC236}">
                <a16:creationId xmlns:a16="http://schemas.microsoft.com/office/drawing/2014/main" id="{EC02DCA6-63E4-BF8F-AA49-D745556494DE}"/>
              </a:ext>
            </a:extLst>
          </p:cNvPr>
          <p:cNvPicPr>
            <a:picLocks noChangeAspect="1"/>
          </p:cNvPicPr>
          <p:nvPr/>
        </p:nvPicPr>
        <p:blipFill>
          <a:blip r:embed="rId6"/>
          <a:stretch>
            <a:fillRect/>
          </a:stretch>
        </p:blipFill>
        <p:spPr>
          <a:xfrm>
            <a:off x="10128875" y="12149822"/>
            <a:ext cx="2188654" cy="951058"/>
          </a:xfrm>
          <a:prstGeom prst="rect">
            <a:avLst/>
          </a:prstGeom>
        </p:spPr>
      </p:pic>
    </p:spTree>
    <p:extLst>
      <p:ext uri="{BB962C8B-B14F-4D97-AF65-F5344CB8AC3E}">
        <p14:creationId xmlns:p14="http://schemas.microsoft.com/office/powerpoint/2010/main" val="120798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5">
            <a:extLst>
              <a:ext uri="{FF2B5EF4-FFF2-40B4-BE49-F238E27FC236}">
                <a16:creationId xmlns:a16="http://schemas.microsoft.com/office/drawing/2014/main" id="{B0837BBE-B9E4-5DA5-D007-2D97B7A72356}"/>
              </a:ext>
            </a:extLst>
          </p:cNvPr>
          <p:cNvGrpSpPr/>
          <p:nvPr/>
        </p:nvGrpSpPr>
        <p:grpSpPr>
          <a:xfrm>
            <a:off x="427313" y="267001"/>
            <a:ext cx="11337374" cy="4984775"/>
            <a:chOff x="427313" y="267001"/>
            <a:chExt cx="11337374" cy="4984775"/>
          </a:xfrm>
        </p:grpSpPr>
        <p:pic>
          <p:nvPicPr>
            <p:cNvPr id="8" name="Picture 7">
              <a:extLst>
                <a:ext uri="{FF2B5EF4-FFF2-40B4-BE49-F238E27FC236}">
                  <a16:creationId xmlns:a16="http://schemas.microsoft.com/office/drawing/2014/main" id="{13398631-B10C-52A4-0B92-9307988E4CE8}"/>
                </a:ext>
              </a:extLst>
            </p:cNvPr>
            <p:cNvPicPr>
              <a:picLocks noChangeAspect="1"/>
            </p:cNvPicPr>
            <p:nvPr/>
          </p:nvPicPr>
          <p:blipFill>
            <a:blip r:embed="rId3"/>
            <a:stretch>
              <a:fillRect/>
            </a:stretch>
          </p:blipFill>
          <p:spPr>
            <a:xfrm>
              <a:off x="440496" y="267001"/>
              <a:ext cx="3164634" cy="1426888"/>
            </a:xfrm>
            <a:prstGeom prst="rect">
              <a:avLst/>
            </a:prstGeom>
          </p:spPr>
        </p:pic>
        <p:sp>
          <p:nvSpPr>
            <p:cNvPr id="9" name="TextBox 8">
              <a:extLst>
                <a:ext uri="{FF2B5EF4-FFF2-40B4-BE49-F238E27FC236}">
                  <a16:creationId xmlns:a16="http://schemas.microsoft.com/office/drawing/2014/main" id="{5411998E-8123-5982-20BA-566BF412961C}"/>
                </a:ext>
              </a:extLst>
            </p:cNvPr>
            <p:cNvSpPr txBox="1"/>
            <p:nvPr/>
          </p:nvSpPr>
          <p:spPr>
            <a:xfrm>
              <a:off x="427313" y="1773901"/>
              <a:ext cx="11337374" cy="3477875"/>
            </a:xfrm>
            <a:prstGeom prst="rect">
              <a:avLst/>
            </a:prstGeom>
            <a:solidFill>
              <a:schemeClr val="bg1">
                <a:alpha val="70000"/>
              </a:schemeClr>
            </a:solidFill>
          </p:spPr>
          <p:txBody>
            <a:bodyPr wrap="square" rtlCol="0">
              <a:spAutoFit/>
            </a:bodyPr>
            <a:lstStyle/>
            <a:p>
              <a:pPr algn="just"/>
              <a:r>
                <a:rPr lang="vi-VN" sz="4400" b="1" dirty="0">
                  <a:solidFill>
                    <a:srgbClr val="009999"/>
                  </a:solidFill>
                  <a:latin typeface="Cambria" panose="02040503050406030204" pitchFamily="18" charset="0"/>
                  <a:ea typeface="Cambria" panose="02040503050406030204" pitchFamily="18" charset="0"/>
                </a:rPr>
                <a:t>Các sinh vật trong chuỗi thức ăn sắp xếp theo một chiều nhất định. Sinh vật đứng sau mũi tên sử dụng sinh vật đứng trước làm thức ăn. Một sinh vật có thể tham gia vào nhiều chuỗi thức ăn khác nhau.</a:t>
              </a:r>
              <a:endParaRPr lang="en-US" sz="4400" b="1" dirty="0">
                <a:solidFill>
                  <a:srgbClr val="00999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9FE8EF98-B9AE-01E4-EB80-FDF77BD3C23C}"/>
              </a:ext>
            </a:extLst>
          </p:cNvPr>
          <p:cNvPicPr>
            <a:picLocks noChangeAspect="1"/>
          </p:cNvPicPr>
          <p:nvPr/>
        </p:nvPicPr>
        <p:blipFill>
          <a:blip r:embed="rId4"/>
          <a:stretch>
            <a:fillRect/>
          </a:stretch>
        </p:blipFill>
        <p:spPr>
          <a:xfrm>
            <a:off x="-333552" y="6115470"/>
            <a:ext cx="2188654" cy="951058"/>
          </a:xfrm>
          <a:prstGeom prst="rect">
            <a:avLst/>
          </a:prstGeom>
        </p:spPr>
      </p:pic>
      <p:pic>
        <p:nvPicPr>
          <p:cNvPr id="5" name="Picture 4">
            <a:extLst>
              <a:ext uri="{FF2B5EF4-FFF2-40B4-BE49-F238E27FC236}">
                <a16:creationId xmlns:a16="http://schemas.microsoft.com/office/drawing/2014/main" id="{ED851CC3-48A2-46AD-39F5-F878E17E2C54}"/>
              </a:ext>
            </a:extLst>
          </p:cNvPr>
          <p:cNvPicPr>
            <a:picLocks noChangeAspect="1"/>
          </p:cNvPicPr>
          <p:nvPr/>
        </p:nvPicPr>
        <p:blipFill>
          <a:blip r:embed="rId4"/>
          <a:stretch>
            <a:fillRect/>
          </a:stretch>
        </p:blipFill>
        <p:spPr>
          <a:xfrm>
            <a:off x="10388182" y="6055775"/>
            <a:ext cx="2188654" cy="951058"/>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spTree>
    <p:extLst>
      <p:ext uri="{BB962C8B-B14F-4D97-AF65-F5344CB8AC3E}">
        <p14:creationId xmlns:p14="http://schemas.microsoft.com/office/powerpoint/2010/main" val="31151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 y="2003905"/>
            <a:ext cx="2942227" cy="4318431"/>
          </a:xfrm>
          <a:prstGeom prst="rect">
            <a:avLst/>
          </a:prstGeom>
        </p:spPr>
      </p:pic>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4">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5">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6">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6">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0364" y="4026573"/>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6292" y="1033411"/>
            <a:ext cx="9160838" cy="379538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35612" y="3083290"/>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95703" y="5207035"/>
            <a:ext cx="947825" cy="704958"/>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8781" y="1307094"/>
            <a:ext cx="1476376" cy="1278833"/>
          </a:xfrm>
          <a:prstGeom prst="rect">
            <a:avLst/>
          </a:prstGeom>
        </p:spPr>
      </p:pic>
      <p:pic>
        <p:nvPicPr>
          <p:cNvPr id="24" name="图片 23">
            <a:extLst>
              <a:ext uri="{FF2B5EF4-FFF2-40B4-BE49-F238E27FC236}">
                <a16:creationId xmlns:a16="http://schemas.microsoft.com/office/drawing/2014/main" id="{56D88B89-FB6E-96C3-805D-75AB507A1378}"/>
              </a:ext>
            </a:extLst>
          </p:cNvPr>
          <p:cNvPicPr>
            <a:picLocks noChangeAspect="1"/>
          </p:cNvPicPr>
          <p:nvPr/>
        </p:nvPicPr>
        <p:blipFill rotWithShape="1">
          <a:blip r:embed="rId15">
            <a:extLst>
              <a:ext uri="{28A0092B-C50C-407E-A947-70E740481C1C}">
                <a14:useLocalDpi xmlns:a14="http://schemas.microsoft.com/office/drawing/2010/main" val="0"/>
              </a:ext>
            </a:extLst>
          </a:blip>
          <a:srcRect b="27847"/>
          <a:stretch/>
        </p:blipFill>
        <p:spPr>
          <a:xfrm>
            <a:off x="10422" y="3958356"/>
            <a:ext cx="12192000" cy="2911038"/>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BDADB45B-9AEB-7461-6324-A9BB7646FC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D60176-809C-C53F-FA73-989D91A7F169}"/>
              </a:ext>
            </a:extLst>
          </p:cNvPr>
          <p:cNvPicPr>
            <a:picLocks noChangeAspect="1"/>
          </p:cNvPicPr>
          <p:nvPr/>
        </p:nvPicPr>
        <p:blipFill>
          <a:blip r:embed="rId17"/>
          <a:stretch>
            <a:fillRect/>
          </a:stretch>
        </p:blipFill>
        <p:spPr>
          <a:xfrm>
            <a:off x="6798778" y="-26311"/>
            <a:ext cx="6176774" cy="1588313"/>
          </a:xfrm>
          <a:prstGeom prst="rect">
            <a:avLst/>
          </a:prstGeom>
        </p:spPr>
      </p:pic>
      <p:pic>
        <p:nvPicPr>
          <p:cNvPr id="13" name="Picture 12">
            <a:extLst>
              <a:ext uri="{FF2B5EF4-FFF2-40B4-BE49-F238E27FC236}">
                <a16:creationId xmlns:a16="http://schemas.microsoft.com/office/drawing/2014/main" id="{86A2B82A-6DA9-83C6-C432-1DCBB755F66E}"/>
              </a:ext>
            </a:extLst>
          </p:cNvPr>
          <p:cNvPicPr>
            <a:picLocks noChangeAspect="1"/>
          </p:cNvPicPr>
          <p:nvPr/>
        </p:nvPicPr>
        <p:blipFill>
          <a:blip r:embed="rId18"/>
          <a:stretch>
            <a:fillRect/>
          </a:stretch>
        </p:blipFill>
        <p:spPr>
          <a:xfrm>
            <a:off x="4297815" y="427165"/>
            <a:ext cx="2755631" cy="1237595"/>
          </a:xfrm>
          <a:prstGeom prst="rect">
            <a:avLst/>
          </a:prstGeom>
        </p:spPr>
      </p:pic>
      <p:pic>
        <p:nvPicPr>
          <p:cNvPr id="21" name="Picture 20">
            <a:extLst>
              <a:ext uri="{FF2B5EF4-FFF2-40B4-BE49-F238E27FC236}">
                <a16:creationId xmlns:a16="http://schemas.microsoft.com/office/drawing/2014/main" id="{8DDC79A3-022C-20C3-70A4-D05C54A934A3}"/>
              </a:ext>
            </a:extLst>
          </p:cNvPr>
          <p:cNvPicPr>
            <a:picLocks noChangeAspect="1"/>
          </p:cNvPicPr>
          <p:nvPr/>
        </p:nvPicPr>
        <p:blipFill>
          <a:blip r:embed="rId19"/>
          <a:stretch>
            <a:fillRect/>
          </a:stretch>
        </p:blipFill>
        <p:spPr>
          <a:xfrm>
            <a:off x="1421683" y="1362135"/>
            <a:ext cx="8446782" cy="3902908"/>
          </a:xfrm>
          <a:prstGeom prst="rect">
            <a:avLst/>
          </a:prstGeom>
        </p:spPr>
      </p:pic>
    </p:spTree>
    <p:extLst>
      <p:ext uri="{BB962C8B-B14F-4D97-AF65-F5344CB8AC3E}">
        <p14:creationId xmlns:p14="http://schemas.microsoft.com/office/powerpoint/2010/main" val="359391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3</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FC5462F-190B-DF06-472B-028456E80A8F}"/>
              </a:ext>
            </a:extLst>
          </p:cNvPr>
          <p:cNvPicPr>
            <a:picLocks noChangeAspect="1"/>
          </p:cNvPicPr>
          <p:nvPr/>
        </p:nvPicPr>
        <p:blipFill>
          <a:blip r:embed="rId10"/>
          <a:stretch>
            <a:fillRect/>
          </a:stretch>
        </p:blipFill>
        <p:spPr>
          <a:xfrm>
            <a:off x="1383768" y="2965726"/>
            <a:ext cx="9015173" cy="2297793"/>
          </a:xfrm>
          <a:prstGeom prst="rect">
            <a:avLst/>
          </a:prstGeom>
        </p:spPr>
      </p:pic>
    </p:spTree>
    <p:extLst>
      <p:ext uri="{BB962C8B-B14F-4D97-AF65-F5344CB8AC3E}">
        <p14:creationId xmlns:p14="http://schemas.microsoft.com/office/powerpoint/2010/main" val="187837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sp>
        <p:nvSpPr>
          <p:cNvPr id="12" name="Rectangle: Rounded Corners 11">
            <a:extLst>
              <a:ext uri="{FF2B5EF4-FFF2-40B4-BE49-F238E27FC236}">
                <a16:creationId xmlns:a16="http://schemas.microsoft.com/office/drawing/2014/main" id="{88FC0BB9-AA87-88BA-F595-F3C66CBE8AA3}"/>
              </a:ext>
            </a:extLst>
          </p:cNvPr>
          <p:cNvSpPr/>
          <p:nvPr/>
        </p:nvSpPr>
        <p:spPr>
          <a:xfrm>
            <a:off x="467139" y="561561"/>
            <a:ext cx="11231218" cy="588264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E5E4F4-5210-D5E7-49BD-12745CCB890C}"/>
              </a:ext>
            </a:extLst>
          </p:cNvPr>
          <p:cNvPicPr>
            <a:picLocks noChangeAspect="1"/>
          </p:cNvPicPr>
          <p:nvPr/>
        </p:nvPicPr>
        <p:blipFill>
          <a:blip r:embed="rId9"/>
          <a:stretch>
            <a:fillRect/>
          </a:stretch>
        </p:blipFill>
        <p:spPr>
          <a:xfrm>
            <a:off x="3762576" y="61775"/>
            <a:ext cx="3966400" cy="1463908"/>
          </a:xfrm>
          <a:prstGeom prst="rect">
            <a:avLst/>
          </a:prstGeom>
        </p:spPr>
      </p:pic>
      <p:pic>
        <p:nvPicPr>
          <p:cNvPr id="14" name="Picture 13">
            <a:extLst>
              <a:ext uri="{FF2B5EF4-FFF2-40B4-BE49-F238E27FC236}">
                <a16:creationId xmlns:a16="http://schemas.microsoft.com/office/drawing/2014/main" id="{52EB015E-6D04-293C-4D3B-3C35B03A6C7D}"/>
              </a:ext>
            </a:extLst>
          </p:cNvPr>
          <p:cNvPicPr>
            <a:picLocks noChangeAspect="1"/>
          </p:cNvPicPr>
          <p:nvPr/>
        </p:nvPicPr>
        <p:blipFill>
          <a:blip r:embed="rId10"/>
          <a:stretch>
            <a:fillRect/>
          </a:stretch>
        </p:blipFill>
        <p:spPr>
          <a:xfrm>
            <a:off x="1180506" y="1170319"/>
            <a:ext cx="2410781" cy="2312130"/>
          </a:xfrm>
          <a:prstGeom prst="rect">
            <a:avLst/>
          </a:prstGeom>
        </p:spPr>
      </p:pic>
      <p:pic>
        <p:nvPicPr>
          <p:cNvPr id="15" name="Picture 14">
            <a:extLst>
              <a:ext uri="{FF2B5EF4-FFF2-40B4-BE49-F238E27FC236}">
                <a16:creationId xmlns:a16="http://schemas.microsoft.com/office/drawing/2014/main" id="{74F4A018-6D1F-E27C-9903-C80761663068}"/>
              </a:ext>
            </a:extLst>
          </p:cNvPr>
          <p:cNvPicPr>
            <a:picLocks noChangeAspect="1"/>
          </p:cNvPicPr>
          <p:nvPr/>
        </p:nvPicPr>
        <p:blipFill>
          <a:blip r:embed="rId11"/>
          <a:stretch>
            <a:fillRect/>
          </a:stretch>
        </p:blipFill>
        <p:spPr>
          <a:xfrm>
            <a:off x="2763167" y="1033354"/>
            <a:ext cx="5750198" cy="2504958"/>
          </a:xfrm>
          <a:prstGeom prst="rect">
            <a:avLst/>
          </a:prstGeom>
        </p:spPr>
      </p:pic>
      <p:pic>
        <p:nvPicPr>
          <p:cNvPr id="16" name="Picture 15">
            <a:extLst>
              <a:ext uri="{FF2B5EF4-FFF2-40B4-BE49-F238E27FC236}">
                <a16:creationId xmlns:a16="http://schemas.microsoft.com/office/drawing/2014/main" id="{F3B1866F-7EF3-03FB-F932-DFD5D339591B}"/>
              </a:ext>
            </a:extLst>
          </p:cNvPr>
          <p:cNvPicPr>
            <a:picLocks noChangeAspect="1"/>
          </p:cNvPicPr>
          <p:nvPr/>
        </p:nvPicPr>
        <p:blipFill>
          <a:blip r:embed="rId12"/>
          <a:stretch>
            <a:fillRect/>
          </a:stretch>
        </p:blipFill>
        <p:spPr>
          <a:xfrm>
            <a:off x="7459892" y="1181491"/>
            <a:ext cx="4105763" cy="2193009"/>
          </a:xfrm>
          <a:prstGeom prst="rect">
            <a:avLst/>
          </a:prstGeom>
        </p:spPr>
      </p:pic>
      <p:sp>
        <p:nvSpPr>
          <p:cNvPr id="17" name="TextBox 16">
            <a:extLst>
              <a:ext uri="{FF2B5EF4-FFF2-40B4-BE49-F238E27FC236}">
                <a16:creationId xmlns:a16="http://schemas.microsoft.com/office/drawing/2014/main" id="{BF595B83-BEC4-2210-FAB7-32E6C450087F}"/>
              </a:ext>
            </a:extLst>
          </p:cNvPr>
          <p:cNvSpPr txBox="1"/>
          <p:nvPr/>
        </p:nvSpPr>
        <p:spPr>
          <a:xfrm>
            <a:off x="626345" y="3132059"/>
            <a:ext cx="10939310" cy="2862322"/>
          </a:xfrm>
          <a:prstGeom prst="rect">
            <a:avLst/>
          </a:prstGeom>
          <a:noFill/>
        </p:spPr>
        <p:txBody>
          <a:bodyPr wrap="square" rtlCol="0">
            <a:spAutoFit/>
          </a:bodyPr>
          <a:lstStyle/>
          <a:p>
            <a:pPr algn="just"/>
            <a:r>
              <a:rPr lang="nl-NL" sz="3600" dirty="0">
                <a:effectLst/>
                <a:latin typeface="Cambria" panose="02040503050406030204" pitchFamily="18" charset="0"/>
                <a:ea typeface="Cambria" panose="02040503050406030204" pitchFamily="18" charset="0"/>
              </a:rPr>
              <a:t>GV chia HS thành các nhóm (4,5 HS), mỗi em trong nhóm cầm một hình ảnh về một loài sinh vật. Trong thời gian, 1 phút các em lập sơ đồ thể hiện mối liên hệ về thức ăn giữa các sinh vật. Nhóm nào làm đúng và nhanh nhất dành chiến thắng.</a:t>
            </a:r>
            <a:endParaRPr lang="en-US" sz="3600" dirty="0">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990E450-831D-43C7-0509-CF942D6F3797}"/>
              </a:ext>
            </a:extLst>
          </p:cNvPr>
          <p:cNvPicPr>
            <a:picLocks noChangeAspect="1"/>
          </p:cNvPicPr>
          <p:nvPr/>
        </p:nvPicPr>
        <p:blipFill>
          <a:blip r:embed="rId13"/>
          <a:stretch>
            <a:fillRect/>
          </a:stretch>
        </p:blipFill>
        <p:spPr>
          <a:xfrm>
            <a:off x="-87892" y="-124531"/>
            <a:ext cx="2188654" cy="951058"/>
          </a:xfrm>
          <a:prstGeom prst="rect">
            <a:avLst/>
          </a:prstGeom>
        </p:spPr>
      </p:pic>
      <p:pic>
        <p:nvPicPr>
          <p:cNvPr id="19" name="Picture 18">
            <a:extLst>
              <a:ext uri="{FF2B5EF4-FFF2-40B4-BE49-F238E27FC236}">
                <a16:creationId xmlns:a16="http://schemas.microsoft.com/office/drawing/2014/main" id="{9BD39019-01D9-225D-3290-48A87FD7F63F}"/>
              </a:ext>
            </a:extLst>
          </p:cNvPr>
          <p:cNvPicPr>
            <a:picLocks noChangeAspect="1"/>
          </p:cNvPicPr>
          <p:nvPr/>
        </p:nvPicPr>
        <p:blipFill>
          <a:blip r:embed="rId13"/>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40763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grass on a black background&#10;&#10;Description automatically generated">
            <a:extLst>
              <a:ext uri="{FF2B5EF4-FFF2-40B4-BE49-F238E27FC236}">
                <a16:creationId xmlns:a16="http://schemas.microsoft.com/office/drawing/2014/main" id="{761DF613-B104-41D1-3186-7A2F430FB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4" y="894521"/>
            <a:ext cx="3429000" cy="3429000"/>
          </a:xfrm>
          <a:prstGeom prst="rect">
            <a:avLst/>
          </a:prstGeom>
        </p:spPr>
      </p:pic>
      <p:grpSp>
        <p:nvGrpSpPr>
          <p:cNvPr id="2" name="Group 1">
            <a:extLst>
              <a:ext uri="{FF2B5EF4-FFF2-40B4-BE49-F238E27FC236}">
                <a16:creationId xmlns:a16="http://schemas.microsoft.com/office/drawing/2014/main" id="{1EBDAFD6-0A88-8868-5601-BB65AFD8123E}"/>
              </a:ext>
            </a:extLst>
          </p:cNvPr>
          <p:cNvGrpSpPr/>
          <p:nvPr/>
        </p:nvGrpSpPr>
        <p:grpSpPr>
          <a:xfrm>
            <a:off x="357809" y="131183"/>
            <a:ext cx="11728174" cy="1340603"/>
            <a:chOff x="813903" y="400034"/>
            <a:chExt cx="10944088" cy="856862"/>
          </a:xfrm>
        </p:grpSpPr>
        <p:sp>
          <p:nvSpPr>
            <p:cNvPr id="3" name="文本框 6">
              <a:extLst>
                <a:ext uri="{FF2B5EF4-FFF2-40B4-BE49-F238E27FC236}">
                  <a16:creationId xmlns:a16="http://schemas.microsoft.com/office/drawing/2014/main" id="{E48FF150-9A8B-C0CB-03B4-66116E4895D1}"/>
                </a:ext>
              </a:extLst>
            </p:cNvPr>
            <p:cNvSpPr txBox="1"/>
            <p:nvPr/>
          </p:nvSpPr>
          <p:spPr>
            <a:xfrm>
              <a:off x="813903" y="400034"/>
              <a:ext cx="10944088" cy="85686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4" name="TextBox 3">
              <a:extLst>
                <a:ext uri="{FF2B5EF4-FFF2-40B4-BE49-F238E27FC236}">
                  <a16:creationId xmlns:a16="http://schemas.microsoft.com/office/drawing/2014/main" id="{B45C4BC8-002D-DD45-4F5B-93E66DBFC3BF}"/>
                </a:ext>
              </a:extLst>
            </p:cNvPr>
            <p:cNvSpPr txBox="1"/>
            <p:nvPr/>
          </p:nvSpPr>
          <p:spPr>
            <a:xfrm>
              <a:off x="973097" y="432524"/>
              <a:ext cx="10571936" cy="767204"/>
            </a:xfrm>
            <a:prstGeom prst="rect">
              <a:avLst/>
            </a:prstGeom>
            <a:noFill/>
          </p:spPr>
          <p:txBody>
            <a:bodyPr wrap="square" rtlCol="0">
              <a:spAutoFit/>
            </a:bodyPr>
            <a:lstStyle/>
            <a:p>
              <a:pPr algn="just"/>
              <a:r>
                <a:rPr lang="vi-VN" sz="3600" b="1" dirty="0">
                  <a:solidFill>
                    <a:schemeClr val="bg1"/>
                  </a:solidFill>
                  <a:effectLst/>
                  <a:latin typeface="Cambria" panose="02040503050406030204" pitchFamily="18" charset="0"/>
                  <a:ea typeface="Cambria" panose="02040503050406030204" pitchFamily="18" charset="0"/>
                </a:rPr>
                <a:t>Hãy l</a:t>
              </a:r>
              <a:r>
                <a:rPr lang="nl-NL" sz="3600" b="1" dirty="0">
                  <a:solidFill>
                    <a:schemeClr val="bg1"/>
                  </a:solidFill>
                  <a:effectLst/>
                  <a:latin typeface="Cambria" panose="02040503050406030204" pitchFamily="18" charset="0"/>
                  <a:ea typeface="Cambria" panose="02040503050406030204" pitchFamily="18" charset="0"/>
                </a:rPr>
                <a:t>ập sơ đồ thể hiện mối liên hệ về thức ăn giữa các sinh vật</a:t>
              </a:r>
              <a:r>
                <a:rPr lang="vi-VN" sz="3600" b="1" dirty="0">
                  <a:solidFill>
                    <a:schemeClr val="bg1"/>
                  </a:solidFill>
                  <a:effectLst/>
                  <a:latin typeface="Cambria" panose="02040503050406030204" pitchFamily="18" charset="0"/>
                  <a:ea typeface="Cambria" panose="02040503050406030204" pitchFamily="18" charset="0"/>
                </a:rPr>
                <a:t> sau.</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20" name="Picture 19" descr="A bunch of green vegetables&#10;&#10;Description automatically generated">
            <a:extLst>
              <a:ext uri="{FF2B5EF4-FFF2-40B4-BE49-F238E27FC236}">
                <a16:creationId xmlns:a16="http://schemas.microsoft.com/office/drawing/2014/main" id="{2CF9B3FA-FF6C-F755-9CB3-172CC206B69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2" b="89988" l="9972" r="91401">
                        <a14:foregroundMark x1="90957" y1="36940" x2="91401" y2="41179"/>
                      </a14:backgroundRemoval>
                    </a14:imgEffect>
                  </a14:imgLayer>
                </a14:imgProps>
              </a:ext>
              <a:ext uri="{28A0092B-C50C-407E-A947-70E740481C1C}">
                <a14:useLocalDpi xmlns:a14="http://schemas.microsoft.com/office/drawing/2010/main" val="0"/>
              </a:ext>
            </a:extLst>
          </a:blip>
          <a:stretch>
            <a:fillRect/>
          </a:stretch>
        </p:blipFill>
        <p:spPr>
          <a:xfrm>
            <a:off x="2961861" y="1546285"/>
            <a:ext cx="2377393" cy="2377393"/>
          </a:xfrm>
          <a:prstGeom prst="rect">
            <a:avLst/>
          </a:prstGeom>
        </p:spPr>
      </p:pic>
      <p:pic>
        <p:nvPicPr>
          <p:cNvPr id="22" name="Picture 21" descr="A snake coiled up on leaves&#10;&#10;Description automatically generated">
            <a:extLst>
              <a:ext uri="{FF2B5EF4-FFF2-40B4-BE49-F238E27FC236}">
                <a16:creationId xmlns:a16="http://schemas.microsoft.com/office/drawing/2014/main" id="{84D9A437-C3D7-2FBF-C205-721961803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869" y="1630018"/>
            <a:ext cx="3047524" cy="2293660"/>
          </a:xfrm>
          <a:prstGeom prst="rect">
            <a:avLst/>
          </a:prstGeom>
        </p:spPr>
      </p:pic>
      <p:pic>
        <p:nvPicPr>
          <p:cNvPr id="24" name="Picture 23" descr="A green frog on a white surface&#10;&#10;Description automatically generated">
            <a:extLst>
              <a:ext uri="{FF2B5EF4-FFF2-40B4-BE49-F238E27FC236}">
                <a16:creationId xmlns:a16="http://schemas.microsoft.com/office/drawing/2014/main" id="{1DA91B12-0DA6-5657-33DD-F039C46B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81" y="1699592"/>
            <a:ext cx="2728289" cy="1818859"/>
          </a:xfrm>
          <a:prstGeom prst="rect">
            <a:avLst/>
          </a:prstGeom>
        </p:spPr>
      </p:pic>
      <p:pic>
        <p:nvPicPr>
          <p:cNvPr id="28" name="Picture 27" descr="A rabbit on a wood surface&#10;&#10;Description automatically generated">
            <a:extLst>
              <a:ext uri="{FF2B5EF4-FFF2-40B4-BE49-F238E27FC236}">
                <a16:creationId xmlns:a16="http://schemas.microsoft.com/office/drawing/2014/main" id="{D6BBED15-EFB4-FC75-51FB-D32E0496C6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4348" r="27617"/>
          <a:stretch/>
        </p:blipFill>
        <p:spPr>
          <a:xfrm>
            <a:off x="2810256" y="4111906"/>
            <a:ext cx="2728289" cy="2152283"/>
          </a:xfrm>
          <a:prstGeom prst="rect">
            <a:avLst/>
          </a:prstGeom>
        </p:spPr>
      </p:pic>
      <p:pic>
        <p:nvPicPr>
          <p:cNvPr id="30" name="Picture 29" descr="A tiger walking through the grass&#10;&#10;Description automatically generated">
            <a:extLst>
              <a:ext uri="{FF2B5EF4-FFF2-40B4-BE49-F238E27FC236}">
                <a16:creationId xmlns:a16="http://schemas.microsoft.com/office/drawing/2014/main" id="{E15F4805-8834-36EC-6AF5-A3FF54CCEB1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4312" t="26088" r="15537" b="8984"/>
          <a:stretch/>
        </p:blipFill>
        <p:spPr>
          <a:xfrm>
            <a:off x="8670317" y="4202755"/>
            <a:ext cx="3340628" cy="2061434"/>
          </a:xfrm>
          <a:prstGeom prst="rect">
            <a:avLst/>
          </a:prstGeom>
        </p:spPr>
      </p:pic>
      <p:pic>
        <p:nvPicPr>
          <p:cNvPr id="32" name="Picture 31" descr="A deer standing near water&#10;&#10;Description automatically generated">
            <a:extLst>
              <a:ext uri="{FF2B5EF4-FFF2-40B4-BE49-F238E27FC236}">
                <a16:creationId xmlns:a16="http://schemas.microsoft.com/office/drawing/2014/main" id="{FF7D9942-E971-A525-BAB8-3E6E6679EE5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9039" t="40764" r="41820" b="14760"/>
          <a:stretch/>
        </p:blipFill>
        <p:spPr>
          <a:xfrm>
            <a:off x="5642830" y="4575420"/>
            <a:ext cx="2859444" cy="2100565"/>
          </a:xfrm>
          <a:prstGeom prst="rect">
            <a:avLst/>
          </a:prstGeom>
        </p:spPr>
      </p:pic>
      <p:pic>
        <p:nvPicPr>
          <p:cNvPr id="33" name="Picture 32">
            <a:extLst>
              <a:ext uri="{FF2B5EF4-FFF2-40B4-BE49-F238E27FC236}">
                <a16:creationId xmlns:a16="http://schemas.microsoft.com/office/drawing/2014/main" id="{968B886A-AD85-A2E0-B22C-9681FA52916E}"/>
              </a:ext>
            </a:extLst>
          </p:cNvPr>
          <p:cNvPicPr>
            <a:picLocks noChangeAspect="1"/>
          </p:cNvPicPr>
          <p:nvPr/>
        </p:nvPicPr>
        <p:blipFill>
          <a:blip r:embed="rId10"/>
          <a:stretch>
            <a:fillRect/>
          </a:stretch>
        </p:blipFill>
        <p:spPr>
          <a:xfrm>
            <a:off x="134181" y="3811196"/>
            <a:ext cx="2591323" cy="1943492"/>
          </a:xfrm>
          <a:prstGeom prst="rect">
            <a:avLst/>
          </a:prstGeom>
        </p:spPr>
      </p:pic>
      <p:pic>
        <p:nvPicPr>
          <p:cNvPr id="34" name="Picture 33">
            <a:extLst>
              <a:ext uri="{FF2B5EF4-FFF2-40B4-BE49-F238E27FC236}">
                <a16:creationId xmlns:a16="http://schemas.microsoft.com/office/drawing/2014/main" id="{3BDD80DC-D77D-4046-A189-D1956B7C8D3C}"/>
              </a:ext>
            </a:extLst>
          </p:cNvPr>
          <p:cNvPicPr>
            <a:picLocks noChangeAspect="1"/>
          </p:cNvPicPr>
          <p:nvPr/>
        </p:nvPicPr>
        <p:blipFill>
          <a:blip r:embed="rId11"/>
          <a:stretch>
            <a:fillRect/>
          </a:stretch>
        </p:blipFill>
        <p:spPr>
          <a:xfrm>
            <a:off x="-321516" y="6055775"/>
            <a:ext cx="2188654" cy="951058"/>
          </a:xfrm>
          <a:prstGeom prst="rect">
            <a:avLst/>
          </a:prstGeom>
        </p:spPr>
      </p:pic>
      <p:pic>
        <p:nvPicPr>
          <p:cNvPr id="35" name="Picture 34">
            <a:extLst>
              <a:ext uri="{FF2B5EF4-FFF2-40B4-BE49-F238E27FC236}">
                <a16:creationId xmlns:a16="http://schemas.microsoft.com/office/drawing/2014/main" id="{CBEF3A22-54E3-6B88-E599-A029DD8F9B61}"/>
              </a:ext>
            </a:extLst>
          </p:cNvPr>
          <p:cNvPicPr>
            <a:picLocks noChangeAspect="1"/>
          </p:cNvPicPr>
          <p:nvPr/>
        </p:nvPicPr>
        <p:blipFill>
          <a:blip r:embed="rId11"/>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182380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par>
                          <p:cTn id="35" fill="hold">
                            <p:stCondLst>
                              <p:cond delay="3000"/>
                            </p:stCondLst>
                            <p:childTnLst>
                              <p:par>
                                <p:cTn id="36" presetID="14"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childTnLst>
                          </p:cTn>
                        </p:par>
                        <p:par>
                          <p:cTn id="39" fill="hold">
                            <p:stCondLst>
                              <p:cond delay="3500"/>
                            </p:stCondLst>
                            <p:childTnLst>
                              <p:par>
                                <p:cTn id="40" presetID="14" presetClass="entr" presetSubtype="1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FDF3CF8D-BEF1-53EA-7050-1DDB377E8C01}"/>
              </a:ext>
            </a:extLst>
          </p:cNvPr>
          <p:cNvPicPr>
            <a:picLocks noChangeAspect="1"/>
          </p:cNvPicPr>
          <p:nvPr/>
        </p:nvPicPr>
        <p:blipFill rotWithShape="1">
          <a:blip r:embed="rId2">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34" name="图片 33">
            <a:extLst>
              <a:ext uri="{FF2B5EF4-FFF2-40B4-BE49-F238E27FC236}">
                <a16:creationId xmlns:a16="http://schemas.microsoft.com/office/drawing/2014/main" id="{B2A59B7F-F11C-AACF-A272-D9C42E061336}"/>
              </a:ext>
            </a:extLst>
          </p:cNvPr>
          <p:cNvPicPr>
            <a:picLocks noChangeAspect="1"/>
          </p:cNvPicPr>
          <p:nvPr/>
        </p:nvPicPr>
        <p:blipFill rotWithShape="1">
          <a:blip r:embed="rId3">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1" name="图片 10">
            <a:extLst>
              <a:ext uri="{FF2B5EF4-FFF2-40B4-BE49-F238E27FC236}">
                <a16:creationId xmlns:a16="http://schemas.microsoft.com/office/drawing/2014/main" id="{14910C4D-6598-04EB-FAC3-266D1AFD58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856" y="3811920"/>
            <a:ext cx="3171926" cy="3171926"/>
          </a:xfrm>
          <a:prstGeom prst="rect">
            <a:avLst/>
          </a:prstGeom>
        </p:spPr>
      </p:pic>
      <p:pic>
        <p:nvPicPr>
          <p:cNvPr id="35" name="图片 34">
            <a:extLst>
              <a:ext uri="{FF2B5EF4-FFF2-40B4-BE49-F238E27FC236}">
                <a16:creationId xmlns:a16="http://schemas.microsoft.com/office/drawing/2014/main" id="{D1D6E295-C89C-8B9D-6673-F6C0BF621B1D}"/>
              </a:ext>
            </a:extLst>
          </p:cNvPr>
          <p:cNvPicPr>
            <a:picLocks noChangeAspect="1"/>
          </p:cNvPicPr>
          <p:nvPr/>
        </p:nvPicPr>
        <p:blipFill rotWithShape="1">
          <a:blip r:embed="rId3">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2" name="图片 14">
            <a:extLst>
              <a:ext uri="{FF2B5EF4-FFF2-40B4-BE49-F238E27FC236}">
                <a16:creationId xmlns:a16="http://schemas.microsoft.com/office/drawing/2014/main" id="{975121B9-1000-91EF-3D26-873CE29DD7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5" name="TextBox 4">
            <a:extLst>
              <a:ext uri="{FF2B5EF4-FFF2-40B4-BE49-F238E27FC236}">
                <a16:creationId xmlns:a16="http://schemas.microsoft.com/office/drawing/2014/main" id="{300B6255-3E3B-BB25-42DC-EFDB476BA264}"/>
              </a:ext>
            </a:extLst>
          </p:cNvPr>
          <p:cNvSpPr txBox="1"/>
          <p:nvPr/>
        </p:nvSpPr>
        <p:spPr>
          <a:xfrm>
            <a:off x="342586" y="1203064"/>
            <a:ext cx="11668539" cy="4294381"/>
          </a:xfrm>
          <a:prstGeom prst="rect">
            <a:avLst/>
          </a:prstGeom>
          <a:noFill/>
        </p:spPr>
        <p:txBody>
          <a:bodyPr wrap="square" rtlCol="0">
            <a:spAutoFit/>
          </a:bodyPr>
          <a:lstStyle/>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đặc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thù</a:t>
            </a:r>
            <a:r>
              <a:rPr lang="en-US" sz="3000" b="1"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mối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hệ</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mặt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giữa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các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thông</a:t>
            </a:r>
            <a:r>
              <a:rPr lang="en-US" sz="3000" dirty="0">
                <a:solidFill>
                  <a:schemeClr val="accent3">
                    <a:lumMod val="75000"/>
                  </a:schemeClr>
                </a:solidFill>
                <a:effectLst/>
                <a:latin typeface="Cambria" panose="02040503050406030204" pitchFamily="18" charset="0"/>
                <a:ea typeface="Cambria" panose="02040503050406030204" pitchFamily="18" charset="0"/>
              </a:rPr>
              <a:t> qua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một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sơ</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đồ</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đơn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giản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đẻ</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mô</a:t>
            </a:r>
            <a:r>
              <a:rPr lang="en-US" sz="3000" dirty="0">
                <a:solidFill>
                  <a:schemeClr val="accent3">
                    <a:lumMod val="75000"/>
                  </a:schemeClr>
                </a:solidFill>
                <a:effectLst/>
                <a:latin typeface="Cambria" panose="02040503050406030204" pitchFamily="18" charset="0"/>
                <a:ea typeface="Cambria" panose="02040503050406030204" pitchFamily="18" charset="0"/>
              </a:rPr>
              <a:t> t</a:t>
            </a:r>
            <a:r>
              <a:rPr lang="vi-VN" sz="3000" dirty="0">
                <a:solidFill>
                  <a:schemeClr val="accent3">
                    <a:lumMod val="75000"/>
                  </a:schemeClr>
                </a:solidFill>
                <a:latin typeface="Cambria" panose="02040503050406030204" pitchFamily="18" charset="0"/>
                <a:ea typeface="Cambria" panose="02040503050406030204" pitchFamily="18" charset="0"/>
              </a:rPr>
              <a:t>ả 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này</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là</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của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khác</a:t>
            </a:r>
            <a:r>
              <a:rPr lang="vi-VN" sz="3000" dirty="0">
                <a:solidFill>
                  <a:schemeClr val="accent3">
                    <a:lumMod val="75000"/>
                  </a:schemeClr>
                </a:solidFill>
                <a:effectLst/>
                <a:latin typeface="Cambria" panose="02040503050406030204" pitchFamily="18" charset="0"/>
                <a:ea typeface="Cambria" panose="02040503050406030204" pitchFamily="18" charset="0"/>
              </a:rPr>
              <a:t>.</a:t>
            </a:r>
            <a:r>
              <a:rPr lang="en-US" sz="3000" dirty="0">
                <a:solidFill>
                  <a:schemeClr val="accent3">
                    <a:lumMod val="75000"/>
                  </a:schemeClr>
                </a:solidFill>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chung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tư</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duy</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giải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quyết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vấn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giao</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tiếp</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hợp</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tác</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Phẩm</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chất</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chăm</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chỉ</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trách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nhiệm</a:t>
            </a:r>
            <a:r>
              <a:rPr lang="en-US" sz="3000" dirty="0">
                <a:solidFill>
                  <a:schemeClr val="accent3">
                    <a:lumMod val="75000"/>
                  </a:schemeClr>
                </a:solidFill>
                <a:effectLst/>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2E102408-4539-E6C7-D4D2-CE1C337DA703}"/>
              </a:ext>
            </a:extLst>
          </p:cNvPr>
          <p:cNvPicPr>
            <a:picLocks noChangeAspect="1"/>
          </p:cNvPicPr>
          <p:nvPr/>
        </p:nvPicPr>
        <p:blipFill>
          <a:blip r:embed="rId6"/>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36942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-01-</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38F6F34-BBFF-742F-B3CD-0AC1BD239107}"/>
              </a:ext>
            </a:extLst>
          </p:cNvPr>
          <p:cNvPicPr>
            <a:picLocks noChangeAspect="1"/>
          </p:cNvPicPr>
          <p:nvPr/>
        </p:nvPicPr>
        <p:blipFill>
          <a:blip r:embed="rId10"/>
          <a:stretch>
            <a:fillRect/>
          </a:stretch>
        </p:blipFill>
        <p:spPr>
          <a:xfrm>
            <a:off x="563351" y="3019974"/>
            <a:ext cx="10667734" cy="2167016"/>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1884C3C-6517-9D3D-E465-9F8E8C5002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03119" y="1866900"/>
            <a:ext cx="4960069" cy="4991100"/>
          </a:xfrm>
          <a:prstGeom prst="rect">
            <a:avLst/>
          </a:prstGeom>
        </p:spPr>
      </p:pic>
      <p:pic>
        <p:nvPicPr>
          <p:cNvPr id="2" name="图片 3">
            <a:extLst>
              <a:ext uri="{FF2B5EF4-FFF2-40B4-BE49-F238E27FC236}">
                <a16:creationId xmlns:a16="http://schemas.microsoft.com/office/drawing/2014/main" id="{817EAEAB-E29B-E4E5-E404-C44654301A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620" y="2981740"/>
            <a:ext cx="4314410" cy="4314410"/>
          </a:xfrm>
          <a:prstGeom prst="rect">
            <a:avLst/>
          </a:prstGeom>
        </p:spPr>
      </p:pic>
      <p:pic>
        <p:nvPicPr>
          <p:cNvPr id="4" name="图片 14">
            <a:extLst>
              <a:ext uri="{FF2B5EF4-FFF2-40B4-BE49-F238E27FC236}">
                <a16:creationId xmlns:a16="http://schemas.microsoft.com/office/drawing/2014/main" id="{B3F02E4B-C870-27E9-D2E0-D6B1EC911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a:extLst>
              <a:ext uri="{FF2B5EF4-FFF2-40B4-BE49-F238E27FC236}">
                <a16:creationId xmlns:a16="http://schemas.microsoft.com/office/drawing/2014/main" id="{1F1F9A8E-1765-5885-5075-C691FB4D0A41}"/>
              </a:ext>
            </a:extLst>
          </p:cNvPr>
          <p:cNvGrpSpPr/>
          <p:nvPr/>
        </p:nvGrpSpPr>
        <p:grpSpPr>
          <a:xfrm>
            <a:off x="505849" y="582477"/>
            <a:ext cx="11111527" cy="1775087"/>
            <a:chOff x="1147155" y="572516"/>
            <a:chExt cx="13337769" cy="229963"/>
          </a:xfrm>
        </p:grpSpPr>
        <p:sp>
          <p:nvSpPr>
            <p:cNvPr id="9" name="Flowchart: Alternate Process 8">
              <a:extLst>
                <a:ext uri="{FF2B5EF4-FFF2-40B4-BE49-F238E27FC236}">
                  <a16:creationId xmlns:a16="http://schemas.microsoft.com/office/drawing/2014/main" id="{E2EB3E88-8BB9-BF53-BD4B-D740383BFE88}"/>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549191-124E-A561-C63C-1959D6AB9E11}"/>
                </a:ext>
              </a:extLst>
            </p:cNvPr>
            <p:cNvSpPr txBox="1"/>
            <p:nvPr/>
          </p:nvSpPr>
          <p:spPr>
            <a:xfrm>
              <a:off x="1147155" y="575213"/>
              <a:ext cx="13337769" cy="203350"/>
            </a:xfrm>
            <a:prstGeom prst="rect">
              <a:avLst/>
            </a:prstGeom>
            <a:noFill/>
          </p:spPr>
          <p:txBody>
            <a:bodyPr wrap="square">
              <a:spAutoFit/>
            </a:bodyPr>
            <a:lstStyle/>
            <a:p>
              <a:pPr lvl="0" algn="ctr"/>
              <a:r>
                <a:rPr kumimoji="0" lang="en-US" sz="4800" b="1" i="0" u="none" strike="noStrike" kern="1200" cap="none" spc="0" normalizeH="0" baseline="0" noProof="0" dirty="0">
                  <a:ln>
                    <a:noFill/>
                  </a:ln>
                  <a:solidFill>
                    <a:srgbClr val="65A069"/>
                  </a:solidFill>
                  <a:effectLst/>
                  <a:uLnTx/>
                  <a:uFillTx/>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Hãy</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kể</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tên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một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số</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động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vật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thức</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ăn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của</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chúng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em</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biết</a:t>
              </a:r>
              <a:r>
                <a:rPr lang="en-US" sz="4800" b="1" i="0" dirty="0">
                  <a:solidFill>
                    <a:srgbClr val="009999"/>
                  </a:solidFill>
                  <a:effectLst/>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2</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4" name="Picture 3">
            <a:extLst>
              <a:ext uri="{FF2B5EF4-FFF2-40B4-BE49-F238E27FC236}">
                <a16:creationId xmlns:a16="http://schemas.microsoft.com/office/drawing/2014/main" id="{4A62AF10-533D-533C-39F6-991F452B51ED}"/>
              </a:ext>
            </a:extLst>
          </p:cNvPr>
          <p:cNvPicPr>
            <a:picLocks noChangeAspect="1"/>
          </p:cNvPicPr>
          <p:nvPr/>
        </p:nvPicPr>
        <p:blipFill>
          <a:blip r:embed="rId10"/>
          <a:stretch>
            <a:fillRect/>
          </a:stretch>
        </p:blipFill>
        <p:spPr>
          <a:xfrm>
            <a:off x="1619608" y="2969737"/>
            <a:ext cx="8889283" cy="2094383"/>
          </a:xfrm>
          <a:prstGeom prst="rect">
            <a:avLst/>
          </a:prstGeom>
        </p:spPr>
      </p:pic>
    </p:spTree>
    <p:extLst>
      <p:ext uri="{BB962C8B-B14F-4D97-AF65-F5344CB8AC3E}">
        <p14:creationId xmlns:p14="http://schemas.microsoft.com/office/powerpoint/2010/main" val="8063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AAD8A9-6F4F-46C2-C59E-E289997D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90" y="1402378"/>
            <a:ext cx="5640705" cy="5640705"/>
          </a:xfrm>
          <a:prstGeom prst="rect">
            <a:avLst/>
          </a:prstGeom>
        </p:spPr>
      </p:pic>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9" name="图片 4">
            <a:extLst>
              <a:ext uri="{FF2B5EF4-FFF2-40B4-BE49-F238E27FC236}">
                <a16:creationId xmlns:a16="http://schemas.microsoft.com/office/drawing/2014/main" id="{CD409199-6DB8-453C-AE65-86C22C2950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243" y="4490215"/>
            <a:ext cx="2740721" cy="2740721"/>
          </a:xfrm>
          <a:prstGeom prst="rect">
            <a:avLst/>
          </a:prstGeom>
        </p:spPr>
      </p:pic>
      <p:pic>
        <p:nvPicPr>
          <p:cNvPr id="10" name="Picture 9">
            <a:extLst>
              <a:ext uri="{FF2B5EF4-FFF2-40B4-BE49-F238E27FC236}">
                <a16:creationId xmlns:a16="http://schemas.microsoft.com/office/drawing/2014/main" id="{06CEEE40-1DF4-B530-C44C-97E889901859}"/>
              </a:ext>
            </a:extLst>
          </p:cNvPr>
          <p:cNvPicPr>
            <a:picLocks noChangeAspect="1"/>
          </p:cNvPicPr>
          <p:nvPr/>
        </p:nvPicPr>
        <p:blipFill>
          <a:blip r:embed="rId5"/>
          <a:stretch>
            <a:fillRect/>
          </a:stretch>
        </p:blipFill>
        <p:spPr>
          <a:xfrm>
            <a:off x="1910448" y="1424528"/>
            <a:ext cx="3018986" cy="841003"/>
          </a:xfrm>
          <a:prstGeom prst="rect">
            <a:avLst/>
          </a:prstGeom>
        </p:spPr>
      </p:pic>
      <p:pic>
        <p:nvPicPr>
          <p:cNvPr id="12" name="Picture 11">
            <a:extLst>
              <a:ext uri="{FF2B5EF4-FFF2-40B4-BE49-F238E27FC236}">
                <a16:creationId xmlns:a16="http://schemas.microsoft.com/office/drawing/2014/main" id="{E3390C42-86BC-A7EF-AB29-727140AE2973}"/>
              </a:ext>
            </a:extLst>
          </p:cNvPr>
          <p:cNvPicPr>
            <a:picLocks noChangeAspect="1"/>
          </p:cNvPicPr>
          <p:nvPr/>
        </p:nvPicPr>
        <p:blipFill>
          <a:blip r:embed="rId6"/>
          <a:stretch>
            <a:fillRect/>
          </a:stretch>
        </p:blipFill>
        <p:spPr>
          <a:xfrm>
            <a:off x="217805" y="2367785"/>
            <a:ext cx="7224386" cy="2749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561797FB-5805-5C89-57C9-E48F5F821E45}"/>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grpSp>
        <p:nvGrpSpPr>
          <p:cNvPr id="6" name="Group 5">
            <a:extLst>
              <a:ext uri="{FF2B5EF4-FFF2-40B4-BE49-F238E27FC236}">
                <a16:creationId xmlns:a16="http://schemas.microsoft.com/office/drawing/2014/main" id="{E37E8632-F875-A3BE-1128-91102B8BF9DF}"/>
              </a:ext>
            </a:extLst>
          </p:cNvPr>
          <p:cNvGrpSpPr/>
          <p:nvPr/>
        </p:nvGrpSpPr>
        <p:grpSpPr>
          <a:xfrm>
            <a:off x="7419314" y="2007705"/>
            <a:ext cx="4620585" cy="3724706"/>
            <a:chOff x="7419314" y="2077279"/>
            <a:chExt cx="4620585" cy="3724706"/>
          </a:xfrm>
        </p:grpSpPr>
        <p:pic>
          <p:nvPicPr>
            <p:cNvPr id="4" name="Picture 3">
              <a:extLst>
                <a:ext uri="{FF2B5EF4-FFF2-40B4-BE49-F238E27FC236}">
                  <a16:creationId xmlns:a16="http://schemas.microsoft.com/office/drawing/2014/main" id="{03E7E11E-6F94-3A70-14BA-D386FA937077}"/>
                </a:ext>
              </a:extLst>
            </p:cNvPr>
            <p:cNvPicPr>
              <a:picLocks noChangeAspect="1"/>
            </p:cNvPicPr>
            <p:nvPr/>
          </p:nvPicPr>
          <p:blipFill>
            <a:blip r:embed="rId3"/>
            <a:stretch>
              <a:fillRect/>
            </a:stretch>
          </p:blipFill>
          <p:spPr>
            <a:xfrm>
              <a:off x="7419314" y="2077279"/>
              <a:ext cx="4620585" cy="3201486"/>
            </a:xfrm>
            <a:prstGeom prst="rect">
              <a:avLst/>
            </a:prstGeom>
            <a:ln>
              <a:noFill/>
            </a:ln>
            <a:effectLst>
              <a:softEdge rad="112500"/>
            </a:effectLst>
          </p:spPr>
        </p:pic>
        <p:sp>
          <p:nvSpPr>
            <p:cNvPr id="5" name="TextBox 4">
              <a:extLst>
                <a:ext uri="{FF2B5EF4-FFF2-40B4-BE49-F238E27FC236}">
                  <a16:creationId xmlns:a16="http://schemas.microsoft.com/office/drawing/2014/main" id="{29677393-A16A-4B29-5A91-1F758820F860}"/>
                </a:ext>
              </a:extLst>
            </p:cNvPr>
            <p:cNvSpPr txBox="1"/>
            <p:nvPr/>
          </p:nvSpPr>
          <p:spPr>
            <a:xfrm>
              <a:off x="8915400" y="5278765"/>
              <a:ext cx="1341783" cy="523220"/>
            </a:xfrm>
            <a:prstGeom prst="rect">
              <a:avLst/>
            </a:prstGeom>
            <a:noFill/>
          </p:spPr>
          <p:txBody>
            <a:bodyPr wrap="square" rtlCol="0">
              <a:spAutoFit/>
            </a:bodyPr>
            <a:lstStyle/>
            <a:p>
              <a:r>
                <a:rPr lang="vi-VN" sz="2800" dirty="0"/>
                <a:t>Hình 1</a:t>
              </a:r>
              <a:endParaRPr lang="en-US" sz="2800" dirty="0"/>
            </a:p>
          </p:txBody>
        </p:sp>
      </p:grpSp>
      <p:pic>
        <p:nvPicPr>
          <p:cNvPr id="8" name="Picture 7">
            <a:extLst>
              <a:ext uri="{FF2B5EF4-FFF2-40B4-BE49-F238E27FC236}">
                <a16:creationId xmlns:a16="http://schemas.microsoft.com/office/drawing/2014/main" id="{8010D33B-B377-FE33-A480-EA2BC891012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769" y="1642363"/>
            <a:ext cx="7380545" cy="3794341"/>
          </a:xfrm>
          <a:prstGeom prst="rect">
            <a:avLst/>
          </a:prstGeom>
          <a:ln>
            <a:noFill/>
          </a:ln>
          <a:effectLst>
            <a:softEdge rad="112500"/>
          </a:effectLst>
        </p:spPr>
      </p:pic>
    </p:spTree>
    <p:extLst>
      <p:ext uri="{BB962C8B-B14F-4D97-AF65-F5344CB8AC3E}">
        <p14:creationId xmlns:p14="http://schemas.microsoft.com/office/powerpoint/2010/main" val="14769003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813903" y="400034"/>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1. </a:t>
              </a:r>
              <a:r>
                <a:rPr lang="en-US" sz="3600" b="1" i="0" dirty="0">
                  <a:solidFill>
                    <a:schemeClr val="bg1"/>
                  </a:solidFill>
                  <a:effectLst/>
                  <a:latin typeface="Cambria" panose="02040503050406030204" pitchFamily="18" charset="0"/>
                  <a:ea typeface="Cambria" panose="02040503050406030204" pitchFamily="18" charset="0"/>
                </a:rPr>
                <a:t>Quan </a:t>
              </a:r>
              <a:r>
                <a:rPr lang="en-US" sz="3600" b="1" i="0" dirty="0" err="1">
                  <a:solidFill>
                    <a:schemeClr val="bg1"/>
                  </a:solidFill>
                  <a:effectLst/>
                  <a:latin typeface="Cambria" panose="02040503050406030204" pitchFamily="18" charset="0"/>
                  <a:ea typeface="Cambria" panose="02040503050406030204" pitchFamily="18" charset="0"/>
                </a:rPr>
                <a:t>sát</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từ</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hình</a:t>
              </a:r>
              <a:r>
                <a:rPr lang="en-US" sz="3600" b="1" i="0" dirty="0">
                  <a:solidFill>
                    <a:schemeClr val="bg1"/>
                  </a:solidFill>
                  <a:effectLst/>
                  <a:latin typeface="Cambria" panose="02040503050406030204" pitchFamily="18" charset="0"/>
                  <a:ea typeface="Cambria" panose="02040503050406030204" pitchFamily="18" charset="0"/>
                </a:rPr>
                <a:t> 2 </a:t>
              </a:r>
              <a:r>
                <a:rPr lang="en-US" sz="3600" b="1" i="0" dirty="0" err="1">
                  <a:solidFill>
                    <a:schemeClr val="bg1"/>
                  </a:solidFill>
                  <a:effectLst/>
                  <a:latin typeface="Cambria" panose="02040503050406030204" pitchFamily="18" charset="0"/>
                  <a:ea typeface="Cambria" panose="02040503050406030204" pitchFamily="18" charset="0"/>
                </a:rPr>
                <a:t>đến</a:t>
              </a:r>
              <a:r>
                <a:rPr lang="en-US" sz="3600" b="1" i="0" dirty="0">
                  <a:solidFill>
                    <a:schemeClr val="bg1"/>
                  </a:solidFill>
                  <a:effectLst/>
                  <a:latin typeface="Cambria" panose="02040503050406030204" pitchFamily="18" charset="0"/>
                  <a:ea typeface="Cambria" panose="02040503050406030204" pitchFamily="18" charset="0"/>
                </a:rPr>
                <a:t> 4 </a:t>
              </a:r>
              <a:r>
                <a:rPr lang="en-US" sz="3600" b="1" i="0" dirty="0" err="1">
                  <a:solidFill>
                    <a:schemeClr val="bg1"/>
                  </a:solidFill>
                  <a:effectLst/>
                  <a:latin typeface="Cambria" panose="02040503050406030204" pitchFamily="18" charset="0"/>
                  <a:ea typeface="Cambria" panose="02040503050406030204" pitchFamily="18" charset="0"/>
                </a:rPr>
                <a:t>và</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mô</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tả</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mối</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liên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hệ</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về</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thức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ăn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giữa</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các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sinh</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vật</a:t>
              </a:r>
              <a:r>
                <a:rPr lang="en-US" sz="3600" b="1" i="0" dirty="0">
                  <a:solidFill>
                    <a:schemeClr val="bg1"/>
                  </a:solidFill>
                  <a:effectLst/>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13903" y="2069808"/>
            <a:ext cx="9535750" cy="304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6">
      <a:dk1>
        <a:sysClr val="windowText" lastClr="000000"/>
      </a:dk1>
      <a:lt1>
        <a:sysClr val="window" lastClr="FFFFFF"/>
      </a:lt1>
      <a:dk2>
        <a:srgbClr val="44546A"/>
      </a:dk2>
      <a:lt2>
        <a:srgbClr val="E7E6E6"/>
      </a:lt2>
      <a:accent1>
        <a:srgbClr val="65A069"/>
      </a:accent1>
      <a:accent2>
        <a:srgbClr val="65A069"/>
      </a:accent2>
      <a:accent3>
        <a:srgbClr val="65A069"/>
      </a:accent3>
      <a:accent4>
        <a:srgbClr val="65A069"/>
      </a:accent4>
      <a:accent5>
        <a:srgbClr val="65A069"/>
      </a:accent5>
      <a:accent6>
        <a:srgbClr val="65A069"/>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548</Words>
  <Application>Microsoft Office PowerPoint</Application>
  <PresentationFormat>Widescreen</PresentationFormat>
  <Paragraphs>46</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Cambria</vt:lpstr>
      <vt:lpstr>等线</vt:lpstr>
      <vt:lpstr>等线 Light</vt:lpstr>
      <vt:lpstr>SVN-Newton</vt:lpstr>
      <vt:lpstr>Times New Roman</vt:lpstr>
      <vt:lpstr>UVF Salome</vt:lpstr>
      <vt:lpstr>字魂112号-阿开童漫体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TH Gia Quat</cp:lastModifiedBy>
  <cp:revision>48</cp:revision>
  <dcterms:created xsi:type="dcterms:W3CDTF">2022-05-28T00:08:25Z</dcterms:created>
  <dcterms:modified xsi:type="dcterms:W3CDTF">2026-04-23T06:32:28Z</dcterms:modified>
</cp:coreProperties>
</file>