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257" r:id="rId4"/>
    <p:sldId id="306" r:id="rId5"/>
    <p:sldId id="301" r:id="rId6"/>
    <p:sldId id="351" r:id="rId7"/>
    <p:sldId id="354" r:id="rId8"/>
    <p:sldId id="367" r:id="rId9"/>
    <p:sldId id="368" r:id="rId10"/>
    <p:sldId id="285" r:id="rId11"/>
    <p:sldId id="369" r:id="rId12"/>
    <p:sldId id="370" r:id="rId13"/>
    <p:sldId id="371" r:id="rId14"/>
    <p:sldId id="373" r:id="rId15"/>
    <p:sldId id="372" r:id="rId16"/>
    <p:sldId id="357" r:id="rId17"/>
    <p:sldId id="319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5D9"/>
    <a:srgbClr val="099A63"/>
    <a:srgbClr val="FBFBFB"/>
    <a:srgbClr val="F7F7F7"/>
    <a:srgbClr val="0000CC"/>
    <a:srgbClr val="FFCCFF"/>
    <a:srgbClr val="FF99FF"/>
    <a:srgbClr val="FF8B8B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3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55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9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2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9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32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76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2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50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25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8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5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59093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1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1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1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6078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8307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89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74B7-EF21-47FB-A5BB-7DCE38CB2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68437-26AA-4677-B72F-1DD91ED5C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8F9EC-9E60-455B-99D3-DCC11FB5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6D722-8672-4ADF-966A-6ED9D70F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70A1B-43F4-458A-9C3D-603EA91F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41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50A1-8B16-4235-BDAF-FEB309A9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AC61-3CE6-4FE3-ADEC-57CF01595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9E5D-FFD2-4D4E-B53A-A8F98849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49432-9803-46AF-9532-E1E2679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337A7-EE8B-459F-81B0-18F9CBC0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79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770C-3FEE-446E-9A94-1A3FF496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9B44-BEDD-4D1B-80C9-42BEF533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3E57E-C798-4762-B097-D49AFAC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DF487-D7EC-41B4-9C4B-CAF881F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57A34-E48D-4928-AC9C-57D9B900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4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49B7-F0E4-4232-8784-C55D2160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7A0B4-F679-4308-A9EB-F3A2A84A7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80FF8-1A3E-441D-9911-0F6090CF0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FDA85-311B-42DA-B568-1ABB4DFA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BF3F9-2016-4F20-8AFE-7799651E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C0FF8-DB5B-46FC-A099-0267E809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58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3167-EBA6-4E8B-86E6-DCB26475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A802B-8233-422F-BFB9-FE27F395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76EFA-315A-443B-A48B-DB8EA4F51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F8A31-3239-4EB2-95A4-C469DBA8B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0C9D7-6754-4946-90C9-016026E0F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E9D9C-39CC-4C0A-A3A3-46896A90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7DFA8-9E4A-4CFB-8792-1C828182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41D4B-21E7-43AB-930B-FA2098F4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45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977C-6C21-4104-BB28-608454D2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C7E6F-26EF-4EE3-A7B1-CC90630B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2FFF2-DAE1-44E2-9CFE-AE22EBDA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C5C21-6C13-464E-87D6-B11E0E38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99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5D707-F90D-4CE1-B424-74842EFB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609F8-720E-4A4A-A71E-0349F18C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CB858-B5FC-4B7D-93FE-99D2FC7A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03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E327-1CE9-413F-929E-F7D71ED8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B1E50-AEA5-46B8-B9E8-ABE1E403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18507-92A0-4770-88F5-F36527D9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7128C-E10C-4D41-92F2-43CAB4AA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30A5A-8C8F-4BBC-8F38-9CBF507D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C22A4-2FC2-4DFF-9873-10B9976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1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D9A5-53C1-4971-BD13-77436DC7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BBF10-20F9-4BC6-BB2D-933E99429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74A75-490B-48C7-8983-E66932D0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F9E7B-5AE6-4E18-B793-2A08F54B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0C702-6730-4CB0-AA16-3C5CB097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FCF50-83B8-4626-9103-74ADAE97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47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F99E-EE00-4C5B-937C-372C7D4A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ADD30-4E30-4175-826C-FCD4E867A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79D69-C293-440D-95D2-77A83122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44BA3-8B9E-45BF-8B5A-38515EC7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0DDB5-8440-46F3-94B0-3BB57D2E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98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D13CF-58F6-42D3-A7E4-C42502C2C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481FA-E51C-4F35-84F2-9B140816C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0F908-6343-4AEC-A5C7-30DF4348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92FE8-708E-45B6-B1C6-A9B5F2FD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79287-48B8-43D5-A47D-FAF4D9C4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8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B096B-85B9-476A-B925-F8D00BE5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F0C23-B3F2-4D56-A885-31E31C1D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6FE1B-E6F5-4A22-A672-EE7F4F933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E3788-8B10-4C19-9648-56DC7C3D6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BEFA-8148-438A-857B-56BDF8ECA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4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7.xml"/><Relationship Id="rId10" Type="http://schemas.microsoft.com/office/2007/relationships/hdphoto" Target="../media/hdphoto7.wdp"/><Relationship Id="rId4" Type="http://schemas.microsoft.com/office/2007/relationships/media" Target="../media/media4.mp3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7.xml"/><Relationship Id="rId10" Type="http://schemas.microsoft.com/office/2007/relationships/hdphoto" Target="../media/hdphoto7.wdp"/><Relationship Id="rId4" Type="http://schemas.microsoft.com/office/2007/relationships/media" Target="../media/media4.mp3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7.xml"/><Relationship Id="rId10" Type="http://schemas.microsoft.com/office/2007/relationships/hdphoto" Target="../media/hdphoto7.wdp"/><Relationship Id="rId4" Type="http://schemas.microsoft.com/office/2007/relationships/media" Target="../media/media4.mp3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9723" y="3070671"/>
            <a:ext cx="5815301" cy="1824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HIỆU ỨNG CHUYỂN TRANG</a:t>
            </a:r>
            <a:endParaRPr lang="vi-VN" sz="40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77857" y="2191872"/>
            <a:ext cx="2083553" cy="65890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21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Texture Background Image">
            <a:extLst>
              <a:ext uri="{FF2B5EF4-FFF2-40B4-BE49-F238E27FC236}">
                <a16:creationId xmlns:a16="http://schemas.microsoft.com/office/drawing/2014/main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3349AF-27E3-413E-AAFB-29A15560DD01}"/>
              </a:ext>
            </a:extLst>
          </p:cNvPr>
          <p:cNvSpPr txBox="1"/>
          <p:nvPr/>
        </p:nvSpPr>
        <p:spPr>
          <a:xfrm>
            <a:off x="1771829" y="2474105"/>
            <a:ext cx="86241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fr-FR" sz="28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chuông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3068243" y="852332"/>
            <a:ext cx="640739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4400" b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RUNG CHUÔNG VÀNG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01" y="-123663"/>
            <a:ext cx="2721429" cy="2721429"/>
          </a:xfrm>
          <a:prstGeom prst="rect">
            <a:avLst/>
          </a:prstGeom>
        </p:spPr>
      </p:pic>
      <p:pic>
        <p:nvPicPr>
          <p:cNvPr id="3" name="Nhac RCV">
            <a:hlinkClick r:id="" action="ppaction://media"/>
            <a:extLst>
              <a:ext uri="{FF2B5EF4-FFF2-40B4-BE49-F238E27FC236}">
                <a16:creationId xmlns:a16="http://schemas.microsoft.com/office/drawing/2014/main" id="{B129DF28-4564-4F2F-A4BC-626EE5041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52332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C1B409-B5FF-4EAD-8BFA-31851535B0B9}"/>
              </a:ext>
            </a:extLst>
          </p:cNvPr>
          <p:cNvSpPr txBox="1"/>
          <p:nvPr/>
        </p:nvSpPr>
        <p:spPr>
          <a:xfrm>
            <a:off x="7260009" y="6299205"/>
            <a:ext cx="367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>
                <a:solidFill>
                  <a:prstClr val="white"/>
                </a:solidFill>
                <a:latin typeface="Montserrat" panose="00000500000000000000" pitchFamily="2" charset="0"/>
              </a:rPr>
              <a:t>nguyenngocduong.vn</a:t>
            </a:r>
          </a:p>
        </p:txBody>
      </p:sp>
    </p:spTree>
    <p:extLst>
      <p:ext uri="{BB962C8B-B14F-4D97-AF65-F5344CB8AC3E}">
        <p14:creationId xmlns:p14="http://schemas.microsoft.com/office/powerpoint/2010/main" val="37035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603717" y="1478353"/>
            <a:ext cx="8282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1913220" y="2879968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284555" y="2909492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1893466" y="4533175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266275" y="4603225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370211" y="3175351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</a:t>
            </a:r>
            <a:endParaRPr lang="fr-FR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393452" y="4808398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Transitions</a:t>
            </a:r>
            <a:endParaRPr lang="fr-F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6725585" y="3216264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endParaRPr lang="fr-F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6756669" y="4928584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D. View</a:t>
            </a:r>
            <a:endParaRPr lang="fr-FR" dirty="0"/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8437" y="6356689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1" grpId="1"/>
      <p:bldP spid="31" grpId="2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fr-FR" sz="4800" b="1" dirty="0">
              <a:solidFill>
                <a:srgbClr val="FFC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610057" y="1582642"/>
            <a:ext cx="885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771160" y="2553008"/>
            <a:ext cx="5325826" cy="1748047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796919" y="4375091"/>
            <a:ext cx="5325826" cy="1653605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299498" y="2766178"/>
            <a:ext cx="42572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5084" y="6349132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5856203" y="2562649"/>
            <a:ext cx="5325826" cy="1748047"/>
            <a:chOff x="333828" y="1584291"/>
            <a:chExt cx="11524343" cy="484777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5881962" y="4384732"/>
            <a:ext cx="5325826" cy="1653605"/>
            <a:chOff x="333828" y="1584291"/>
            <a:chExt cx="11524343" cy="484777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375292" y="4574948"/>
            <a:ext cx="42572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6411249" y="4768947"/>
            <a:ext cx="43424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6365426" y="2812965"/>
            <a:ext cx="43424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48" grpId="0"/>
      <p:bldP spid="49" grpId="0"/>
      <p:bldP spid="49" grpId="1"/>
      <p:bldP spid="49" grpId="2"/>
      <p:bldP spid="31" grpId="0"/>
      <p:bldP spid="31" grpId="1"/>
      <p:bldP spid="3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smtClean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fr-FR" sz="4800" b="1" dirty="0">
              <a:solidFill>
                <a:srgbClr val="FFC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223493" y="1467661"/>
            <a:ext cx="950460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vi-VN" sz="3000" b="1" dirty="0">
                <a:solidFill>
                  <a:schemeClr val="bg1"/>
                </a:solidFill>
              </a:rPr>
              <a:t>Sắp xếp đúng thứ tự các bước tạo hiệu ứng chuyển </a:t>
            </a:r>
            <a:r>
              <a:rPr lang="vi-VN" sz="3000" b="1" dirty="0" smtClean="0">
                <a:solidFill>
                  <a:schemeClr val="bg1"/>
                </a:solidFill>
              </a:rPr>
              <a:t>trang</a:t>
            </a:r>
            <a:r>
              <a:rPr lang="en-US" sz="3000" b="1" dirty="0" smtClean="0">
                <a:solidFill>
                  <a:schemeClr val="bg1"/>
                </a:solidFill>
              </a:rPr>
              <a:t>:</a:t>
            </a:r>
          </a:p>
          <a:p>
            <a:pPr marL="914400" indent="-515938">
              <a:buAutoNum type="alphaLcPeriod"/>
            </a:pPr>
            <a:r>
              <a:rPr lang="en-US" sz="3200" dirty="0" err="1" smtClean="0">
                <a:solidFill>
                  <a:schemeClr val="bg1"/>
                </a:solidFill>
              </a:rPr>
              <a:t>Chọn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hiệu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ứng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trong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dải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lệnh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chuyển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trang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914400" indent="-515938">
              <a:buAutoNum type="alphaLcPeriod"/>
            </a:pPr>
            <a:r>
              <a:rPr lang="en-US" sz="3200" dirty="0" err="1" smtClean="0">
                <a:solidFill>
                  <a:schemeClr val="bg1"/>
                </a:solidFill>
              </a:rPr>
              <a:t>Chọn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trang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chiếu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cần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hiệu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ứng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39002" y="4124519"/>
            <a:ext cx="3721994" cy="1392592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6356398" y="4095625"/>
            <a:ext cx="3869927" cy="1421486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762088" y="4511858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- b</a:t>
            </a:r>
            <a:endParaRPr lang="fr-FR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6917452" y="4540826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a</a:t>
            </a:r>
            <a:endParaRPr lang="fr-FR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8437" y="6385995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5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1" grpId="1"/>
      <p:bldP spid="3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87356" y="947832"/>
            <a:ext cx="10037213" cy="5440091"/>
            <a:chOff x="1187356" y="947832"/>
            <a:chExt cx="10037213" cy="5440091"/>
          </a:xfrm>
        </p:grpSpPr>
        <p:grpSp>
          <p:nvGrpSpPr>
            <p:cNvPr id="9" name="Group 8"/>
            <p:cNvGrpSpPr/>
            <p:nvPr/>
          </p:nvGrpSpPr>
          <p:grpSpPr>
            <a:xfrm>
              <a:off x="1187356" y="1687132"/>
              <a:ext cx="10037213" cy="4700791"/>
              <a:chOff x="1187356" y="1468189"/>
              <a:chExt cx="10037213" cy="4700791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187356" y="1468189"/>
                <a:ext cx="10017456" cy="4700791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44125" y="2367270"/>
                <a:ext cx="9980444" cy="3708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2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500" dirty="0" smtClean="0">
                    <a:solidFill>
                      <a:srgbClr val="3333CC"/>
                    </a:solidFill>
                  </a:rPr>
                  <a:t>  </a:t>
                </a:r>
                <a:r>
                  <a:rPr lang="vi-VN" sz="2500" dirty="0" smtClean="0">
                    <a:solidFill>
                      <a:srgbClr val="3333CC"/>
                    </a:solidFill>
                  </a:rPr>
                  <a:t>Em </a:t>
                </a:r>
                <a:r>
                  <a:rPr lang="vi-VN" sz="2500" dirty="0">
                    <a:solidFill>
                      <a:srgbClr val="3333CC"/>
                    </a:solidFill>
                  </a:rPr>
                  <a:t>cùng bạn thực hiện: </a:t>
                </a:r>
                <a:endParaRPr lang="en-US" sz="2500" dirty="0" smtClean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 smtClean="0">
                    <a:solidFill>
                      <a:srgbClr val="3333CC"/>
                    </a:solidFill>
                  </a:rPr>
                  <a:t>Kích </a:t>
                </a:r>
                <a:r>
                  <a:rPr lang="vi-VN" sz="2500" dirty="0">
                    <a:solidFill>
                      <a:srgbClr val="3333CC"/>
                    </a:solidFill>
                  </a:rPr>
                  <a:t>hoạt phần mềm </a:t>
                </a:r>
                <a:r>
                  <a:rPr lang="vi-VN" sz="2500" dirty="0">
                    <a:solidFill>
                      <a:srgbClr val="FF0000"/>
                    </a:solidFill>
                  </a:rPr>
                  <a:t>PowerPoint</a:t>
                </a:r>
                <a:r>
                  <a:rPr lang="vi-VN" sz="2500" dirty="0">
                    <a:solidFill>
                      <a:srgbClr val="3333CC"/>
                    </a:solidFill>
                  </a:rPr>
                  <a:t>, mở tệp </a:t>
                </a:r>
                <a:r>
                  <a:rPr lang="vi-VN" sz="2500" dirty="0">
                    <a:solidFill>
                      <a:srgbClr val="FF0000"/>
                    </a:solidFill>
                  </a:rPr>
                  <a:t>HeMatTroi</a:t>
                </a:r>
                <a:r>
                  <a:rPr lang="vi-VN" sz="2500" dirty="0">
                    <a:solidFill>
                      <a:srgbClr val="3333CC"/>
                    </a:solidFill>
                  </a:rPr>
                  <a:t>. </a:t>
                </a:r>
                <a:endParaRPr lang="en-US" sz="2500" dirty="0" smtClean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 smtClean="0">
                    <a:solidFill>
                      <a:srgbClr val="3333CC"/>
                    </a:solidFill>
                  </a:rPr>
                  <a:t>Tạo </a:t>
                </a:r>
                <a:r>
                  <a:rPr lang="vi-VN" sz="2500" dirty="0">
                    <a:solidFill>
                      <a:srgbClr val="3333CC"/>
                    </a:solidFill>
                  </a:rPr>
                  <a:t>hiệu ứng cho các trang chiếu (mỗi trang một kiểu hiệu ứng). </a:t>
                </a:r>
                <a:endParaRPr lang="en-US" sz="2500" dirty="0" smtClean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 smtClean="0">
                    <a:solidFill>
                      <a:srgbClr val="3333CC"/>
                    </a:solidFill>
                  </a:rPr>
                  <a:t>Trình </a:t>
                </a:r>
                <a:r>
                  <a:rPr lang="vi-VN" sz="2500" dirty="0">
                    <a:solidFill>
                      <a:srgbClr val="3333CC"/>
                    </a:solidFill>
                  </a:rPr>
                  <a:t>chiếu và quan sát hiệu ứng chuyển trang khi trình chiếu. </a:t>
                </a:r>
                <a:endParaRPr lang="en-US" sz="2500" dirty="0" smtClean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 smtClean="0">
                    <a:solidFill>
                      <a:srgbClr val="3333CC"/>
                    </a:solidFill>
                  </a:rPr>
                  <a:t>Thoát </a:t>
                </a:r>
                <a:r>
                  <a:rPr lang="vi-VN" sz="2500" dirty="0">
                    <a:solidFill>
                      <a:srgbClr val="3333CC"/>
                    </a:solidFill>
                  </a:rPr>
                  <a:t>khỏi chế độ trình chiếu. </a:t>
                </a:r>
                <a:endParaRPr lang="en-US" sz="2500" dirty="0" smtClean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 smtClean="0">
                    <a:solidFill>
                      <a:srgbClr val="3333CC"/>
                    </a:solidFill>
                  </a:rPr>
                  <a:t>Lưu </a:t>
                </a:r>
                <a:r>
                  <a:rPr lang="vi-VN" sz="2500" dirty="0">
                    <a:solidFill>
                      <a:srgbClr val="3333CC"/>
                    </a:solidFill>
                  </a:rPr>
                  <a:t>thay đổi trên tệp trình chiếu; thoát khỏi phần mềm </a:t>
                </a:r>
                <a:r>
                  <a:rPr lang="vi-VN" sz="2500" dirty="0">
                    <a:solidFill>
                      <a:srgbClr val="FF0000"/>
                    </a:solidFill>
                  </a:rPr>
                  <a:t>PowerPoint</a:t>
                </a:r>
                <a:r>
                  <a:rPr lang="vi-VN" sz="2500" dirty="0">
                    <a:solidFill>
                      <a:srgbClr val="3333CC"/>
                    </a:solidFill>
                  </a:rPr>
                  <a:t>.</a:t>
                </a:r>
                <a:endParaRPr lang="en-US" sz="2500" dirty="0">
                  <a:solidFill>
                    <a:srgbClr val="3333CC"/>
                  </a:solidFill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4319" y="947832"/>
              <a:ext cx="1939670" cy="1638381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4057737" y="18406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959" y="176637"/>
            <a:ext cx="7239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885" y="1481071"/>
            <a:ext cx="10398712" cy="38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0635" y="2205318"/>
            <a:ext cx="4168589" cy="1842247"/>
          </a:xfrm>
          <a:prstGeom prst="roundRect">
            <a:avLst/>
          </a:prstGeom>
          <a:solidFill>
            <a:srgbClr val="09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CẢM ƠN CÁC EM!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167495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3007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089212" y="958502"/>
            <a:ext cx="3840526" cy="557823"/>
            <a:chOff x="689904" y="1379897"/>
            <a:chExt cx="3840526" cy="557823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45277"/>
              <a:ext cx="34299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Transitions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48871" y="1651190"/>
            <a:ext cx="10260105" cy="3021477"/>
            <a:chOff x="1294710" y="1855201"/>
            <a:chExt cx="9879273" cy="2854979"/>
          </a:xfrm>
        </p:grpSpPr>
        <p:grpSp>
          <p:nvGrpSpPr>
            <p:cNvPr id="7" name="Group 6"/>
            <p:cNvGrpSpPr/>
            <p:nvPr/>
          </p:nvGrpSpPr>
          <p:grpSpPr>
            <a:xfrm>
              <a:off x="1294710" y="1855201"/>
              <a:ext cx="9879273" cy="2854979"/>
              <a:chOff x="1294710" y="2073569"/>
              <a:chExt cx="9879273" cy="285497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4710" y="2073569"/>
                <a:ext cx="9879273" cy="245951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6564" y="4528498"/>
                <a:ext cx="6172200" cy="400050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504450" y="1976718"/>
              <a:ext cx="1002864" cy="5244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44337" y="2498954"/>
              <a:ext cx="5301569" cy="17485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71600" y="4877725"/>
            <a:ext cx="9700507" cy="1277470"/>
            <a:chOff x="2407025" y="4921624"/>
            <a:chExt cx="7543800" cy="1277470"/>
          </a:xfrm>
        </p:grpSpPr>
        <p:sp>
          <p:nvSpPr>
            <p:cNvPr id="5" name="Rounded Rectangle 4"/>
            <p:cNvSpPr/>
            <p:nvPr/>
          </p:nvSpPr>
          <p:spPr>
            <a:xfrm>
              <a:off x="2407025" y="4921624"/>
              <a:ext cx="7543800" cy="1277470"/>
            </a:xfrm>
            <a:prstGeom prst="roundRect">
              <a:avLst/>
            </a:prstGeom>
            <a:noFill/>
            <a:ln w="76200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4450" y="5029201"/>
              <a:ext cx="944733" cy="9754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84702" y="5167779"/>
              <a:ext cx="1207994" cy="896844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3535125" y="5145050"/>
              <a:ext cx="5177389" cy="79057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dải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57439" y="446903"/>
            <a:ext cx="3840526" cy="553998"/>
            <a:chOff x="689904" y="1379897"/>
            <a:chExt cx="3840526" cy="553998"/>
          </a:xfrm>
        </p:grpSpPr>
        <p:grpSp>
          <p:nvGrpSpPr>
            <p:cNvPr id="24" name="Group 2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100452" y="1431629"/>
              <a:ext cx="34299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Transitions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39775"/>
              </p:ext>
            </p:extLst>
          </p:nvPr>
        </p:nvGraphicFramePr>
        <p:xfrm>
          <a:off x="1586753" y="1734671"/>
          <a:ext cx="9493624" cy="470163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10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Nút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lệnh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 ứng được tạo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0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chiếu được đẩy từ dưới lên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chiếu sáng dần từ phải qua trái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70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chiếu sáng dần từ giữa sang hai bên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5882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vi-V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ùng để xem trước một hiệu ứng chuyển trang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270" y="2440060"/>
            <a:ext cx="922548" cy="843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6600"/>
          <a:stretch/>
        </p:blipFill>
        <p:spPr>
          <a:xfrm>
            <a:off x="2336823" y="3375212"/>
            <a:ext cx="866216" cy="903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323" y="4373310"/>
            <a:ext cx="783154" cy="9247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308" y="5486473"/>
            <a:ext cx="995668" cy="8605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78181" y="1107980"/>
            <a:ext cx="5878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</a:t>
            </a: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nút lệnh và hiệu ứng được tạo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64472" y="557327"/>
            <a:ext cx="4990648" cy="553998"/>
            <a:chOff x="689904" y="1379897"/>
            <a:chExt cx="4990648" cy="553998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04333"/>
              <a:ext cx="45801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54057" y="1136156"/>
            <a:ext cx="5495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1918" y="1700113"/>
            <a:ext cx="6587949" cy="4905141"/>
            <a:chOff x="201918" y="1700113"/>
            <a:chExt cx="6587949" cy="4905141"/>
          </a:xfrm>
        </p:grpSpPr>
        <p:grpSp>
          <p:nvGrpSpPr>
            <p:cNvPr id="17" name="Group 16"/>
            <p:cNvGrpSpPr/>
            <p:nvPr/>
          </p:nvGrpSpPr>
          <p:grpSpPr>
            <a:xfrm>
              <a:off x="201918" y="2006358"/>
              <a:ext cx="6587949" cy="4598896"/>
              <a:chOff x="2714691" y="3282950"/>
              <a:chExt cx="9466725" cy="2718889"/>
            </a:xfrm>
          </p:grpSpPr>
          <p:sp>
            <p:nvSpPr>
              <p:cNvPr id="18" name="矩形 76"/>
              <p:cNvSpPr/>
              <p:nvPr/>
            </p:nvSpPr>
            <p:spPr>
              <a:xfrm>
                <a:off x="2714691" y="3282950"/>
                <a:ext cx="9466725" cy="2718889"/>
              </a:xfrm>
              <a:prstGeom prst="roundRect">
                <a:avLst/>
              </a:prstGeom>
              <a:solidFill>
                <a:srgbClr val="FFF5D9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14691" y="3725987"/>
                <a:ext cx="9328294" cy="2233622"/>
              </a:xfrm>
              <a:prstGeom prst="rect">
                <a:avLst/>
              </a:prstGeom>
              <a:noFill/>
            </p:spPr>
            <p:txBody>
              <a:bodyPr wrap="square" lIns="136080" tIns="68040" rIns="136080" bIns="68040">
                <a:spAutoFit/>
              </a:bodyPr>
              <a:lstStyle/>
              <a:p>
                <a:pPr marL="403225" indent="-403225" algn="just">
                  <a:lnSpc>
                    <a:spcPct val="114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v"/>
                </a:pPr>
                <a:r>
                  <a:rPr lang="vi-VN" sz="2400" b="1" dirty="0">
                    <a:solidFill>
                      <a:srgbClr val="3333CC"/>
                    </a:solidFill>
                  </a:rPr>
                  <a:t>Em cùng bạn thực hiện: </a:t>
                </a:r>
                <a:endParaRPr lang="en-US" sz="2400" b="1" dirty="0" smtClean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[</a:t>
                </a:r>
                <a:r>
                  <a:rPr lang="vi-VN" sz="2400" dirty="0">
                    <a:solidFill>
                      <a:srgbClr val="FF0000"/>
                    </a:solidFill>
                  </a:rPr>
                  <a:t>1]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Mở </a:t>
                </a:r>
                <a:r>
                  <a:rPr lang="vi-VN" sz="2400" dirty="0">
                    <a:solidFill>
                      <a:srgbClr val="3333CC"/>
                    </a:solidFill>
                  </a:rPr>
                  <a:t>tệp trình chiếu </a:t>
                </a:r>
                <a:r>
                  <a:rPr lang="vi-VN" sz="2400" dirty="0">
                    <a:solidFill>
                      <a:srgbClr val="FF0000"/>
                    </a:solidFill>
                  </a:rPr>
                  <a:t>HeMatTroi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;</a:t>
                </a:r>
                <a:endParaRPr lang="en-US" sz="2400" dirty="0" smtClean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[</a:t>
                </a:r>
                <a:r>
                  <a:rPr lang="vi-VN" sz="2400" dirty="0">
                    <a:solidFill>
                      <a:srgbClr val="FF0000"/>
                    </a:solidFill>
                  </a:rPr>
                  <a:t>2]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Chọn </a:t>
                </a:r>
                <a:r>
                  <a:rPr lang="vi-VN" sz="2400" dirty="0">
                    <a:solidFill>
                      <a:srgbClr val="3333CC"/>
                    </a:solidFill>
                  </a:rPr>
                  <a:t>thẻ lệnh </a:t>
                </a:r>
                <a:r>
                  <a:rPr lang="vi-VN" sz="2400" dirty="0">
                    <a:solidFill>
                      <a:srgbClr val="FF0000"/>
                    </a:solidFill>
                  </a:rPr>
                  <a:t>Transitions</a:t>
                </a:r>
                <a:r>
                  <a:rPr lang="vi-VN" sz="2400" dirty="0">
                    <a:solidFill>
                      <a:srgbClr val="3333CC"/>
                    </a:solidFill>
                  </a:rPr>
                  <a:t>; </a:t>
                </a:r>
                <a:endParaRPr lang="en-US" sz="2400" dirty="0" smtClean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[</a:t>
                </a:r>
                <a:r>
                  <a:rPr lang="vi-VN" sz="2400" dirty="0">
                    <a:solidFill>
                      <a:srgbClr val="FF0000"/>
                    </a:solidFill>
                  </a:rPr>
                  <a:t>3]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Nháy </a:t>
                </a:r>
                <a:r>
                  <a:rPr lang="vi-VN" sz="2400" dirty="0">
                    <a:solidFill>
                      <a:srgbClr val="3333CC"/>
                    </a:solidFill>
                  </a:rPr>
                  <a:t>chuột vào trang chiếu cần tạo hiệu ứng chuyển trang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;</a:t>
                </a:r>
                <a:endParaRPr lang="en-US" sz="2400" dirty="0" smtClean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[</a:t>
                </a:r>
                <a:r>
                  <a:rPr lang="vi-VN" sz="2400" dirty="0">
                    <a:solidFill>
                      <a:srgbClr val="FF0000"/>
                    </a:solidFill>
                  </a:rPr>
                  <a:t>4] </a:t>
                </a:r>
                <a:r>
                  <a:rPr lang="vi-VN" sz="2400" dirty="0">
                    <a:solidFill>
                      <a:srgbClr val="3333CC"/>
                    </a:solidFill>
                  </a:rPr>
                  <a:t>Chọn một hiệu ứng chuyển trang (ví dụ: </a:t>
                </a:r>
                <a:r>
                  <a:rPr lang="vi-VN" sz="2400" dirty="0">
                    <a:solidFill>
                      <a:srgbClr val="FF0000"/>
                    </a:solidFill>
                  </a:rPr>
                  <a:t>Split</a:t>
                </a:r>
                <a:r>
                  <a:rPr lang="vi-VN" sz="2400" dirty="0">
                    <a:solidFill>
                      <a:srgbClr val="3333CC"/>
                    </a:solidFill>
                  </a:rPr>
                  <a:t>). Em nháy chuột vào để xem trước hiệu ứng vừa chọn.</a:t>
                </a:r>
                <a:endPara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6223" y="1700113"/>
              <a:ext cx="1143403" cy="9567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1" name="Group 20"/>
          <p:cNvGrpSpPr/>
          <p:nvPr/>
        </p:nvGrpSpPr>
        <p:grpSpPr>
          <a:xfrm>
            <a:off x="4391570" y="12626"/>
            <a:ext cx="4353220" cy="622925"/>
            <a:chOff x="4168573" y="1295284"/>
            <a:chExt cx="4353220" cy="622925"/>
          </a:xfrm>
        </p:grpSpPr>
        <p:sp>
          <p:nvSpPr>
            <p:cNvPr id="24" name="Rounded Rectangle 23"/>
            <p:cNvSpPr/>
            <p:nvPr/>
          </p:nvSpPr>
          <p:spPr>
            <a:xfrm>
              <a:off x="4168573" y="1295284"/>
              <a:ext cx="4353220" cy="62292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4400" y="1309141"/>
              <a:ext cx="646921" cy="5958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18982"/>
          <a:stretch/>
        </p:blipFill>
        <p:spPr>
          <a:xfrm>
            <a:off x="6927269" y="2338387"/>
            <a:ext cx="5107849" cy="40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124281" y="966722"/>
            <a:ext cx="4990648" cy="553998"/>
            <a:chOff x="689904" y="1379897"/>
            <a:chExt cx="4990648" cy="553998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04333"/>
              <a:ext cx="45801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513866" y="1600143"/>
            <a:ext cx="6351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391570" y="12626"/>
            <a:ext cx="4353220" cy="622925"/>
            <a:chOff x="4168573" y="1295284"/>
            <a:chExt cx="4353220" cy="622925"/>
          </a:xfrm>
        </p:grpSpPr>
        <p:sp>
          <p:nvSpPr>
            <p:cNvPr id="24" name="Rounded Rectangle 23"/>
            <p:cNvSpPr/>
            <p:nvPr/>
          </p:nvSpPr>
          <p:spPr>
            <a:xfrm>
              <a:off x="4168573" y="1295284"/>
              <a:ext cx="4353220" cy="62292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1"/>
              <a:ext cx="646921" cy="5958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3875" y="3332623"/>
            <a:ext cx="7422108" cy="24212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54207" y="2178350"/>
            <a:ext cx="9338152" cy="1037731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</a:t>
            </a:r>
          </a:p>
        </p:txBody>
      </p:sp>
    </p:spTree>
    <p:extLst>
      <p:ext uri="{BB962C8B-B14F-4D97-AF65-F5344CB8AC3E}">
        <p14:creationId xmlns:p14="http://schemas.microsoft.com/office/powerpoint/2010/main" val="42021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124281" y="966722"/>
            <a:ext cx="4990648" cy="553998"/>
            <a:chOff x="689904" y="1379897"/>
            <a:chExt cx="4990648" cy="553998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04333"/>
              <a:ext cx="45801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513866" y="1600143"/>
            <a:ext cx="4403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391570" y="12626"/>
            <a:ext cx="4353220" cy="622925"/>
            <a:chOff x="4168573" y="1295284"/>
            <a:chExt cx="4353220" cy="622925"/>
          </a:xfrm>
        </p:grpSpPr>
        <p:sp>
          <p:nvSpPr>
            <p:cNvPr id="24" name="Rounded Rectangle 23"/>
            <p:cNvSpPr/>
            <p:nvPr/>
          </p:nvSpPr>
          <p:spPr>
            <a:xfrm>
              <a:off x="4168573" y="1295284"/>
              <a:ext cx="4353220" cy="62292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1"/>
              <a:ext cx="646921" cy="5958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4974" y="3734610"/>
            <a:ext cx="7105323" cy="23591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10072" y="2110853"/>
            <a:ext cx="6634718" cy="1411013"/>
            <a:chOff x="1867837" y="2178350"/>
            <a:chExt cx="6634718" cy="1411013"/>
          </a:xfrm>
        </p:grpSpPr>
        <p:sp>
          <p:nvSpPr>
            <p:cNvPr id="8" name="Rounded Rectangle 7"/>
            <p:cNvSpPr/>
            <p:nvPr/>
          </p:nvSpPr>
          <p:spPr>
            <a:xfrm>
              <a:off x="1867837" y="2178350"/>
              <a:ext cx="6634718" cy="1328023"/>
            </a:xfrm>
            <a:prstGeom prst="roundRect">
              <a:avLst/>
            </a:prstGeom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[1] 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2] 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None ( 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)</a:t>
              </a:r>
              <a:endPara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t="1" b="6644"/>
            <a:stretch/>
          </p:blipFill>
          <p:spPr>
            <a:xfrm>
              <a:off x="6346635" y="2810263"/>
              <a:ext cx="722905" cy="77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97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86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>
            <a:extLst>
              <a:ext uri="{FF2B5EF4-FFF2-40B4-BE49-F238E27FC236}">
                <a16:creationId xmlns:a16="http://schemas.microsoft.com/office/drawing/2014/main" id="{DA9CC5AD-16B9-4477-87E0-F842C5C2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  <a:extLst>
              <a:ext uri="{FF2B5EF4-FFF2-40B4-BE49-F238E27FC236}">
                <a16:creationId xmlns:a16="http://schemas.microsoft.com/office/drawing/2014/main" id="{CF1B246F-A187-48EF-A2DF-F1CCD38D5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3357</TotalTime>
  <Words>552</Words>
  <Application>Microsoft Office PowerPoint</Application>
  <PresentationFormat>Widescreen</PresentationFormat>
  <Paragraphs>69</Paragraphs>
  <Slides>16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等线</vt:lpstr>
      <vt:lpstr>Fira Sans Extra Condensed Medium</vt:lpstr>
      <vt:lpstr>Montserrat</vt:lpstr>
      <vt:lpstr>Open Sans Extrabold</vt:lpstr>
      <vt:lpstr>Tahoma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491</cp:revision>
  <dcterms:created xsi:type="dcterms:W3CDTF">2022-01-27T15:18:21Z</dcterms:created>
  <dcterms:modified xsi:type="dcterms:W3CDTF">2025-02-26T07:47:00Z</dcterms:modified>
</cp:coreProperties>
</file>