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4" r:id="rId2"/>
    <p:sldId id="305" r:id="rId3"/>
    <p:sldId id="306" r:id="rId4"/>
    <p:sldId id="308" r:id="rId5"/>
    <p:sldId id="311" r:id="rId6"/>
    <p:sldId id="312" r:id="rId7"/>
    <p:sldId id="313" r:id="rId8"/>
    <p:sldId id="314" r:id="rId9"/>
    <p:sldId id="315" r:id="rId10"/>
    <p:sldId id="31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1/30/26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04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7C9286EA-52A9-D54C-B9F4-C40858444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48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06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97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40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0AAAD3B7-86E5-0738-D3FA-8FB7C9EDE5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4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ADE7784F-1141-6EDD-EAF8-B7F2B8AC3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95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D012FEE3-9349-0546-9A37-240203DBBD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60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3F5090C-2564-9562-53B8-630FE3E5A7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05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D87FB38-898F-B8A5-64EA-EFDF9BD579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78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7504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1424812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255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1/30/26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7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7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5:</a:t>
            </a:r>
            <a:r>
              <a:rPr lang="en-US" baseline="0" dirty="0">
                <a:solidFill>
                  <a:srgbClr val="FF0000"/>
                </a:solidFill>
              </a:rPr>
              <a:t> Getting around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1.1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Anh</a:t>
            </a:r>
            <a:r>
              <a:rPr lang="en-US" baseline="0" dirty="0">
                <a:solidFill>
                  <a:schemeClr val="bg1"/>
                </a:solidFill>
              </a:rPr>
              <a:t> 4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22.png"/><Relationship Id="rId4" Type="http://schemas.openxmlformats.org/officeDocument/2006/relationships/audio" Target="../media/audio6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8.xml"/><Relationship Id="rId21" Type="http://schemas.openxmlformats.org/officeDocument/2006/relationships/image" Target="../media/image16.png"/><Relationship Id="rId7" Type="http://schemas.openxmlformats.org/officeDocument/2006/relationships/audio" Target="../media/audio3.wav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audio" Target="../media/media1.mp3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6.png"/><Relationship Id="rId5" Type="http://schemas.openxmlformats.org/officeDocument/2006/relationships/audio" Target="../media/audio1.wav"/><Relationship Id="rId15" Type="http://schemas.openxmlformats.org/officeDocument/2006/relationships/image" Target="../media/image10.png"/><Relationship Id="rId10" Type="http://schemas.openxmlformats.org/officeDocument/2006/relationships/audio" Target="../media/audio6.wav"/><Relationship Id="rId19" Type="http://schemas.openxmlformats.org/officeDocument/2006/relationships/image" Target="../media/image14.png"/><Relationship Id="rId4" Type="http://schemas.openxmlformats.org/officeDocument/2006/relationships/notesSlide" Target="../notesSlides/notesSlide5.xml"/><Relationship Id="rId9" Type="http://schemas.openxmlformats.org/officeDocument/2006/relationships/audio" Target="../media/audio5.wav"/><Relationship Id="rId14" Type="http://schemas.openxmlformats.org/officeDocument/2006/relationships/image" Target="../media/image9.png"/><Relationship Id="rId22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4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9.png"/><Relationship Id="rId4" Type="http://schemas.openxmlformats.org/officeDocument/2006/relationships/audio" Target="../media/audio6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20.png"/><Relationship Id="rId4" Type="http://schemas.openxmlformats.org/officeDocument/2006/relationships/audio" Target="../media/audio6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21.png"/><Relationship Id="rId4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274" y="-61546"/>
            <a:ext cx="12298274" cy="69195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7023930" y="3273224"/>
            <a:ext cx="3567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>
                <a:solidFill>
                  <a:srgbClr val="FF0000"/>
                </a:solidFill>
              </a:rPr>
              <a:t>Unit </a:t>
            </a:r>
            <a:r>
              <a:rPr lang="en-US" sz="2800" b="1">
                <a:solidFill>
                  <a:srgbClr val="FF0000"/>
                </a:solidFill>
              </a:rPr>
              <a:t>5</a:t>
            </a:r>
            <a:r>
              <a:rPr lang="en-VN" sz="2800" b="1">
                <a:solidFill>
                  <a:srgbClr val="FF0000"/>
                </a:solidFill>
              </a:rPr>
              <a:t>: </a:t>
            </a:r>
            <a:r>
              <a:rPr lang="en-US" sz="2800" b="1">
                <a:solidFill>
                  <a:srgbClr val="FF0000"/>
                </a:solidFill>
              </a:rPr>
              <a:t>Getting Around</a:t>
            </a:r>
            <a:endParaRPr lang="en-VN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869261" y="3796444"/>
            <a:ext cx="1731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 dirty="0">
                <a:solidFill>
                  <a:srgbClr val="00B050"/>
                </a:solidFill>
              </a:rPr>
              <a:t>Lesson 1.1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8064635" y="4319664"/>
            <a:ext cx="1340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P</a:t>
            </a:r>
            <a:r>
              <a:rPr lang="en-VN" sz="2800" b="1">
                <a:solidFill>
                  <a:srgbClr val="0070C0"/>
                </a:solidFill>
              </a:rPr>
              <a:t>age </a:t>
            </a:r>
            <a:r>
              <a:rPr lang="en-US" sz="2800" b="1">
                <a:solidFill>
                  <a:srgbClr val="0070C0"/>
                </a:solidFill>
              </a:rPr>
              <a:t>64</a:t>
            </a:r>
            <a:endParaRPr lang="en-VN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636065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067862" y="1124928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each picture to hear the sound.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C2F8E9-7F5F-F948-FFB1-1E6628EF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928" y="1741983"/>
            <a:ext cx="4410988" cy="44231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A9E5E1-4BA4-0CC7-B5EB-70C61B7EC4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0000" y="3013501"/>
            <a:ext cx="2983333" cy="8309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D8A5E1-F75B-0D77-0E69-C54E6C012B59}"/>
              </a:ext>
            </a:extLst>
          </p:cNvPr>
          <p:cNvSpPr txBox="1"/>
          <p:nvPr/>
        </p:nvSpPr>
        <p:spPr>
          <a:xfrm>
            <a:off x="8477490" y="4356512"/>
            <a:ext cx="25338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Lucida Sans Unicode" panose="020B0602030504020204" pitchFamily="34" charset="0"/>
              </a:rPr>
              <a:t>/noʊ ˈpɑːrkɪŋ/</a:t>
            </a:r>
          </a:p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Lucida Sans Unicode" panose="020B0602030504020204" pitchFamily="34" charset="0"/>
              </a:rPr>
              <a:t>cấm đỗ xe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+mn-cs"/>
            </a:endParaRPr>
          </a:p>
        </p:txBody>
      </p:sp>
      <p:pic>
        <p:nvPicPr>
          <p:cNvPr id="6" name="cd1">
            <a:extLst>
              <a:ext uri="{FF2B5EF4-FFF2-40B4-BE49-F238E27FC236}">
                <a16:creationId xmlns:a16="http://schemas.microsoft.com/office/drawing/2014/main" id="{1ACEEC7B-12C9-4C5D-F137-2C5131C92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464" y="596075"/>
            <a:ext cx="6629975" cy="70184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333341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 park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D2 TRACK 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708" y="631246"/>
            <a:ext cx="4001999" cy="562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8758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Pronounce and use the words related to the topic properly: </a:t>
            </a:r>
            <a:r>
              <a:rPr lang="en-US" sz="3600" i="1" dirty="0">
                <a:solidFill>
                  <a:srgbClr val="0070C0"/>
                </a:solidFill>
              </a:rPr>
              <a:t>stop, do not enter, turn left, turn right, no parking.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What does that sign mean? - It means "Stop".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628235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495630792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d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464" y="596075"/>
            <a:ext cx="6629975" cy="70184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8033614" y="1202089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each picture to hear the sound.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BD4B50-2C33-F882-6352-9D7C8A3A9A6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07" y="1660154"/>
            <a:ext cx="2326638" cy="28264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2C18B23-0387-5537-02F0-629FED09604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9738" y="1795705"/>
            <a:ext cx="2185138" cy="269090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E4A4010-85F7-8D12-E0B6-5B435464ED9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0543" y="1795705"/>
            <a:ext cx="2078677" cy="25456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906E64-2954-653F-2666-C0FADD14B3F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75478" y="1803175"/>
            <a:ext cx="1970100" cy="24441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77360FE-D638-7F20-4772-0930AC66E48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671" y="4633478"/>
            <a:ext cx="1093251" cy="55974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F65018E-43ED-9F64-DA52-B8FA4515305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7814" y="4682664"/>
            <a:ext cx="2097062" cy="44611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08E5789-5688-288D-9FCA-4739724C5BB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2265" y="4617487"/>
            <a:ext cx="1619506" cy="49599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A5C1D11-B3C7-EA4A-D947-7465467217C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01800" y="4563650"/>
            <a:ext cx="1935501" cy="53912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A2E0635-D091-7D9C-71A7-3206519560E3}"/>
              </a:ext>
            </a:extLst>
          </p:cNvPr>
          <p:cNvSpPr txBox="1"/>
          <p:nvPr/>
        </p:nvSpPr>
        <p:spPr>
          <a:xfrm>
            <a:off x="7557303" y="5385121"/>
            <a:ext cx="18461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Lucida Sans Unicode" panose="020B0602030504020204" pitchFamily="34" charset="0"/>
              </a:rPr>
              <a:t>/tɜːrn raɪt/</a:t>
            </a:r>
          </a:p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Lucida Sans Unicode" panose="020B0602030504020204" pitchFamily="34" charset="0"/>
              </a:rPr>
              <a:t>rẽ phải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000396-1DD0-2A0A-ECC9-257DA405E2D3}"/>
              </a:ext>
            </a:extLst>
          </p:cNvPr>
          <p:cNvSpPr txBox="1"/>
          <p:nvPr/>
        </p:nvSpPr>
        <p:spPr>
          <a:xfrm>
            <a:off x="4802171" y="5444514"/>
            <a:ext cx="22943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pPr lvl="0" algn="ctr">
              <a:defRPr/>
            </a:pPr>
            <a:r>
              <a:rPr lang="en-US" sz="2400"/>
              <a:t>/tɜːrn left/</a:t>
            </a:r>
          </a:p>
          <a:p>
            <a:pPr lvl="0" algn="ctr">
              <a:defRPr/>
            </a:pPr>
            <a:r>
              <a:rPr lang="en-US" sz="2400"/>
              <a:t>rẽ trái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67265C-9D8B-0CDB-7559-F627C674CA6E}"/>
              </a:ext>
            </a:extLst>
          </p:cNvPr>
          <p:cNvSpPr txBox="1"/>
          <p:nvPr/>
        </p:nvSpPr>
        <p:spPr>
          <a:xfrm>
            <a:off x="2240325" y="5489706"/>
            <a:ext cx="28225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pPr lvl="0" algn="ctr">
              <a:defRPr/>
            </a:pPr>
            <a:r>
              <a:rPr lang="en-US" sz="2400"/>
              <a:t>/duː nɑːt ˈentər/</a:t>
            </a:r>
          </a:p>
          <a:p>
            <a:pPr lvl="0" algn="ctr">
              <a:defRPr/>
            </a:pPr>
            <a:r>
              <a:rPr lang="en-US" sz="2400"/>
              <a:t>cấm vào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C4A6B6-54F5-8408-AF87-32D81DDF5576}"/>
              </a:ext>
            </a:extLst>
          </p:cNvPr>
          <p:cNvSpPr txBox="1"/>
          <p:nvPr/>
        </p:nvSpPr>
        <p:spPr>
          <a:xfrm>
            <a:off x="9650559" y="5410612"/>
            <a:ext cx="25338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Lucida Sans Unicode" panose="020B0602030504020204" pitchFamily="34" charset="0"/>
              </a:rPr>
              <a:t>/noʊ ˈpɑːrkɪŋ/</a:t>
            </a:r>
          </a:p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Lucida Sans Unicode" panose="020B0602030504020204" pitchFamily="34" charset="0"/>
              </a:rPr>
              <a:t>cấm đỗ xe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3EEEFE-0D56-4D69-0E9B-1D5D671BBE52}"/>
              </a:ext>
            </a:extLst>
          </p:cNvPr>
          <p:cNvSpPr txBox="1"/>
          <p:nvPr/>
        </p:nvSpPr>
        <p:spPr>
          <a:xfrm>
            <a:off x="220908" y="5385121"/>
            <a:ext cx="20272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Lucida Sans Unicode" panose="020B0602030504020204" pitchFamily="34" charset="0"/>
              </a:rPr>
              <a:t>/stɑːp/</a:t>
            </a:r>
          </a:p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Lucida Sans Unicode" panose="020B0602030504020204" pitchFamily="34" charset="0"/>
              </a:rPr>
              <a:t>ngừng lại, dừng lại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69CAB3-1BA2-9428-50C0-B0B22C4AB24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3069" y="1795705"/>
            <a:ext cx="2120419" cy="26274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817F32-67F5-9C10-FA2D-E46B33EF3918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9538" y="4589650"/>
            <a:ext cx="1631031" cy="539127"/>
          </a:xfrm>
          <a:prstGeom prst="rect">
            <a:avLst/>
          </a:prstGeom>
        </p:spPr>
      </p:pic>
      <p:pic>
        <p:nvPicPr>
          <p:cNvPr id="5" name="CD2 TRACK 27">
            <a:hlinkClick r:id="" action="ppaction://media"/>
            <a:extLst>
              <a:ext uri="{FF2B5EF4-FFF2-40B4-BE49-F238E27FC236}">
                <a16:creationId xmlns:a16="http://schemas.microsoft.com/office/drawing/2014/main" id="{757121AF-C609-0017-70A7-847DFBC961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0132966" y="27266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567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28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 not en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urn lef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no park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urn 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D2 TRACK 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067862" y="1124928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each picture to hear the sound.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60273-DACA-A312-BD81-FDB0EF5EE9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7606" y="1723742"/>
            <a:ext cx="4394493" cy="45381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1E2FC8-A18F-979F-90E8-30F6F973A2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5008" y="2768279"/>
            <a:ext cx="2206141" cy="11295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D11027-3EE5-57C5-0A75-8AA76A8C2863}"/>
              </a:ext>
            </a:extLst>
          </p:cNvPr>
          <p:cNvSpPr txBox="1"/>
          <p:nvPr/>
        </p:nvSpPr>
        <p:spPr>
          <a:xfrm>
            <a:off x="7625008" y="4089721"/>
            <a:ext cx="20272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Lucida Sans Unicode" panose="020B0602030504020204" pitchFamily="34" charset="0"/>
              </a:rPr>
              <a:t>/stɑːp/</a:t>
            </a:r>
          </a:p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Lucida Sans Unicode" panose="020B0602030504020204" pitchFamily="34" charset="0"/>
              </a:rPr>
              <a:t>ngừng lại, dừng lại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+mn-cs"/>
            </a:endParaRPr>
          </a:p>
        </p:txBody>
      </p:sp>
      <p:pic>
        <p:nvPicPr>
          <p:cNvPr id="2" name="cd1">
            <a:extLst>
              <a:ext uri="{FF2B5EF4-FFF2-40B4-BE49-F238E27FC236}">
                <a16:creationId xmlns:a16="http://schemas.microsoft.com/office/drawing/2014/main" id="{4C2B7262-DA38-8CEE-BA0D-246377355F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464" y="596075"/>
            <a:ext cx="6629975" cy="70184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05484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D2 TRACK 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067862" y="1124928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each picture to hear the sound.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812254-BAD5-980D-DC0C-920F941143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637" y="1737392"/>
            <a:ext cx="4256701" cy="4324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4D6477-C9E2-1BEA-FF75-D337401031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5737" y="2958293"/>
            <a:ext cx="4425339" cy="9414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8FD093-6271-B010-182A-D409D6B079EC}"/>
              </a:ext>
            </a:extLst>
          </p:cNvPr>
          <p:cNvSpPr txBox="1"/>
          <p:nvPr/>
        </p:nvSpPr>
        <p:spPr>
          <a:xfrm>
            <a:off x="7517126" y="4236042"/>
            <a:ext cx="28225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pPr lvl="0" algn="ctr">
              <a:defRPr/>
            </a:pPr>
            <a:r>
              <a:rPr lang="en-US" sz="2400"/>
              <a:t>/duː nɑːt ˈentər/</a:t>
            </a:r>
          </a:p>
          <a:p>
            <a:pPr lvl="0" algn="ctr">
              <a:defRPr/>
            </a:pPr>
            <a:r>
              <a:rPr lang="en-US" sz="2400"/>
              <a:t>cấm vào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+mn-cs"/>
            </a:endParaRPr>
          </a:p>
        </p:txBody>
      </p:sp>
      <p:pic>
        <p:nvPicPr>
          <p:cNvPr id="6" name="cd1">
            <a:extLst>
              <a:ext uri="{FF2B5EF4-FFF2-40B4-BE49-F238E27FC236}">
                <a16:creationId xmlns:a16="http://schemas.microsoft.com/office/drawing/2014/main" id="{829D7F09-9E51-4026-6CFE-D06FD9BB23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464" y="596075"/>
            <a:ext cx="6629975" cy="70184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135875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 not en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D2 TRACK 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067862" y="1124928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each picture to hear the sound.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7AE2BF-0842-8A03-B683-9158528346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1643" y="1662414"/>
            <a:ext cx="4512057" cy="45250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B10702-265B-F663-9CCD-DFCD81C16F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67664" y="3258423"/>
            <a:ext cx="2713329" cy="8309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1CD290-B6E7-0B00-9621-B2ABA8D763D2}"/>
              </a:ext>
            </a:extLst>
          </p:cNvPr>
          <p:cNvSpPr txBox="1"/>
          <p:nvPr/>
        </p:nvSpPr>
        <p:spPr>
          <a:xfrm>
            <a:off x="7964471" y="4466614"/>
            <a:ext cx="22943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pPr lvl="0" algn="ctr">
              <a:defRPr/>
            </a:pPr>
            <a:r>
              <a:rPr lang="en-US" sz="2400"/>
              <a:t>/tɜːrn left/</a:t>
            </a:r>
          </a:p>
          <a:p>
            <a:pPr lvl="0" algn="ctr">
              <a:defRPr/>
            </a:pPr>
            <a:r>
              <a:rPr lang="en-US" sz="2400"/>
              <a:t>rẽ trái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+mn-cs"/>
            </a:endParaRPr>
          </a:p>
        </p:txBody>
      </p:sp>
      <p:pic>
        <p:nvPicPr>
          <p:cNvPr id="6" name="cd1">
            <a:extLst>
              <a:ext uri="{FF2B5EF4-FFF2-40B4-BE49-F238E27FC236}">
                <a16:creationId xmlns:a16="http://schemas.microsoft.com/office/drawing/2014/main" id="{007C2B5E-8745-7E67-3DDE-06D6DFB9E7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464" y="596075"/>
            <a:ext cx="6629975" cy="70184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155222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urn lef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D2 TRACK 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067862" y="1124928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each picture to hear the sound.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51AB7E-FB0E-3732-D0B3-63D0C6C82E25}"/>
              </a:ext>
            </a:extLst>
          </p:cNvPr>
          <p:cNvSpPr txBox="1"/>
          <p:nvPr/>
        </p:nvSpPr>
        <p:spPr>
          <a:xfrm>
            <a:off x="7963703" y="4390941"/>
            <a:ext cx="18461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Lucida Sans Unicode" panose="020B0602030504020204" pitchFamily="34" charset="0"/>
              </a:rPr>
              <a:t>/tɜːrn raɪt/</a:t>
            </a:r>
          </a:p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Lucida Sans Unicode" panose="020B0602030504020204" pitchFamily="34" charset="0"/>
              </a:rPr>
              <a:t>rẽ phải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18840A-3A25-B537-8C62-6E3B398502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3869" y="1748405"/>
            <a:ext cx="4705731" cy="47723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7780AF-7777-4E56-E59B-7DF9560E59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9638" y="2971800"/>
            <a:ext cx="3709939" cy="1226297"/>
          </a:xfrm>
          <a:prstGeom prst="rect">
            <a:avLst/>
          </a:prstGeom>
        </p:spPr>
      </p:pic>
      <p:pic>
        <p:nvPicPr>
          <p:cNvPr id="6" name="cd1">
            <a:extLst>
              <a:ext uri="{FF2B5EF4-FFF2-40B4-BE49-F238E27FC236}">
                <a16:creationId xmlns:a16="http://schemas.microsoft.com/office/drawing/2014/main" id="{0CD8F23F-E51F-D2F0-6C12-67E2664233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464" y="596075"/>
            <a:ext cx="6629975" cy="70184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021614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urn 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D2 TRACK 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236</Words>
  <Application>Microsoft Macintosh PowerPoint</Application>
  <PresentationFormat>Widescreen</PresentationFormat>
  <Paragraphs>51</Paragraphs>
  <Slides>10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Lucida Sans Unicode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Microsoft Office User</cp:lastModifiedBy>
  <cp:revision>13</cp:revision>
  <dcterms:created xsi:type="dcterms:W3CDTF">2023-01-31T08:21:18Z</dcterms:created>
  <dcterms:modified xsi:type="dcterms:W3CDTF">2026-01-30T07:20:48Z</dcterms:modified>
</cp:coreProperties>
</file>