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4" r:id="rId2"/>
    <p:sldId id="305" r:id="rId3"/>
    <p:sldId id="306" r:id="rId4"/>
    <p:sldId id="328" r:id="rId5"/>
    <p:sldId id="330" r:id="rId6"/>
    <p:sldId id="331" r:id="rId7"/>
    <p:sldId id="332" r:id="rId8"/>
    <p:sldId id="333" r:id="rId9"/>
    <p:sldId id="334" r:id="rId10"/>
    <p:sldId id="33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1/30/26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04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36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06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97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13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31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904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52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57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17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1/30/26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1/30/26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7504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1424812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7482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633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43454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8727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1/30/26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1/30/26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1/30/26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1/30/26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1/30/26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1/30/26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0"/>
          <a:srcRect l="167" t="1" r="2" b="1171"/>
          <a:stretch/>
        </p:blipFill>
        <p:spPr>
          <a:xfrm>
            <a:off x="26376" y="-22357"/>
            <a:ext cx="12165623" cy="391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0"/>
          <a:srcRect l="22657" t="2" b="-3"/>
          <a:stretch/>
        </p:blipFill>
        <p:spPr>
          <a:xfrm rot="10800000">
            <a:off x="-2" y="6479654"/>
            <a:ext cx="10858502" cy="3962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1885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Unit 5:</a:t>
            </a:r>
            <a:r>
              <a:rPr lang="en-US" baseline="0" dirty="0">
                <a:solidFill>
                  <a:srgbClr val="FF0000"/>
                </a:solidFill>
              </a:rPr>
              <a:t> Getting around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-22412"/>
            <a:ext cx="133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1.1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12" y="646593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r>
              <a:rPr lang="en-US" baseline="0" dirty="0" err="1">
                <a:solidFill>
                  <a:schemeClr val="bg1"/>
                </a:solidFill>
              </a:rPr>
              <a:t>Anh</a:t>
            </a:r>
            <a:r>
              <a:rPr lang="en-US" baseline="0" dirty="0">
                <a:solidFill>
                  <a:schemeClr val="bg1"/>
                </a:solidFill>
              </a:rPr>
              <a:t> 4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DTP Education Solutions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046" y="6242538"/>
            <a:ext cx="681036" cy="7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  <p:sldLayoutId id="2147483667" r:id="rId15"/>
    <p:sldLayoutId id="2147483668" r:id="rId16"/>
    <p:sldLayoutId id="2147483669" r:id="rId17"/>
    <p:sldLayoutId id="214748367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audio" Target="../media/audio3.wav"/><Relationship Id="rId10" Type="http://schemas.openxmlformats.org/officeDocument/2006/relationships/image" Target="../media/image10.png"/><Relationship Id="rId4" Type="http://schemas.openxmlformats.org/officeDocument/2006/relationships/audio" Target="../media/audio2.wav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7.xml"/><Relationship Id="rId7" Type="http://schemas.openxmlformats.org/officeDocument/2006/relationships/audio" Target="../media/audio4.wav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3.wav"/><Relationship Id="rId11" Type="http://schemas.openxmlformats.org/officeDocument/2006/relationships/image" Target="../media/image8.png"/><Relationship Id="rId5" Type="http://schemas.openxmlformats.org/officeDocument/2006/relationships/audio" Target="../media/audio2.wav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6.png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274" y="-61546"/>
            <a:ext cx="12298274" cy="69195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D14A8-B85F-AEB8-223B-FB02B672C119}"/>
              </a:ext>
            </a:extLst>
          </p:cNvPr>
          <p:cNvSpPr txBox="1"/>
          <p:nvPr/>
        </p:nvSpPr>
        <p:spPr>
          <a:xfrm>
            <a:off x="7023930" y="3273224"/>
            <a:ext cx="3567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b="1">
                <a:solidFill>
                  <a:srgbClr val="FF0000"/>
                </a:solidFill>
              </a:rPr>
              <a:t>Unit </a:t>
            </a:r>
            <a:r>
              <a:rPr lang="en-US" sz="2800" b="1">
                <a:solidFill>
                  <a:srgbClr val="FF0000"/>
                </a:solidFill>
              </a:rPr>
              <a:t>5</a:t>
            </a:r>
            <a:r>
              <a:rPr lang="en-VN" sz="2800" b="1">
                <a:solidFill>
                  <a:srgbClr val="FF0000"/>
                </a:solidFill>
              </a:rPr>
              <a:t>: </a:t>
            </a:r>
            <a:r>
              <a:rPr lang="en-US" sz="2800" b="1">
                <a:solidFill>
                  <a:srgbClr val="FF0000"/>
                </a:solidFill>
              </a:rPr>
              <a:t>Getting Around</a:t>
            </a:r>
            <a:endParaRPr lang="en-VN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77E83-4AEF-7A26-2100-2566192AE7BC}"/>
              </a:ext>
            </a:extLst>
          </p:cNvPr>
          <p:cNvSpPr txBox="1"/>
          <p:nvPr/>
        </p:nvSpPr>
        <p:spPr>
          <a:xfrm>
            <a:off x="7869261" y="3796444"/>
            <a:ext cx="1731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b="1" dirty="0">
                <a:solidFill>
                  <a:srgbClr val="00B050"/>
                </a:solidFill>
              </a:rPr>
              <a:t>Lesson 1.1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7E4D6-283F-76EC-D1D8-E1E8510B24AC}"/>
              </a:ext>
            </a:extLst>
          </p:cNvPr>
          <p:cNvSpPr txBox="1"/>
          <p:nvPr/>
        </p:nvSpPr>
        <p:spPr>
          <a:xfrm>
            <a:off x="8064635" y="4319664"/>
            <a:ext cx="1340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P</a:t>
            </a:r>
            <a:r>
              <a:rPr lang="en-VN" sz="2800" b="1">
                <a:solidFill>
                  <a:srgbClr val="0070C0"/>
                </a:solidFill>
              </a:rPr>
              <a:t>age </a:t>
            </a:r>
            <a:r>
              <a:rPr lang="en-US" sz="2800" b="1">
                <a:solidFill>
                  <a:srgbClr val="0070C0"/>
                </a:solidFill>
              </a:rPr>
              <a:t>64</a:t>
            </a:r>
            <a:endParaRPr lang="en-VN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636065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780" y="409187"/>
            <a:ext cx="1707502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</a:t>
            </a:r>
            <a:r>
              <a:rPr lang="en-US" b="1">
                <a:solidFill>
                  <a:schemeClr val="bg1"/>
                </a:solidFill>
              </a:rPr>
              <a:t>page 42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5BC848-68B7-F8CF-4275-2C5796D4FC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6108" y="409187"/>
            <a:ext cx="3669799" cy="6953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29AB1E-ECE0-E7E0-690B-F51B2EEA9B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571" y="1123302"/>
            <a:ext cx="8746672" cy="53255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646CFF-5068-6980-1885-6004109EFBAE}"/>
              </a:ext>
            </a:extLst>
          </p:cNvPr>
          <p:cNvSpPr txBox="1"/>
          <p:nvPr/>
        </p:nvSpPr>
        <p:spPr>
          <a:xfrm>
            <a:off x="2490047" y="5173367"/>
            <a:ext cx="2965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not enter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1EA5FD-669F-3E4A-DA07-71EA2FF70827}"/>
              </a:ext>
            </a:extLst>
          </p:cNvPr>
          <p:cNvSpPr txBox="1"/>
          <p:nvPr/>
        </p:nvSpPr>
        <p:spPr>
          <a:xfrm>
            <a:off x="7475785" y="4541198"/>
            <a:ext cx="2492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srgbClr val="FF0000"/>
                </a:solidFill>
                <a:latin typeface="Calibri"/>
              </a:rPr>
              <a:t>no parking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A127BB-B30A-38B6-C626-3FE7FA292161}"/>
              </a:ext>
            </a:extLst>
          </p:cNvPr>
          <p:cNvSpPr txBox="1"/>
          <p:nvPr/>
        </p:nvSpPr>
        <p:spPr>
          <a:xfrm>
            <a:off x="2490047" y="5759712"/>
            <a:ext cx="2492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srgbClr val="FF0000"/>
                </a:solidFill>
                <a:latin typeface="Calibri"/>
              </a:rPr>
              <a:t>turn right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9402B9-F630-FF93-A013-0632899E9281}"/>
              </a:ext>
            </a:extLst>
          </p:cNvPr>
          <p:cNvSpPr txBox="1"/>
          <p:nvPr/>
        </p:nvSpPr>
        <p:spPr>
          <a:xfrm>
            <a:off x="7209085" y="5141062"/>
            <a:ext cx="2492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srgbClr val="FF0000"/>
                </a:solidFill>
                <a:latin typeface="Calibri"/>
              </a:rPr>
              <a:t>stop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957693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9708" y="631246"/>
            <a:ext cx="4001999" cy="562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8758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Pronounce and use the words related to the topic properly: </a:t>
            </a:r>
            <a:r>
              <a:rPr lang="en-US" sz="3600" i="1" dirty="0">
                <a:solidFill>
                  <a:srgbClr val="0070C0"/>
                </a:solidFill>
              </a:rPr>
              <a:t>stop, do not enter, turn left, turn right, no parking.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What does that sign mean? - It means "Stop".</a:t>
            </a: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628235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5316C5C-7B7B-54F5-A587-FDC8634DAB9E}"/>
              </a:ext>
            </a:extLst>
          </p:cNvPr>
          <p:cNvGrpSpPr/>
          <p:nvPr/>
        </p:nvGrpSpPr>
        <p:grpSpPr>
          <a:xfrm>
            <a:off x="1625600" y="417871"/>
            <a:ext cx="9209314" cy="5974367"/>
            <a:chOff x="1625600" y="292421"/>
            <a:chExt cx="9209314" cy="609981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0E69CF8-1B79-6878-7066-A990B3EE7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5600" y="292421"/>
              <a:ext cx="9209314" cy="6099817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934CA91-DE23-9054-BD6B-4AEA2D92DB52}"/>
                </a:ext>
              </a:extLst>
            </p:cNvPr>
            <p:cNvSpPr/>
            <p:nvPr/>
          </p:nvSpPr>
          <p:spPr>
            <a:xfrm>
              <a:off x="3229429" y="624584"/>
              <a:ext cx="5675085" cy="54354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071A6C3-9978-C983-17FF-DD0D691488E8}"/>
                </a:ext>
              </a:extLst>
            </p:cNvPr>
            <p:cNvSpPr txBox="1"/>
            <p:nvPr/>
          </p:nvSpPr>
          <p:spPr>
            <a:xfrm>
              <a:off x="3430046" y="1830314"/>
              <a:ext cx="5331908" cy="23567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Structure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What does that sign mean?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It means "Stop".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9159925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742378" y="323850"/>
            <a:ext cx="2223572" cy="691760"/>
          </a:xfrm>
          <a:prstGeom prst="round2Diag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3035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Structure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0353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E40486-57C8-FC0D-AD8B-BCA209BAA2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726" y="1197747"/>
            <a:ext cx="1834001" cy="18592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7A97AF-97B3-4F8F-E5CB-D3255DDC13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8" r="6938"/>
          <a:stretch/>
        </p:blipFill>
        <p:spPr>
          <a:xfrm>
            <a:off x="2382775" y="1826608"/>
            <a:ext cx="4719205" cy="1025303"/>
          </a:xfrm>
          <a:prstGeom prst="round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962D1D-61C9-C3CE-98CC-3F1D41E1AD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0071" y="3489942"/>
            <a:ext cx="1879093" cy="18694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B04B7C-6FF1-9D56-5CC4-34D56DEADD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3" b="9183"/>
          <a:stretch/>
        </p:blipFill>
        <p:spPr>
          <a:xfrm>
            <a:off x="4134554" y="3489942"/>
            <a:ext cx="3733743" cy="860614"/>
          </a:xfrm>
          <a:prstGeom prst="round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95CE479-DB3F-2E9C-CA62-8641FAE20ECC}"/>
              </a:ext>
            </a:extLst>
          </p:cNvPr>
          <p:cNvCxnSpPr>
            <a:cxnSpLocks/>
          </p:cNvCxnSpPr>
          <p:nvPr/>
        </p:nvCxnSpPr>
        <p:spPr>
          <a:xfrm flipH="1">
            <a:off x="9189522" y="879568"/>
            <a:ext cx="442096" cy="50031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FE63712-24ED-3974-E574-4DE98D3C9A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46" y="1015610"/>
            <a:ext cx="2223572" cy="222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2966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coi-canh-bao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.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.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5" t="5833" b="7083"/>
          <a:stretch/>
        </p:blipFill>
        <p:spPr>
          <a:xfrm>
            <a:off x="2847974" y="400050"/>
            <a:ext cx="7439025" cy="5972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426441"/>
      </p:ext>
    </p:extLst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d1">
            <a:extLst>
              <a:ext uri="{FF2B5EF4-FFF2-40B4-BE49-F238E27FC236}">
                <a16:creationId xmlns:a16="http://schemas.microsoft.com/office/drawing/2014/main" id="{2923B3BB-E35D-A3DB-6B8F-C6DDA7B54E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107" y="472582"/>
            <a:ext cx="6087033" cy="64772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4A5608-F976-1443-7CC2-CB97F3E99C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811" y="2223765"/>
            <a:ext cx="1834001" cy="1859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2325F4-58DC-348C-7ADE-BB91F57C8A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8" r="6938"/>
          <a:stretch/>
        </p:blipFill>
        <p:spPr>
          <a:xfrm>
            <a:off x="2437860" y="2852626"/>
            <a:ext cx="4719205" cy="1025303"/>
          </a:xfrm>
          <a:prstGeom prst="round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2226867-5A2A-809A-936B-63776C46D7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5156" y="4515960"/>
            <a:ext cx="1879093" cy="186945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E7AB51D-B046-0E1F-CB27-1CA79F7BDFC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3" b="9183"/>
          <a:stretch/>
        </p:blipFill>
        <p:spPr>
          <a:xfrm>
            <a:off x="4189639" y="4515960"/>
            <a:ext cx="3733743" cy="860614"/>
          </a:xfrm>
          <a:prstGeom prst="round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9F08880-9C74-D3F9-E795-3A8969C460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131" y="2041628"/>
            <a:ext cx="2223572" cy="2223572"/>
          </a:xfrm>
          <a:prstGeom prst="rect">
            <a:avLst/>
          </a:prstGeom>
        </p:spPr>
      </p:pic>
      <p:pic>
        <p:nvPicPr>
          <p:cNvPr id="21" name="CD2 TRACK 28">
            <a:hlinkClick r:id="" action="ppaction://media"/>
            <a:extLst>
              <a:ext uri="{FF2B5EF4-FFF2-40B4-BE49-F238E27FC236}">
                <a16:creationId xmlns:a16="http://schemas.microsoft.com/office/drawing/2014/main" id="{469D63D0-7284-D2C4-232A-D0156E47C9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347849" y="47258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7010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18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.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.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D2 TRACK 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8B8C3E-A21A-7AA3-08DC-70F8BB4F37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9825" y="447673"/>
            <a:ext cx="5826175" cy="7620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9F4F8E-790C-B496-125B-9C9BA96F55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82520"/>
            <a:ext cx="12192000" cy="51278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1B2D41-E2D7-E6D4-6DAF-4EE1AF0CF3ED}"/>
              </a:ext>
            </a:extLst>
          </p:cNvPr>
          <p:cNvSpPr txBox="1"/>
          <p:nvPr/>
        </p:nvSpPr>
        <p:spPr>
          <a:xfrm>
            <a:off x="9584830" y="2239979"/>
            <a:ext cx="2226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turn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left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F6C760-DD3B-73B5-B3A0-5D8BC8880C09}"/>
              </a:ext>
            </a:extLst>
          </p:cNvPr>
          <p:cNvSpPr txBox="1"/>
          <p:nvPr/>
        </p:nvSpPr>
        <p:spPr>
          <a:xfrm>
            <a:off x="2764930" y="3657599"/>
            <a:ext cx="2492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srgbClr val="FF0000"/>
                </a:solidFill>
                <a:latin typeface="Calibri"/>
              </a:rPr>
              <a:t>no parking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80A14A-38F7-8F03-5448-23F49A594CDA}"/>
              </a:ext>
            </a:extLst>
          </p:cNvPr>
          <p:cNvSpPr txBox="1"/>
          <p:nvPr/>
        </p:nvSpPr>
        <p:spPr>
          <a:xfrm>
            <a:off x="9178429" y="3682998"/>
            <a:ext cx="2492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srgbClr val="FF0000"/>
                </a:solidFill>
                <a:latin typeface="Calibri"/>
              </a:rPr>
              <a:t>turn right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3032B9-1619-D314-B2ED-0923289790F4}"/>
              </a:ext>
            </a:extLst>
          </p:cNvPr>
          <p:cNvSpPr txBox="1"/>
          <p:nvPr/>
        </p:nvSpPr>
        <p:spPr>
          <a:xfrm>
            <a:off x="6096000" y="5486398"/>
            <a:ext cx="2492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srgbClr val="FF0000"/>
                </a:solidFill>
                <a:latin typeface="Calibri"/>
              </a:rPr>
              <a:t>stop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846052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780" y="409187"/>
            <a:ext cx="1707502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</a:t>
            </a:r>
            <a:r>
              <a:rPr lang="en-US" b="1">
                <a:solidFill>
                  <a:schemeClr val="bg1"/>
                </a:solidFill>
              </a:rPr>
              <a:t>page 42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9EEB06-23D6-2899-96F7-463952802C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6926" y="393526"/>
            <a:ext cx="3605392" cy="6619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B196FB-4C09-1D30-0DAE-95E81C07E7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38" y="1349512"/>
            <a:ext cx="10077524" cy="51149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D7B734-A038-7AA4-23DE-4F87AED21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332" y="1575880"/>
            <a:ext cx="1883923" cy="105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426546-B944-7352-56E5-AAB61BB6D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660" y="3379173"/>
            <a:ext cx="1883923" cy="105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EADC48-607B-4746-0888-3C7B016BA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03" y="3378173"/>
            <a:ext cx="1507429" cy="105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1C46B3-9994-45DA-1427-4034ECF05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019" y="4980668"/>
            <a:ext cx="1043744" cy="105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55787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125</Words>
  <Application>Microsoft Macintosh PowerPoint</Application>
  <PresentationFormat>Widescreen</PresentationFormat>
  <Paragraphs>41</Paragraphs>
  <Slides>10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Microsoft Office User</cp:lastModifiedBy>
  <cp:revision>13</cp:revision>
  <dcterms:created xsi:type="dcterms:W3CDTF">2023-01-31T08:21:18Z</dcterms:created>
  <dcterms:modified xsi:type="dcterms:W3CDTF">2026-01-30T07:21:56Z</dcterms:modified>
</cp:coreProperties>
</file>