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320" r:id="rId1"/>
  </p:sldMasterIdLst>
  <p:notesMasterIdLst>
    <p:notesMasterId r:id="rId11"/>
  </p:notesMasterIdLst>
  <p:sldIdLst>
    <p:sldId id="679" r:id="rId2"/>
    <p:sldId id="646" r:id="rId3"/>
    <p:sldId id="606" r:id="rId4"/>
    <p:sldId id="689" r:id="rId5"/>
    <p:sldId id="696" r:id="rId6"/>
    <p:sldId id="697" r:id="rId7"/>
    <p:sldId id="691" r:id="rId8"/>
    <p:sldId id="692" r:id="rId9"/>
    <p:sldId id="661"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EFF1DB"/>
    <a:srgbClr val="94691C"/>
    <a:srgbClr val="A94507"/>
    <a:srgbClr val="CC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12" autoAdjust="0"/>
    <p:restoredTop sz="91344" autoAdjust="0"/>
  </p:normalViewPr>
  <p:slideViewPr>
    <p:cSldViewPr snapToGrid="0" snapToObjects="1">
      <p:cViewPr varScale="1">
        <p:scale>
          <a:sx n="74" d="100"/>
          <a:sy n="74" d="100"/>
        </p:scale>
        <p:origin x="1267" y="43"/>
      </p:cViewPr>
      <p:guideLst>
        <p:guide orient="horz" pos="2160"/>
        <p:guide pos="3840"/>
      </p:guideLst>
    </p:cSldViewPr>
  </p:slideViewPr>
  <p:notesTextViewPr>
    <p:cViewPr>
      <p:scale>
        <a:sx n="100" d="100"/>
        <a:sy n="100" d="100"/>
      </p:scale>
      <p:origin x="0" y="0"/>
    </p:cViewPr>
  </p:notesTextViewPr>
  <p:sorterViewPr>
    <p:cViewPr>
      <p:scale>
        <a:sx n="60" d="100"/>
        <a:sy n="60" d="100"/>
      </p:scale>
      <p:origin x="0" y="-40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1874770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1</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3159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3</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6368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4</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1626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5</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72362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6</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874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7</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7469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8</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2683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smtClean="0">
                <a:solidFill>
                  <a:srgbClr val="000000"/>
                </a:solidFill>
                <a:latin typeface="Calibri"/>
                <a:ea typeface="Calibri"/>
                <a:cs typeface="Calibri"/>
                <a:sym typeface="Calibri"/>
              </a:rPr>
              <a:t>9</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6164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07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02401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2223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412996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28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644984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289249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64717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vi-V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vi-VN"/>
          </a:p>
        </p:txBody>
      </p:sp>
      <p:sp>
        <p:nvSpPr>
          <p:cNvPr id="9" name="Slide Number Placeholder 8"/>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142398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vi-V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vi-VN"/>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633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pPr>
              <a:buClr>
                <a:srgbClr val="898989"/>
              </a:buClr>
              <a:buSzPct val="25000"/>
            </a:pPr>
            <a:fld id="{00000000-1234-1234-1234-123412341234}" type="slidenum">
              <a:rPr lang="en-US" sz="1200" smtClean="0">
                <a:solidFill>
                  <a:srgbClr val="898989"/>
                </a:solidFill>
                <a:latin typeface="Calibri"/>
                <a:ea typeface="Calibri"/>
                <a:cs typeface="Calibri"/>
                <a:sym typeface="Calibri"/>
              </a:rPr>
              <a:pPr>
                <a:buClr>
                  <a:srgbClr val="898989"/>
                </a:buClr>
                <a:buSzPct val="25000"/>
              </a:pPr>
              <a:t>‹#›</a:t>
            </a:fld>
            <a:endParaRPr lang="en-US" sz="1200">
              <a:solidFill>
                <a:srgbClr val="898989"/>
              </a:solidFill>
              <a:latin typeface="Calibri"/>
              <a:ea typeface="Calibri"/>
              <a:cs typeface="Calibri"/>
              <a:sym typeface="Calibri"/>
            </a:endParaRPr>
          </a:p>
        </p:txBody>
      </p:sp>
    </p:spTree>
    <p:extLst>
      <p:ext uri="{BB962C8B-B14F-4D97-AF65-F5344CB8AC3E}">
        <p14:creationId xmlns:p14="http://schemas.microsoft.com/office/powerpoint/2010/main" val="36876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CE82867-F2F1-4A20-897E-2B5F67DBA24F}" type="datetime1">
              <a:rPr lang="en-US" kern="1200" smtClean="0">
                <a:solidFill>
                  <a:prstClr val="black">
                    <a:tint val="75000"/>
                  </a:prstClr>
                </a:solidFill>
                <a:latin typeface="Calibri"/>
                <a:ea typeface="+mn-ea"/>
                <a:cs typeface="+mn-cs"/>
              </a:rPr>
              <a:pPr/>
              <a:t>4/12/2026</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kern="1200">
                <a:solidFill>
                  <a:prstClr val="black">
                    <a:tint val="75000"/>
                  </a:prstClr>
                </a:solidFill>
                <a:latin typeface="Calibri"/>
                <a:ea typeface="+mn-ea"/>
                <a:cs typeface="+mn-cs"/>
              </a:rPr>
              <a:t>NHÀ XUẤT BẢN GIÁO DỤC VIỆT NAM - CÔNG TY CỔ PHẦN PHÁT HÀNH SÁCH</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A1864A-8170-40DB-A142-895BB5251493}" type="slidenum">
              <a:rPr lang="en-US" kern="1200" smtClean="0">
                <a:solidFill>
                  <a:prstClr val="black">
                    <a:tint val="75000"/>
                  </a:prstClr>
                </a:solidFill>
                <a:latin typeface="Calibri"/>
                <a:ea typeface="+mn-ea"/>
                <a:cs typeface="+mn-cs"/>
              </a:rPr>
              <a:pPr/>
              <a:t>‹#›</a:t>
            </a:fld>
            <a:endParaRPr lang="en-US" kern="1200">
              <a:solidFill>
                <a:prstClr val="black">
                  <a:tint val="75000"/>
                </a:prstClr>
              </a:solidFill>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078753"/>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a:extLst>
              <a:ext uri="{FF2B5EF4-FFF2-40B4-BE49-F238E27FC236}">
                <a16:creationId xmlns:a16="http://schemas.microsoft.com/office/drawing/2014/main" id="{8D61E72B-2F12-4DE2-FEC8-83BC6BA5F0DD}"/>
              </a:ext>
            </a:extLst>
          </p:cNvPr>
          <p:cNvSpPr>
            <a:spLocks noChangeArrowheads="1"/>
          </p:cNvSpPr>
          <p:nvPr/>
        </p:nvSpPr>
        <p:spPr bwMode="auto">
          <a:xfrm>
            <a:off x="-1" y="6039258"/>
            <a:ext cx="2878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en-US" sz="2400" b="1">
                <a:solidFill>
                  <a:schemeClr val="accent2">
                    <a:lumMod val="40000"/>
                    <a:lumOff val="60000"/>
                  </a:schemeClr>
                </a:solidFill>
                <a:latin typeface="Times New Roman" panose="02020603050405020304" pitchFamily="18" charset="0"/>
                <a:cs typeface="Times New Roman" panose="02020603050405020304" pitchFamily="18" charset="0"/>
              </a:rPr>
              <a:t>   Phạm Văn Thuận</a:t>
            </a:r>
            <a:endParaRPr lang="vi-VN" altLang="en-US" sz="20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0"/>
            <a:ext cx="12192002" cy="7016202"/>
            <a:chOff x="-1" y="-158202"/>
            <a:chExt cx="12192002" cy="701620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V="1">
              <a:off x="5635900" y="301899"/>
              <a:ext cx="7016201" cy="6096000"/>
            </a:xfrm>
            <a:prstGeom prst="rect">
              <a:avLst/>
            </a:prstGeom>
          </p:spPr>
        </p:pic>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t="49311" b="1292"/>
            <a:stretch/>
          </p:blipFill>
          <p:spPr>
            <a:xfrm rot="16200000">
              <a:off x="-368370" y="210168"/>
              <a:ext cx="7016201" cy="6279463"/>
            </a:xfrm>
            <a:prstGeom prst="rect">
              <a:avLst/>
            </a:prstGeom>
          </p:spPr>
        </p:pic>
      </p:grpSp>
      <p:sp>
        <p:nvSpPr>
          <p:cNvPr id="24" name="TextBox 23"/>
          <p:cNvSpPr txBox="1"/>
          <p:nvPr/>
        </p:nvSpPr>
        <p:spPr>
          <a:xfrm>
            <a:off x="4434140" y="440583"/>
            <a:ext cx="4990028" cy="901593"/>
          </a:xfrm>
          <a:prstGeom prst="rect">
            <a:avLst/>
          </a:prstGeom>
          <a:noFill/>
        </p:spPr>
        <p:txBody>
          <a:bodyPr wrap="square" rtlCol="0">
            <a:spAutoFit/>
          </a:bodyPr>
          <a:lstStyle/>
          <a:p>
            <a:pPr algn="ctr">
              <a:lnSpc>
                <a:spcPct val="150000"/>
              </a:lnSpc>
            </a:pPr>
            <a:r>
              <a:rPr lang="en-US" sz="40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MĨ THUẬT 5 </a:t>
            </a:r>
          </a:p>
        </p:txBody>
      </p:sp>
      <p:pic>
        <p:nvPicPr>
          <p:cNvPr id="5" name="Picture 4">
            <a:extLst>
              <a:ext uri="{FF2B5EF4-FFF2-40B4-BE49-F238E27FC236}">
                <a16:creationId xmlns:a16="http://schemas.microsoft.com/office/drawing/2014/main" id="{EA7BEBFB-E986-64CF-5293-43191199AD32}"/>
              </a:ext>
            </a:extLst>
          </p:cNvPr>
          <p:cNvPicPr>
            <a:picLocks noChangeAspect="1"/>
          </p:cNvPicPr>
          <p:nvPr/>
        </p:nvPicPr>
        <p:blipFill rotWithShape="1">
          <a:blip r:embed="rId4"/>
          <a:srcRect l="11173" t="13551" r="9235" b="6048"/>
          <a:stretch/>
        </p:blipFill>
        <p:spPr>
          <a:xfrm>
            <a:off x="1175356" y="629125"/>
            <a:ext cx="1256145" cy="1271625"/>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08F7FD7E-C026-1415-B9FE-B9CE91B9FD92}"/>
              </a:ext>
            </a:extLst>
          </p:cNvPr>
          <p:cNvPicPr>
            <a:picLocks noChangeAspect="1"/>
          </p:cNvPicPr>
          <p:nvPr/>
        </p:nvPicPr>
        <p:blipFill>
          <a:blip r:embed="rId5"/>
          <a:stretch>
            <a:fillRect/>
          </a:stretch>
        </p:blipFill>
        <p:spPr>
          <a:xfrm rot="20954682">
            <a:off x="756335" y="2206345"/>
            <a:ext cx="2650061" cy="3617415"/>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ACA482DB-96B6-5D6A-7CB7-E5B92D5DA874}"/>
              </a:ext>
            </a:extLst>
          </p:cNvPr>
          <p:cNvSpPr txBox="1"/>
          <p:nvPr/>
        </p:nvSpPr>
        <p:spPr>
          <a:xfrm>
            <a:off x="3016922" y="1251093"/>
            <a:ext cx="8916460" cy="739754"/>
          </a:xfrm>
          <a:prstGeom prst="rect">
            <a:avLst/>
          </a:prstGeom>
          <a:noFill/>
        </p:spPr>
        <p:txBody>
          <a:bodyPr wrap="square" rtlCol="0">
            <a:spAutoFit/>
          </a:bodyPr>
          <a:lstStyle/>
          <a:p>
            <a:pPr algn="ctr">
              <a:lnSpc>
                <a:spcPct val="150000"/>
              </a:lnSpc>
            </a:pP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Chủ</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đề</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Nét</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đẹp</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truyền</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thống</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quê</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hương</a:t>
            </a:r>
            <a:endPar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22C97573-7B91-C2DB-BC5B-50C666025DF7}"/>
              </a:ext>
            </a:extLst>
          </p:cNvPr>
          <p:cNvPicPr>
            <a:picLocks noChangeAspect="1"/>
          </p:cNvPicPr>
          <p:nvPr/>
        </p:nvPicPr>
        <p:blipFill>
          <a:blip r:embed="rId6"/>
          <a:stretch>
            <a:fillRect/>
          </a:stretch>
        </p:blipFill>
        <p:spPr>
          <a:xfrm>
            <a:off x="4162732" y="2152686"/>
            <a:ext cx="5500323" cy="3695955"/>
          </a:xfrm>
          <a:prstGeom prst="rect">
            <a:avLst/>
          </a:prstGeom>
        </p:spPr>
      </p:pic>
    </p:spTree>
    <p:extLst>
      <p:ext uri="{BB962C8B-B14F-4D97-AF65-F5344CB8AC3E}">
        <p14:creationId xmlns:p14="http://schemas.microsoft.com/office/powerpoint/2010/main" val="33733441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ình nền PowerPoint mầm non đẹp">
            <a:extLst>
              <a:ext uri="{FF2B5EF4-FFF2-40B4-BE49-F238E27FC236}">
                <a16:creationId xmlns:a16="http://schemas.microsoft.com/office/drawing/2014/main" id="{9662B025-CC95-0701-5072-55215BFEF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8" y="-928"/>
            <a:ext cx="1227540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Explosion 2 7"/>
          <p:cNvSpPr/>
          <p:nvPr/>
        </p:nvSpPr>
        <p:spPr>
          <a:xfrm rot="1188293">
            <a:off x="3707781" y="1203270"/>
            <a:ext cx="5766640" cy="3642533"/>
          </a:xfrm>
          <a:prstGeom prst="irregularSeal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5"/>
          <p:cNvSpPr>
            <a:spLocks noChangeArrowheads="1"/>
          </p:cNvSpPr>
          <p:nvPr/>
        </p:nvSpPr>
        <p:spPr bwMode="auto">
          <a:xfrm>
            <a:off x="4659234" y="2659559"/>
            <a:ext cx="33798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lgn="ctr">
              <a:defRPr/>
            </a:pPr>
            <a:r>
              <a:rPr lang="en-US" altLang="en-US" sz="4400" b="1" dirty="0">
                <a:solidFill>
                  <a:srgbClr val="FF0000"/>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531015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Background lịch sử đẹp nhất - Trung Tâm Đào Tạo Việt Á">
            <a:extLst>
              <a:ext uri="{FF2B5EF4-FFF2-40B4-BE49-F238E27FC236}">
                <a16:creationId xmlns:a16="http://schemas.microsoft.com/office/drawing/2014/main" id="{4B71A122-2683-32E9-234F-BB1A36F14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20"/>
            <a:ext cx="12277724" cy="71532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CA482DB-96B6-5D6A-7CB7-E5B92D5DA874}"/>
              </a:ext>
            </a:extLst>
          </p:cNvPr>
          <p:cNvSpPr txBox="1"/>
          <p:nvPr/>
        </p:nvSpPr>
        <p:spPr>
          <a:xfrm>
            <a:off x="2060698" y="-104620"/>
            <a:ext cx="8916460" cy="739754"/>
          </a:xfrm>
          <a:prstGeom prst="rect">
            <a:avLst/>
          </a:prstGeom>
          <a:noFill/>
        </p:spPr>
        <p:txBody>
          <a:bodyPr wrap="square" rtlCol="0">
            <a:spAutoFit/>
          </a:bodyPr>
          <a:lstStyle/>
          <a:p>
            <a:pPr algn="ctr">
              <a:lnSpc>
                <a:spcPct val="150000"/>
              </a:lnSpc>
            </a:pP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Chủ</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đề</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Nét</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đẹp</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truyền</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thống</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quê</a:t>
            </a:r>
            <a:r>
              <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 </a:t>
            </a:r>
            <a:r>
              <a:rPr lang="en-US" sz="3200" b="1" dirty="0" err="1">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rPr>
              <a:t>hương</a:t>
            </a:r>
            <a:endParaRPr lang="en-US" sz="3200" b="1" dirty="0">
              <a:solidFill>
                <a:srgbClr val="4472C4"/>
              </a:solidFill>
              <a:effectLst>
                <a:outerShdw blurRad="50800" dist="38100" dir="10800000" algn="r" rotWithShape="0">
                  <a:prstClr val="black">
                    <a:alpha val="40000"/>
                  </a:prstClr>
                </a:outerShdw>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397F3767-D7F5-C1E3-6731-2BE3C24E3BF7}"/>
              </a:ext>
            </a:extLst>
          </p:cNvPr>
          <p:cNvSpPr>
            <a:spLocks noChangeArrowheads="1"/>
          </p:cNvSpPr>
          <p:nvPr/>
        </p:nvSpPr>
        <p:spPr bwMode="auto">
          <a:xfrm>
            <a:off x="3383112" y="861590"/>
            <a:ext cx="5077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Thứ</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ngày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tháng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năm</a:t>
            </a:r>
            <a:endParaRPr lang="en-US" altLang="en-US" sz="1600" b="1"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Rectangle 4">
            <a:extLst>
              <a:ext uri="{FF2B5EF4-FFF2-40B4-BE49-F238E27FC236}">
                <a16:creationId xmlns:a16="http://schemas.microsoft.com/office/drawing/2014/main" id="{0F5CF979-ABAE-8123-E90A-0960E16536C4}"/>
              </a:ext>
            </a:extLst>
          </p:cNvPr>
          <p:cNvSpPr>
            <a:spLocks noChangeArrowheads="1"/>
          </p:cNvSpPr>
          <p:nvPr/>
        </p:nvSpPr>
        <p:spPr bwMode="auto">
          <a:xfrm>
            <a:off x="2449539" y="1404873"/>
            <a:ext cx="647845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lgn="ctr">
              <a:defRPr/>
            </a:pPr>
            <a:r>
              <a:rPr lang="en-US" altLang="en-US" sz="2000" b="1" dirty="0">
                <a:latin typeface="Times New Roman" panose="02020603050405020304" pitchFamily="18" charset="0"/>
                <a:cs typeface="Times New Roman" panose="02020603050405020304" pitchFamily="18" charset="0"/>
              </a:rPr>
              <a:t>TUẦN </a:t>
            </a:r>
          </a:p>
          <a:p>
            <a:pPr algn="ctr">
              <a:defRPr/>
            </a:pPr>
            <a:r>
              <a:rPr lang="en-US" altLang="en-US" sz="2800" b="1" dirty="0">
                <a:latin typeface="Times New Roman" panose="02020603050405020304" pitchFamily="18" charset="0"/>
                <a:cs typeface="Times New Roman" panose="02020603050405020304" pitchFamily="18" charset="0"/>
              </a:rPr>
              <a:t>BÀI 2: </a:t>
            </a:r>
            <a:r>
              <a:rPr lang="en-US" altLang="en-US" sz="2800" b="1" dirty="0">
                <a:solidFill>
                  <a:srgbClr val="FF0000"/>
                </a:solidFill>
                <a:latin typeface="Times New Roman" panose="02020603050405020304" pitchFamily="18" charset="0"/>
                <a:cs typeface="Times New Roman" panose="02020603050405020304" pitchFamily="18" charset="0"/>
              </a:rPr>
              <a:t>ĐỒ CHƠI DÂN GIAN</a:t>
            </a:r>
          </a:p>
          <a:p>
            <a:pPr algn="ctr">
              <a:defRPr/>
            </a:pP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a:t>
            </a:r>
            <a:r>
              <a:rPr lang="en-US" altLang="en-US" sz="2800" b="1" i="1" dirty="0" err="1">
                <a:solidFill>
                  <a:schemeClr val="accent2">
                    <a:lumMod val="75000"/>
                  </a:schemeClr>
                </a:solidFill>
                <a:latin typeface="Times New Roman" panose="02020603050405020304" pitchFamily="18" charset="0"/>
                <a:cs typeface="Times New Roman" panose="02020603050405020304" pitchFamily="18" charset="0"/>
              </a:rPr>
              <a:t>Thời</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a:t>
            </a:r>
            <a:r>
              <a:rPr lang="en-US" altLang="en-US" sz="2800" b="1" i="1" dirty="0" err="1">
                <a:solidFill>
                  <a:schemeClr val="accent2">
                    <a:lumMod val="75000"/>
                  </a:schemeClr>
                </a:solidFill>
                <a:latin typeface="Times New Roman" panose="02020603050405020304" pitchFamily="18" charset="0"/>
                <a:cs typeface="Times New Roman" panose="02020603050405020304" pitchFamily="18" charset="0"/>
              </a:rPr>
              <a:t>lượng</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2 </a:t>
            </a:r>
            <a:r>
              <a:rPr lang="en-US" altLang="en-US" sz="2800" b="1" i="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 </a:t>
            </a:r>
            <a:r>
              <a:rPr lang="en-US" altLang="en-US" sz="2800" b="1" i="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altLang="en-US" sz="2800" b="1" i="1" dirty="0">
                <a:solidFill>
                  <a:schemeClr val="accent2">
                    <a:lumMod val="75000"/>
                  </a:schemeClr>
                </a:solidFill>
                <a:latin typeface="Times New Roman" panose="02020603050405020304" pitchFamily="18" charset="0"/>
                <a:cs typeface="Times New Roman" panose="02020603050405020304" pitchFamily="18" charset="0"/>
              </a:rPr>
              <a:t> 2)</a:t>
            </a:r>
          </a:p>
        </p:txBody>
      </p:sp>
      <p:pic>
        <p:nvPicPr>
          <p:cNvPr id="5" name="Picture 4">
            <a:extLst>
              <a:ext uri="{FF2B5EF4-FFF2-40B4-BE49-F238E27FC236}">
                <a16:creationId xmlns:a16="http://schemas.microsoft.com/office/drawing/2014/main" id="{296DD0EA-C5E2-3007-DE9E-94C882B998F3}"/>
              </a:ext>
            </a:extLst>
          </p:cNvPr>
          <p:cNvPicPr>
            <a:picLocks noChangeAspect="1"/>
          </p:cNvPicPr>
          <p:nvPr/>
        </p:nvPicPr>
        <p:blipFill rotWithShape="1">
          <a:blip r:embed="rId4"/>
          <a:srcRect l="4415" t="12161" r="3304" b="8153"/>
          <a:stretch/>
        </p:blipFill>
        <p:spPr>
          <a:xfrm>
            <a:off x="3383112" y="2901575"/>
            <a:ext cx="4807900" cy="3720897"/>
          </a:xfrm>
          <a:prstGeom prst="rect">
            <a:avLst/>
          </a:prstGeom>
        </p:spPr>
      </p:pic>
    </p:spTree>
    <p:extLst>
      <p:ext uri="{BB962C8B-B14F-4D97-AF65-F5344CB8AC3E}">
        <p14:creationId xmlns:p14="http://schemas.microsoft.com/office/powerpoint/2010/main" val="185135531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ackground lịch sử đẹp nhất - Trung Tâm Đào Tạo Việt Á">
            <a:extLst>
              <a:ext uri="{FF2B5EF4-FFF2-40B4-BE49-F238E27FC236}">
                <a16:creationId xmlns:a16="http://schemas.microsoft.com/office/drawing/2014/main" id="{D1C5E65B-9D35-F0CC-2256-D2888BA55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4" y="0"/>
            <a:ext cx="12277724" cy="71532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4">
            <a:extLst>
              <a:ext uri="{FF2B5EF4-FFF2-40B4-BE49-F238E27FC236}">
                <a16:creationId xmlns:a16="http://schemas.microsoft.com/office/drawing/2014/main" id="{DBE84D16-AD63-D4E1-2AAB-A00812A718A1}"/>
              </a:ext>
            </a:extLst>
          </p:cNvPr>
          <p:cNvSpPr>
            <a:spLocks noChangeArrowheads="1"/>
          </p:cNvSpPr>
          <p:nvPr/>
        </p:nvSpPr>
        <p:spPr bwMode="auto">
          <a:xfrm>
            <a:off x="1699491" y="2908238"/>
            <a:ext cx="965857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r>
              <a:rPr lang="vi-VN"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Nhắc</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lại</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kiến</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thức</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đã</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học</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ở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tiết</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1</a:t>
            </a:r>
            <a:r>
              <a:rPr lang="vi-VN"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vi-VN" sz="2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vi-VN"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Chia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sẻ</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cách</a:t>
            </a:r>
            <a:r>
              <a:rPr lang="en-US" sz="2800" b="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a:solidFill>
                  <a:schemeClr val="accent2">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tạo hình đồ chơi nhân vật múa gậy trông trăng </a:t>
            </a:r>
            <a:r>
              <a:rPr lang="en-US" sz="2800" b="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của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mình</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của</a:t>
            </a:r>
            <a:r>
              <a:rPr lang="en-US"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bạn</a:t>
            </a:r>
            <a:r>
              <a:rPr lang="vi-VN" sz="28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vi-VN" sz="2800" dirty="0">
              <a:solidFill>
                <a:schemeClr val="accent2">
                  <a:lumMod val="7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rgbClr val="0070C0"/>
              </a:solidFill>
              <a:latin typeface="Calibri" panose="020F0502020204030204" pitchFamily="34" charset="0"/>
              <a:ea typeface="Calibri" panose="020F0502020204030204" pitchFamily="34" charset="0"/>
            </a:endParaRPr>
          </a:p>
        </p:txBody>
      </p:sp>
      <p:sp>
        <p:nvSpPr>
          <p:cNvPr id="2" name="Rectangle 4">
            <a:extLst>
              <a:ext uri="{FF2B5EF4-FFF2-40B4-BE49-F238E27FC236}">
                <a16:creationId xmlns:a16="http://schemas.microsoft.com/office/drawing/2014/main" id="{82F342C2-AD4C-5F73-5DAE-EF234CD2CA5E}"/>
              </a:ext>
            </a:extLst>
          </p:cNvPr>
          <p:cNvSpPr>
            <a:spLocks noChangeArrowheads="1"/>
          </p:cNvSpPr>
          <p:nvPr/>
        </p:nvSpPr>
        <p:spPr bwMode="auto">
          <a:xfrm>
            <a:off x="1796867" y="1743580"/>
            <a:ext cx="9942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lgn="ctr">
              <a:defRPr/>
            </a:pPr>
            <a:r>
              <a:rPr lang="en-US" altLang="en-US" sz="2400" b="1">
                <a:latin typeface="Times New Roman" panose="02020603050405020304" pitchFamily="18" charset="0"/>
                <a:cs typeface="Times New Roman" panose="02020603050405020304" pitchFamily="18" charset="0"/>
              </a:rPr>
              <a:t>Hoạt động 3.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 hình đồ chơi nhân vật múa gậy trông trăng.</a:t>
            </a:r>
          </a:p>
          <a:p>
            <a:pPr algn="ctr">
              <a:defRPr/>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1370978-D30A-DA01-1F10-DA07CD27B4FB}"/>
              </a:ext>
            </a:extLst>
          </p:cNvPr>
          <p:cNvPicPr>
            <a:picLocks noChangeAspect="1"/>
          </p:cNvPicPr>
          <p:nvPr/>
        </p:nvPicPr>
        <p:blipFill>
          <a:blip r:embed="rId4"/>
          <a:stretch>
            <a:fillRect/>
          </a:stretch>
        </p:blipFill>
        <p:spPr>
          <a:xfrm>
            <a:off x="1497467" y="1743580"/>
            <a:ext cx="598800" cy="644361"/>
          </a:xfrm>
          <a:prstGeom prst="rect">
            <a:avLst/>
          </a:prstGeom>
        </p:spPr>
      </p:pic>
    </p:spTree>
    <p:extLst>
      <p:ext uri="{BB962C8B-B14F-4D97-AF65-F5344CB8AC3E}">
        <p14:creationId xmlns:p14="http://schemas.microsoft.com/office/powerpoint/2010/main" val="119091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ackground lịch sử đẹp nhất - Trung Tâm Đào Tạo Việt Á">
            <a:extLst>
              <a:ext uri="{FF2B5EF4-FFF2-40B4-BE49-F238E27FC236}">
                <a16:creationId xmlns:a16="http://schemas.microsoft.com/office/drawing/2014/main" id="{D1C5E65B-9D35-F0CC-2256-D2888BA55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4" y="0"/>
            <a:ext cx="12277724" cy="7153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a:extLst>
              <a:ext uri="{FF2B5EF4-FFF2-40B4-BE49-F238E27FC236}">
                <a16:creationId xmlns:a16="http://schemas.microsoft.com/office/drawing/2014/main" id="{82F342C2-AD4C-5F73-5DAE-EF234CD2CA5E}"/>
              </a:ext>
            </a:extLst>
          </p:cNvPr>
          <p:cNvSpPr>
            <a:spLocks noChangeArrowheads="1"/>
          </p:cNvSpPr>
          <p:nvPr/>
        </p:nvSpPr>
        <p:spPr bwMode="auto">
          <a:xfrm>
            <a:off x="1796867" y="1601058"/>
            <a:ext cx="9942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lgn="ctr">
              <a:defRPr/>
            </a:pPr>
            <a:r>
              <a:rPr lang="en-US" altLang="en-US" sz="2400" b="1">
                <a:latin typeface="Times New Roman" panose="02020603050405020304" pitchFamily="18" charset="0"/>
                <a:cs typeface="Times New Roman" panose="02020603050405020304" pitchFamily="18" charset="0"/>
              </a:rPr>
              <a:t>Hoạt động 3. </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 hình đồ chơi nhân vật múa gậy trông trăng.</a:t>
            </a:r>
          </a:p>
          <a:p>
            <a:pPr algn="ctr">
              <a:defRPr/>
            </a:pP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1370978-D30A-DA01-1F10-DA07CD27B4FB}"/>
              </a:ext>
            </a:extLst>
          </p:cNvPr>
          <p:cNvPicPr>
            <a:picLocks noChangeAspect="1"/>
          </p:cNvPicPr>
          <p:nvPr/>
        </p:nvPicPr>
        <p:blipFill>
          <a:blip r:embed="rId4"/>
          <a:stretch>
            <a:fillRect/>
          </a:stretch>
        </p:blipFill>
        <p:spPr>
          <a:xfrm>
            <a:off x="1796867" y="1694375"/>
            <a:ext cx="598800" cy="644361"/>
          </a:xfrm>
          <a:prstGeom prst="rect">
            <a:avLst/>
          </a:prstGeom>
        </p:spPr>
      </p:pic>
      <p:sp>
        <p:nvSpPr>
          <p:cNvPr id="4" name="Rectangle 4">
            <a:extLst>
              <a:ext uri="{FF2B5EF4-FFF2-40B4-BE49-F238E27FC236}">
                <a16:creationId xmlns:a16="http://schemas.microsoft.com/office/drawing/2014/main" id="{DBE84D16-AD63-D4E1-2AAB-A00812A718A1}"/>
              </a:ext>
            </a:extLst>
          </p:cNvPr>
          <p:cNvSpPr>
            <a:spLocks noChangeArrowheads="1"/>
          </p:cNvSpPr>
          <p:nvPr/>
        </p:nvSpPr>
        <p:spPr bwMode="auto">
          <a:xfrm>
            <a:off x="1653310" y="3180780"/>
            <a:ext cx="8248072"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vi-VN" sz="2400" b="1" dirty="0">
                <a:latin typeface="Times New Roman" panose="02020603050405020304" pitchFamily="18" charset="0"/>
              </a:rPr>
              <a:t>THỰ HÀNH TIẾP:</a:t>
            </a:r>
          </a:p>
          <a:p>
            <a:pPr>
              <a:defRPr/>
            </a:pPr>
            <a:endParaRPr lang="en-US" altLang="vi-VN" sz="2400" b="1" dirty="0">
              <a:latin typeface="Times New Roman" panose="02020603050405020304" pitchFamily="18" charset="0"/>
            </a:endParaRP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Lưu</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ý: </a:t>
            </a: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Đặc</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điểm</a:t>
            </a: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err="1">
                <a:solidFill>
                  <a:srgbClr val="0070C0"/>
                </a:solidFill>
                <a:latin typeface="Calibri" panose="020F0502020204030204" pitchFamily="34" charset="0"/>
                <a:ea typeface="Calibri" panose="020F0502020204030204" pitchFamily="34" charset="0"/>
                <a:cs typeface="Times New Roman" panose="02020603050405020304" pitchFamily="18" charset="0"/>
              </a:rPr>
              <a:t>hình</a:t>
            </a:r>
            <a:r>
              <a:rPr lang="en-US" sz="2400" b="1">
                <a:solidFill>
                  <a:srgbClr val="0070C0"/>
                </a:solidFill>
                <a:latin typeface="Calibri" panose="020F0502020204030204" pitchFamily="34" charset="0"/>
                <a:ea typeface="Calibri" panose="020F0502020204030204" pitchFamily="34" charset="0"/>
                <a:cs typeface="Times New Roman" panose="02020603050405020304" pitchFamily="18" charset="0"/>
              </a:rPr>
              <a:t> dáng, cách trang trí trang phục của nhân vật múa gậy trông trăng.</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400" b="1">
                <a:solidFill>
                  <a:srgbClr val="0070C0"/>
                </a:solidFill>
                <a:latin typeface="Calibri" panose="020F0502020204030204" pitchFamily="34" charset="0"/>
                <a:ea typeface="Calibri" panose="020F0502020204030204" pitchFamily="34" charset="0"/>
                <a:cs typeface="Times New Roman" panose="02020603050405020304" pitchFamily="18" charset="0"/>
              </a:rPr>
              <a:t>+ Cách kết nối dây tạo hoạt động cho nhân vật</a:t>
            </a:r>
            <a:r>
              <a:rPr lang="vi-VN" sz="2400" b="1">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800" b="1" dirty="0">
              <a:solidFill>
                <a:srgbClr val="0070C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8874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Background lịch sử đẹp nhất - Trung Tâm Đào Tạo Việt Á">
            <a:extLst>
              <a:ext uri="{FF2B5EF4-FFF2-40B4-BE49-F238E27FC236}">
                <a16:creationId xmlns:a16="http://schemas.microsoft.com/office/drawing/2014/main" id="{D1C5E65B-9D35-F0CC-2256-D2888BA55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61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481E55CE-0F6A-3510-CBCF-96A68B789416}"/>
              </a:ext>
            </a:extLst>
          </p:cNvPr>
          <p:cNvSpPr>
            <a:spLocks noChangeArrowheads="1"/>
          </p:cNvSpPr>
          <p:nvPr/>
        </p:nvSpPr>
        <p:spPr bwMode="auto">
          <a:xfrm>
            <a:off x="3607250" y="343184"/>
            <a:ext cx="63772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4.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sẻ</a:t>
            </a:r>
            <a:endParaRPr lang="vi-VN" alt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BCEB98C-5EB2-3F35-2E4C-0E5EE931D676}"/>
              </a:ext>
            </a:extLst>
          </p:cNvPr>
          <p:cNvPicPr>
            <a:picLocks noChangeAspect="1"/>
          </p:cNvPicPr>
          <p:nvPr/>
        </p:nvPicPr>
        <p:blipFill rotWithShape="1">
          <a:blip r:embed="rId4"/>
          <a:srcRect b="15473"/>
          <a:stretch/>
        </p:blipFill>
        <p:spPr>
          <a:xfrm>
            <a:off x="3031428" y="289955"/>
            <a:ext cx="660916" cy="593088"/>
          </a:xfrm>
          <a:prstGeom prst="rect">
            <a:avLst/>
          </a:prstGeom>
        </p:spPr>
      </p:pic>
      <p:sp>
        <p:nvSpPr>
          <p:cNvPr id="8" name="Rectangle 4">
            <a:extLst>
              <a:ext uri="{FF2B5EF4-FFF2-40B4-BE49-F238E27FC236}">
                <a16:creationId xmlns:a16="http://schemas.microsoft.com/office/drawing/2014/main" id="{EC38EF27-3AEF-B1DE-6B34-98A0DAD9C50C}"/>
              </a:ext>
            </a:extLst>
          </p:cNvPr>
          <p:cNvSpPr>
            <a:spLocks noChangeArrowheads="1"/>
          </p:cNvSpPr>
          <p:nvPr/>
        </p:nvSpPr>
        <p:spPr bwMode="auto">
          <a:xfrm>
            <a:off x="3911738" y="2046700"/>
            <a:ext cx="84789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Cùng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trưng</a:t>
            </a:r>
            <a:r>
              <a:rPr lang="en-US" altLang="vi-VN" sz="2400" b="1" dirty="0">
                <a:latin typeface="Times New Roman" panose="02020603050405020304" pitchFamily="18" charset="0"/>
              </a:rPr>
              <a:t> </a:t>
            </a:r>
            <a:r>
              <a:rPr lang="en-US" altLang="vi-VN" sz="2400" b="1" err="1">
                <a:latin typeface="Times New Roman" panose="02020603050405020304" pitchFamily="18" charset="0"/>
              </a:rPr>
              <a:t>bày</a:t>
            </a:r>
            <a:r>
              <a:rPr lang="en-US" altLang="vi-VN" sz="2400" b="1">
                <a:latin typeface="Times New Roman" panose="02020603050405020304" pitchFamily="18" charset="0"/>
              </a:rPr>
              <a:t> sản phẩm và chia sẻ:</a:t>
            </a:r>
            <a:endParaRPr lang="en-US" altLang="vi-VN" sz="2400" b="1" dirty="0">
              <a:latin typeface="Times New Roman" panose="02020603050405020304" pitchFamily="18" charset="0"/>
            </a:endParaRPr>
          </a:p>
          <a:p>
            <a:pPr>
              <a:defRPr/>
            </a:pP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Giới</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thiệu</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trình</a:t>
            </a:r>
            <a:r>
              <a:rPr lang="en-US" altLang="vi-VN" sz="2400" b="1" dirty="0">
                <a:latin typeface="Times New Roman" panose="02020603050405020304" pitchFamily="18" charset="0"/>
              </a:rPr>
              <a:t> </a:t>
            </a:r>
            <a:r>
              <a:rPr lang="en-US" altLang="vi-VN" sz="2400" b="1" err="1">
                <a:latin typeface="Times New Roman" panose="02020603050405020304" pitchFamily="18" charset="0"/>
              </a:rPr>
              <a:t>bày</a:t>
            </a:r>
            <a:r>
              <a:rPr lang="en-US" altLang="vi-VN" sz="2400" b="1">
                <a:latin typeface="Times New Roman" panose="02020603050405020304" pitchFamily="18" charset="0"/>
              </a:rPr>
              <a:t> sản phẩm với </a:t>
            </a:r>
            <a:r>
              <a:rPr lang="en-US" altLang="vi-VN" sz="2400" b="1" dirty="0" err="1">
                <a:latin typeface="Times New Roman" panose="02020603050405020304" pitchFamily="18" charset="0"/>
              </a:rPr>
              <a:t>các</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bạn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về</a:t>
            </a:r>
            <a:r>
              <a:rPr lang="en-US" altLang="vi-VN" sz="2400" b="1" dirty="0">
                <a:latin typeface="Times New Roman" panose="02020603050405020304" pitchFamily="18" charset="0"/>
              </a:rPr>
              <a:t>:</a:t>
            </a: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a:solidFill>
                  <a:srgbClr val="0070C0"/>
                </a:solidFill>
                <a:latin typeface="Calibri" panose="020F0502020204030204" pitchFamily="34" charset="0"/>
                <a:ea typeface="Calibri" panose="020F0502020204030204" pitchFamily="34" charset="0"/>
                <a:cs typeface="Times New Roman" panose="02020603050405020304" pitchFamily="18" charset="0"/>
              </a:rPr>
              <a:t>+ Sản phẩm yêu thích</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a:solidFill>
                  <a:srgbClr val="0070C0"/>
                </a:solidFill>
                <a:latin typeface="Calibri" panose="020F0502020204030204" pitchFamily="34" charset="0"/>
                <a:ea typeface="Calibri" panose="020F0502020204030204" pitchFamily="34" charset="0"/>
                <a:cs typeface="Times New Roman" panose="02020603050405020304" pitchFamily="18" charset="0"/>
              </a:rPr>
              <a:t>+ Vật liệu tạo đồ chơi</a:t>
            </a:r>
            <a:r>
              <a:rPr lang="vi-VN" sz="2400" b="1">
                <a:solidFill>
                  <a:srgbClr val="0070C0"/>
                </a:solidFill>
                <a:latin typeface="Calibri" panose="020F0502020204030204" pitchFamily="34" charset="0"/>
                <a:ea typeface="Calibri" panose="020F0502020204030204" pitchFamily="34" charset="0"/>
                <a:cs typeface="Times New Roman" panose="02020603050405020304" pitchFamily="18" charset="0"/>
              </a:rPr>
              <a:t>.</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a:solidFill>
                  <a:srgbClr val="0070C0"/>
                </a:solidFill>
                <a:latin typeface="Calibri" panose="020F0502020204030204" pitchFamily="34" charset="0"/>
                <a:ea typeface="Calibri" panose="020F0502020204030204" pitchFamily="34" charset="0"/>
                <a:cs typeface="Times New Roman" panose="02020603050405020304" pitchFamily="18" charset="0"/>
              </a:rPr>
              <a:t>+ Hình, màu, cách trang trí đồ chơi.</a:t>
            </a:r>
            <a:endPar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4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400" b="1">
                <a:solidFill>
                  <a:srgbClr val="0070C0"/>
                </a:solidFill>
                <a:latin typeface="Calibri" panose="020F0502020204030204" pitchFamily="34" charset="0"/>
                <a:ea typeface="Calibri" panose="020F0502020204030204" pitchFamily="34" charset="0"/>
                <a:cs typeface="Times New Roman" panose="02020603050405020304" pitchFamily="18" charset="0"/>
              </a:rPr>
              <a:t>+ Nguyên lí được sử dụng để sáng tạo đồ chơi.</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b="1" dirty="0">
                <a:solidFill>
                  <a:srgbClr val="0070C0"/>
                </a:solidFill>
                <a:latin typeface="Calibri" panose="020F0502020204030204" pitchFamily="34" charset="0"/>
                <a:ea typeface="Calibri" panose="020F0502020204030204" pitchFamily="34" charset="0"/>
              </a:rPr>
              <a:t>   </a:t>
            </a:r>
            <a:r>
              <a:rPr lang="en-US" sz="2400" b="1">
                <a:solidFill>
                  <a:srgbClr val="0070C0"/>
                </a:solidFill>
                <a:latin typeface="Calibri" panose="020F0502020204030204" pitchFamily="34" charset="0"/>
                <a:ea typeface="Calibri" panose="020F0502020204030204" pitchFamily="34" charset="0"/>
              </a:rPr>
              <a:t>+ Ý nghĩa của đồ chơi dân gian trong cuộc sống.</a:t>
            </a:r>
            <a:endParaRPr lang="en-US" sz="2400" b="1" dirty="0">
              <a:solidFill>
                <a:srgbClr val="0070C0"/>
              </a:solidFill>
              <a:latin typeface="Calibri" panose="020F0502020204030204" pitchFamily="34" charset="0"/>
              <a:ea typeface="Calibri" panose="020F0502020204030204" pitchFamily="34" charset="0"/>
            </a:endParaRPr>
          </a:p>
          <a:p>
            <a:r>
              <a:rPr lang="en-US" sz="2400" b="1">
                <a:solidFill>
                  <a:srgbClr val="0070C0"/>
                </a:solidFill>
                <a:latin typeface="Calibri" panose="020F0502020204030204" pitchFamily="34" charset="0"/>
                <a:ea typeface="Calibri" panose="020F0502020204030204" pitchFamily="34" charset="0"/>
              </a:rPr>
              <a:t>   - Em có ý tưởng điều chỉnh như thế nào để sản phẩm hoàn thiện hơn.</a:t>
            </a:r>
            <a:endParaRPr lang="en-US" sz="2400" b="1" dirty="0">
              <a:solidFill>
                <a:srgbClr val="0070C0"/>
              </a:solidFill>
              <a:latin typeface="Calibri" panose="020F0502020204030204" pitchFamily="34" charset="0"/>
              <a:ea typeface="Calibri" panose="020F0502020204030204" pitchFamily="34" charset="0"/>
            </a:endParaRPr>
          </a:p>
        </p:txBody>
      </p:sp>
      <p:pic>
        <p:nvPicPr>
          <p:cNvPr id="3" name="Picture 2">
            <a:extLst>
              <a:ext uri="{FF2B5EF4-FFF2-40B4-BE49-F238E27FC236}">
                <a16:creationId xmlns:a16="http://schemas.microsoft.com/office/drawing/2014/main" id="{13D007BE-0E1F-7756-AD8A-B19A998F016A}"/>
              </a:ext>
            </a:extLst>
          </p:cNvPr>
          <p:cNvPicPr>
            <a:picLocks noChangeAspect="1"/>
          </p:cNvPicPr>
          <p:nvPr/>
        </p:nvPicPr>
        <p:blipFill>
          <a:blip r:embed="rId5"/>
          <a:stretch>
            <a:fillRect/>
          </a:stretch>
        </p:blipFill>
        <p:spPr>
          <a:xfrm>
            <a:off x="198720" y="1543895"/>
            <a:ext cx="3514298" cy="4759591"/>
          </a:xfrm>
          <a:prstGeom prst="rect">
            <a:avLst/>
          </a:prstGeom>
        </p:spPr>
      </p:pic>
    </p:spTree>
    <p:extLst>
      <p:ext uri="{BB962C8B-B14F-4D97-AF65-F5344CB8AC3E}">
        <p14:creationId xmlns:p14="http://schemas.microsoft.com/office/powerpoint/2010/main" val="330168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A7BA37-DB2D-3090-E3F7-854F9B0B7978}"/>
              </a:ext>
            </a:extLst>
          </p:cNvPr>
          <p:cNvGrpSpPr/>
          <p:nvPr/>
        </p:nvGrpSpPr>
        <p:grpSpPr>
          <a:xfrm>
            <a:off x="-12192" y="-160256"/>
            <a:ext cx="12204192" cy="7018256"/>
            <a:chOff x="-2956" y="-73891"/>
            <a:chExt cx="12204192" cy="6287679"/>
          </a:xfrm>
        </p:grpSpPr>
        <p:pic>
          <p:nvPicPr>
            <p:cNvPr id="30" name="Picture 29">
              <a:extLst>
                <a:ext uri="{FF2B5EF4-FFF2-40B4-BE49-F238E27FC236}">
                  <a16:creationId xmlns:a16="http://schemas.microsoft.com/office/drawing/2014/main" id="{3C3FB8D4-7A2F-E07F-0CAB-7D3F9AB33979}"/>
                </a:ext>
              </a:extLst>
            </p:cNvPr>
            <p:cNvPicPr>
              <a:picLocks noChangeAspect="1"/>
            </p:cNvPicPr>
            <p:nvPr/>
          </p:nvPicPr>
          <p:blipFill rotWithShape="1">
            <a:blip r:embed="rId3"/>
            <a:srcRect l="-1" r="115" b="8316"/>
            <a:stretch/>
          </p:blipFill>
          <p:spPr>
            <a:xfrm flipH="1">
              <a:off x="9238" y="-73891"/>
              <a:ext cx="12191998" cy="6287679"/>
            </a:xfrm>
            <a:prstGeom prst="rect">
              <a:avLst/>
            </a:prstGeom>
          </p:spPr>
        </p:pic>
        <p:pic>
          <p:nvPicPr>
            <p:cNvPr id="10" name="Picture 9">
              <a:extLst>
                <a:ext uri="{FF2B5EF4-FFF2-40B4-BE49-F238E27FC236}">
                  <a16:creationId xmlns:a16="http://schemas.microsoft.com/office/drawing/2014/main" id="{6E5D995C-2FB7-E538-F95A-499423A26128}"/>
                </a:ext>
              </a:extLst>
            </p:cNvPr>
            <p:cNvPicPr>
              <a:picLocks noChangeAspect="1"/>
            </p:cNvPicPr>
            <p:nvPr/>
          </p:nvPicPr>
          <p:blipFill rotWithShape="1">
            <a:blip r:embed="rId3"/>
            <a:srcRect l="97358" t="53670" r="115" b="25051"/>
            <a:stretch/>
          </p:blipFill>
          <p:spPr>
            <a:xfrm flipH="1">
              <a:off x="-2956" y="3980873"/>
              <a:ext cx="261575" cy="1237672"/>
            </a:xfrm>
            <a:prstGeom prst="rect">
              <a:avLst/>
            </a:prstGeom>
          </p:spPr>
        </p:pic>
      </p:grpSp>
      <p:sp>
        <p:nvSpPr>
          <p:cNvPr id="11" name="Rectangle 4">
            <a:extLst>
              <a:ext uri="{FF2B5EF4-FFF2-40B4-BE49-F238E27FC236}">
                <a16:creationId xmlns:a16="http://schemas.microsoft.com/office/drawing/2014/main" id="{DBE84D16-AD63-D4E1-2AAB-A00812A718A1}"/>
              </a:ext>
            </a:extLst>
          </p:cNvPr>
          <p:cNvSpPr>
            <a:spLocks noChangeArrowheads="1"/>
          </p:cNvSpPr>
          <p:nvPr/>
        </p:nvSpPr>
        <p:spPr bwMode="auto">
          <a:xfrm>
            <a:off x="412137" y="1072841"/>
            <a:ext cx="1153971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vi-VN" sz="2000" b="1" dirty="0">
                <a:latin typeface="Times New Roman" panose="02020603050405020304" pitchFamily="18" charset="0"/>
              </a:rPr>
              <a:t>- </a:t>
            </a:r>
            <a:r>
              <a:rPr lang="en-US" altLang="vi-VN" sz="2000" b="1">
                <a:latin typeface="Times New Roman" panose="02020603050405020304" pitchFamily="18" charset="0"/>
              </a:rPr>
              <a:t>Quan sát hình trang 65 và tìm hiểu để nhận biết them về các hình ảnh, màu sắc và ý nghĩa của đồ chơi dân gian tiến sĩ giấy và hai ông đánh gậy.</a:t>
            </a:r>
            <a:endParaRPr lang="en-US" altLang="vi-VN" sz="2000" b="1" dirty="0">
              <a:latin typeface="Times New Roman" panose="02020603050405020304" pitchFamily="18" charset="0"/>
            </a:endParaRPr>
          </a:p>
          <a:p>
            <a:pPr>
              <a:defRPr/>
            </a:pP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4">
            <a:extLst>
              <a:ext uri="{FF2B5EF4-FFF2-40B4-BE49-F238E27FC236}">
                <a16:creationId xmlns:a16="http://schemas.microsoft.com/office/drawing/2014/main" id="{82F342C2-AD4C-5F73-5DAE-EF234CD2CA5E}"/>
              </a:ext>
            </a:extLst>
          </p:cNvPr>
          <p:cNvSpPr>
            <a:spLocks noChangeArrowheads="1"/>
          </p:cNvSpPr>
          <p:nvPr/>
        </p:nvSpPr>
        <p:spPr bwMode="auto">
          <a:xfrm>
            <a:off x="1272550" y="453286"/>
            <a:ext cx="10679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Hoạt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động</a:t>
            </a:r>
            <a:r>
              <a:rPr lang="en-US" altLang="en-US" sz="2400" b="1" dirty="0">
                <a:latin typeface="Times New Roman" panose="02020603050405020304" pitchFamily="18" charset="0"/>
                <a:cs typeface="Times New Roman" panose="02020603050405020304" pitchFamily="18" charset="0"/>
              </a:rPr>
              <a:t> 5.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đồ chơi dân gian tiến sĩ giấy và hai ông đánh gậy</a:t>
            </a:r>
            <a:endParaRPr lang="vi-VN" altLang="en-US" sz="20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F70B32A-1B20-5AA7-B2EF-D83CB5718143}"/>
              </a:ext>
            </a:extLst>
          </p:cNvPr>
          <p:cNvPicPr>
            <a:picLocks noChangeAspect="1"/>
          </p:cNvPicPr>
          <p:nvPr/>
        </p:nvPicPr>
        <p:blipFill>
          <a:blip r:embed="rId4"/>
          <a:stretch>
            <a:fillRect/>
          </a:stretch>
        </p:blipFill>
        <p:spPr>
          <a:xfrm>
            <a:off x="593622" y="352058"/>
            <a:ext cx="666734" cy="654433"/>
          </a:xfrm>
          <a:prstGeom prst="rect">
            <a:avLst/>
          </a:prstGeom>
        </p:spPr>
      </p:pic>
      <p:pic>
        <p:nvPicPr>
          <p:cNvPr id="6" name="Picture 5">
            <a:extLst>
              <a:ext uri="{FF2B5EF4-FFF2-40B4-BE49-F238E27FC236}">
                <a16:creationId xmlns:a16="http://schemas.microsoft.com/office/drawing/2014/main" id="{7B927BB3-3C01-1C8B-44D1-56364B63B488}"/>
              </a:ext>
            </a:extLst>
          </p:cNvPr>
          <p:cNvPicPr>
            <a:picLocks noChangeAspect="1"/>
          </p:cNvPicPr>
          <p:nvPr/>
        </p:nvPicPr>
        <p:blipFill rotWithShape="1">
          <a:blip r:embed="rId5"/>
          <a:srcRect l="14371" t="33168" r="15021" b="26428"/>
          <a:stretch/>
        </p:blipFill>
        <p:spPr>
          <a:xfrm>
            <a:off x="5994400" y="2100783"/>
            <a:ext cx="5573001" cy="4335639"/>
          </a:xfrm>
          <a:prstGeom prst="rect">
            <a:avLst/>
          </a:prstGeom>
          <a:ln>
            <a:noFill/>
          </a:ln>
          <a:effectLst>
            <a:outerShdw blurRad="292100" dist="139700" dir="2700000" algn="tl" rotWithShape="0">
              <a:srgbClr val="333333">
                <a:alpha val="65000"/>
              </a:srgbClr>
            </a:outerShdw>
          </a:effectLst>
        </p:spPr>
      </p:pic>
      <p:sp>
        <p:nvSpPr>
          <p:cNvPr id="7" name="Rectangle 4">
            <a:extLst>
              <a:ext uri="{FF2B5EF4-FFF2-40B4-BE49-F238E27FC236}">
                <a16:creationId xmlns:a16="http://schemas.microsoft.com/office/drawing/2014/main" id="{6BD388E5-3B03-1BE8-8228-4F1C7A2421DD}"/>
              </a:ext>
            </a:extLst>
          </p:cNvPr>
          <p:cNvSpPr>
            <a:spLocks noChangeArrowheads="1"/>
          </p:cNvSpPr>
          <p:nvPr/>
        </p:nvSpPr>
        <p:spPr bwMode="auto">
          <a:xfrm>
            <a:off x="550708" y="1705511"/>
            <a:ext cx="439784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defRPr/>
            </a:pP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a:t>
            </a:r>
            <a:r>
              <a:rPr lang="en-US" sz="2000" b="1">
                <a:solidFill>
                  <a:srgbClr val="0070C0"/>
                </a:solidFill>
                <a:latin typeface="Calibri" panose="020F0502020204030204" pitchFamily="34" charset="0"/>
                <a:ea typeface="Calibri" panose="020F0502020204030204" pitchFamily="34" charset="0"/>
                <a:cs typeface="Times New Roman" panose="02020603050405020304" pitchFamily="18" charset="0"/>
              </a:rPr>
              <a:t>+ Đồ chơi dân gian tiến sĩ giấy và hai ông đánh gậy được làm bằng vật liệu gì?</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000" b="1">
                <a:solidFill>
                  <a:srgbClr val="0070C0"/>
                </a:solidFill>
                <a:latin typeface="Calibri" panose="020F0502020204030204" pitchFamily="34" charset="0"/>
                <a:ea typeface="Calibri" panose="020F0502020204030204" pitchFamily="34" charset="0"/>
                <a:cs typeface="Times New Roman" panose="02020603050405020304" pitchFamily="18" charset="0"/>
              </a:rPr>
              <a:t> + Màu sắc, cách trang trí đồ chơi như thế nào?</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000" b="1">
                <a:solidFill>
                  <a:srgbClr val="0070C0"/>
                </a:solidFill>
                <a:latin typeface="Calibri" panose="020F0502020204030204" pitchFamily="34" charset="0"/>
                <a:ea typeface="Calibri" panose="020F0502020204030204" pitchFamily="34" charset="0"/>
                <a:cs typeface="Times New Roman" panose="02020603050405020304" pitchFamily="18" charset="0"/>
              </a:rPr>
              <a:t> + Đồ chơi dân gian tiến sĩ giấy và hai ông đánh gậy thường xuất hiện vào dịp nào trong năm?</a:t>
            </a: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defRPr/>
            </a:pPr>
            <a:r>
              <a:rPr lang="en-US" sz="2000" b="1">
                <a:solidFill>
                  <a:srgbClr val="0070C0"/>
                </a:solidFill>
                <a:latin typeface="Calibri" panose="020F0502020204030204" pitchFamily="34" charset="0"/>
                <a:ea typeface="Calibri" panose="020F0502020204030204" pitchFamily="34" charset="0"/>
                <a:cs typeface="Times New Roman" panose="02020603050405020304" pitchFamily="18" charset="0"/>
              </a:rPr>
              <a:t> + Đồ chơi dân gian tiến sĩ giấy và hai ông đánh gậy có ý nghĩa văn hóa như thế nào?</a:t>
            </a:r>
          </a:p>
          <a:p>
            <a:pPr>
              <a:defRPr/>
            </a:pPr>
            <a:endParaRPr lang="en-US" sz="20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28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t="2689" b="15735"/>
          <a:stretch/>
        </p:blipFill>
        <p:spPr>
          <a:xfrm>
            <a:off x="0" y="-21426"/>
            <a:ext cx="12182018" cy="6858001"/>
          </a:xfrm>
          <a:prstGeom prst="rect">
            <a:avLst/>
          </a:prstGeom>
          <a:solidFill>
            <a:srgbClr val="FFFF00"/>
          </a:solidFill>
        </p:spPr>
      </p:pic>
      <p:pic>
        <p:nvPicPr>
          <p:cNvPr id="2" name="Picture 1">
            <a:extLst>
              <a:ext uri="{FF2B5EF4-FFF2-40B4-BE49-F238E27FC236}">
                <a16:creationId xmlns:a16="http://schemas.microsoft.com/office/drawing/2014/main" id="{38BC38CB-C592-80C7-9700-43FA4D796390}"/>
              </a:ext>
            </a:extLst>
          </p:cNvPr>
          <p:cNvPicPr>
            <a:picLocks noChangeAspect="1"/>
          </p:cNvPicPr>
          <p:nvPr/>
        </p:nvPicPr>
        <p:blipFill rotWithShape="1">
          <a:blip r:embed="rId4"/>
          <a:srcRect l="50061" t="47231" r="23004" b="25254"/>
          <a:stretch/>
        </p:blipFill>
        <p:spPr>
          <a:xfrm rot="21417423">
            <a:off x="5844246" y="1629572"/>
            <a:ext cx="5988435" cy="3556002"/>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8BF97054-EF55-D331-A83F-54C099F89096}"/>
              </a:ext>
            </a:extLst>
          </p:cNvPr>
          <p:cNvSpPr>
            <a:spLocks noChangeArrowheads="1"/>
          </p:cNvSpPr>
          <p:nvPr/>
        </p:nvSpPr>
        <p:spPr bwMode="auto">
          <a:xfrm>
            <a:off x="5955981" y="1884079"/>
            <a:ext cx="5764963" cy="3046988"/>
          </a:xfrm>
          <a:prstGeom prst="rect">
            <a:avLst/>
          </a:prstGeom>
          <a:solidFill>
            <a:schemeClr val="bg1"/>
          </a:solidFill>
          <a:ln>
            <a:noFill/>
          </a:ln>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r>
              <a:rPr lang="en-US" altLang="vi-VN" sz="2400" b="1" dirty="0">
                <a:latin typeface="Times New Roman" panose="02020603050405020304" pitchFamily="18" charset="0"/>
              </a:rPr>
              <a:t>  </a:t>
            </a:r>
            <a:r>
              <a:rPr lang="en-US" altLang="vi-VN" sz="2400" b="1" dirty="0" err="1">
                <a:solidFill>
                  <a:srgbClr val="FF0000"/>
                </a:solidFill>
                <a:latin typeface="Times New Roman" panose="02020603050405020304" pitchFamily="18" charset="0"/>
              </a:rPr>
              <a:t>Các</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em</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ghi</a:t>
            </a:r>
            <a:r>
              <a:rPr lang="en-US" altLang="vi-VN" sz="2400" b="1" dirty="0">
                <a:solidFill>
                  <a:srgbClr val="FF0000"/>
                </a:solidFill>
                <a:latin typeface="Times New Roman" panose="02020603050405020304" pitchFamily="18" charset="0"/>
              </a:rPr>
              <a:t> </a:t>
            </a:r>
            <a:r>
              <a:rPr lang="en-US" altLang="vi-VN" sz="2400" b="1" dirty="0" err="1">
                <a:solidFill>
                  <a:srgbClr val="FF0000"/>
                </a:solidFill>
                <a:latin typeface="Times New Roman" panose="02020603050405020304" pitchFamily="18" charset="0"/>
              </a:rPr>
              <a:t>nhớ</a:t>
            </a:r>
            <a:r>
              <a:rPr lang="en-US" altLang="vi-VN" sz="2400" b="1" dirty="0">
                <a:solidFill>
                  <a:srgbClr val="FF0000"/>
                </a:solidFill>
                <a:latin typeface="Times New Roman" panose="02020603050405020304" pitchFamily="18" charset="0"/>
              </a:rPr>
              <a:t>!</a:t>
            </a:r>
            <a:endParaRPr lang="en-US" altLang="vi-VN" sz="2800" b="1" dirty="0">
              <a:solidFill>
                <a:srgbClr val="FF0000"/>
              </a:solidFill>
              <a:latin typeface="Times New Roman" panose="02020603050405020304" pitchFamily="18" charset="0"/>
            </a:endParaRPr>
          </a:p>
          <a:p>
            <a:r>
              <a:rPr lang="en-US" sz="2400" b="1" dirty="0">
                <a:latin typeface="+mj-lt"/>
              </a:rPr>
              <a:t> </a:t>
            </a: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a:p>
            <a:endParaRPr lang="en-US" sz="2400" b="1" dirty="0">
              <a:latin typeface="+mj-lt"/>
            </a:endParaRPr>
          </a:p>
        </p:txBody>
      </p:sp>
      <p:sp>
        <p:nvSpPr>
          <p:cNvPr id="8" name="TextBox 7">
            <a:extLst>
              <a:ext uri="{FF2B5EF4-FFF2-40B4-BE49-F238E27FC236}">
                <a16:creationId xmlns:a16="http://schemas.microsoft.com/office/drawing/2014/main" id="{992B470A-6D5B-54D8-E3FA-250CAD81047C}"/>
              </a:ext>
            </a:extLst>
          </p:cNvPr>
          <p:cNvSpPr txBox="1"/>
          <p:nvPr/>
        </p:nvSpPr>
        <p:spPr>
          <a:xfrm>
            <a:off x="6091009" y="2555843"/>
            <a:ext cx="5384802" cy="2308324"/>
          </a:xfrm>
          <a:prstGeom prst="rect">
            <a:avLst/>
          </a:prstGeom>
          <a:noFill/>
        </p:spPr>
        <p:txBody>
          <a:bodyPr wrap="square">
            <a:spAutoFit/>
          </a:bodyPr>
          <a:lstStyle/>
          <a:p>
            <a:pPr marL="0" marR="0" algn="just">
              <a:spcBef>
                <a:spcPts val="0"/>
              </a:spcBef>
              <a:spcAft>
                <a:spcPts val="0"/>
              </a:spcAft>
            </a:pPr>
            <a:r>
              <a:rPr lang="vi-VN" sz="1800" b="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Đồ chơi tiến sĩ giấy và hai ông đánh gậy</a:t>
            </a:r>
            <a:r>
              <a:rPr lang="en-US" sz="1800" b="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1800" b="1">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với hình dáng uy nghiêm, mạnh mẽ, màu sắc tươi vui, rực rỡ là sản phẩm mĩ thuật dân gian độc đáo của Việt Nam. Đồ chơi thường được cha mẹ dành tặng cho con cái vào mỗi dịp tết Trung thu để gửi gắm mong muốn con học giỏi, thành đạt, có ích cho gia đình và xã hội.</a:t>
            </a:r>
            <a:endParaRPr lang="en-US" sz="1800">
              <a:effectLst/>
              <a:highlight>
                <a:srgbClr val="FFFFFF"/>
              </a:highlight>
              <a:latin typeface=".VnTime" panose="020B7200000000000000" pitchFamily="34" charset="0"/>
              <a:ea typeface="Times New Roman" panose="02020603050405020304" pitchFamily="18" charset="0"/>
              <a:cs typeface="Times New Roman" panose="02020603050405020304" pitchFamily="18" charset="0"/>
            </a:endParaRPr>
          </a:p>
          <a:p>
            <a:endParaRPr lang="en-US" sz="1800" b="1" dirty="0"/>
          </a:p>
        </p:txBody>
      </p:sp>
      <p:pic>
        <p:nvPicPr>
          <p:cNvPr id="9" name="Picture 8">
            <a:extLst>
              <a:ext uri="{FF2B5EF4-FFF2-40B4-BE49-F238E27FC236}">
                <a16:creationId xmlns:a16="http://schemas.microsoft.com/office/drawing/2014/main" id="{B2346AD3-B4AA-5D3C-9B86-822B5C990F68}"/>
              </a:ext>
            </a:extLst>
          </p:cNvPr>
          <p:cNvPicPr>
            <a:picLocks noChangeAspect="1"/>
          </p:cNvPicPr>
          <p:nvPr/>
        </p:nvPicPr>
        <p:blipFill>
          <a:blip r:embed="rId5"/>
          <a:stretch>
            <a:fillRect/>
          </a:stretch>
        </p:blipFill>
        <p:spPr>
          <a:xfrm>
            <a:off x="-357819" y="517316"/>
            <a:ext cx="6505942" cy="6505942"/>
          </a:xfrm>
          <a:prstGeom prst="rect">
            <a:avLst/>
          </a:prstGeom>
        </p:spPr>
      </p:pic>
      <p:pic>
        <p:nvPicPr>
          <p:cNvPr id="10" name="Picture 9">
            <a:extLst>
              <a:ext uri="{FF2B5EF4-FFF2-40B4-BE49-F238E27FC236}">
                <a16:creationId xmlns:a16="http://schemas.microsoft.com/office/drawing/2014/main" id="{DEDE2A20-6679-7FEC-68FF-14AC3B1CDFB5}"/>
              </a:ext>
            </a:extLst>
          </p:cNvPr>
          <p:cNvPicPr>
            <a:picLocks noChangeAspect="1"/>
          </p:cNvPicPr>
          <p:nvPr/>
        </p:nvPicPr>
        <p:blipFill>
          <a:blip r:embed="rId6"/>
          <a:stretch>
            <a:fillRect/>
          </a:stretch>
        </p:blipFill>
        <p:spPr>
          <a:xfrm>
            <a:off x="734224" y="2242780"/>
            <a:ext cx="5097611" cy="3813263"/>
          </a:xfrm>
          <a:prstGeom prst="rect">
            <a:avLst/>
          </a:prstGeom>
        </p:spPr>
      </p:pic>
    </p:spTree>
    <p:extLst>
      <p:ext uri="{BB962C8B-B14F-4D97-AF65-F5344CB8AC3E}">
        <p14:creationId xmlns:p14="http://schemas.microsoft.com/office/powerpoint/2010/main" val="2523571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7153" y="-39925"/>
            <a:ext cx="12199153" cy="6937849"/>
          </a:xfrm>
          <a:prstGeom prst="rect">
            <a:avLst/>
          </a:prstGeom>
        </p:spPr>
      </p:pic>
      <p:sp>
        <p:nvSpPr>
          <p:cNvPr id="4" name="Explosion 2 2">
            <a:extLst>
              <a:ext uri="{FF2B5EF4-FFF2-40B4-BE49-F238E27FC236}">
                <a16:creationId xmlns:a16="http://schemas.microsoft.com/office/drawing/2014/main" id="{D7C0D10C-BF80-C0D8-C10C-C26C3402E417}"/>
              </a:ext>
            </a:extLst>
          </p:cNvPr>
          <p:cNvSpPr/>
          <p:nvPr/>
        </p:nvSpPr>
        <p:spPr>
          <a:xfrm>
            <a:off x="359867" y="862901"/>
            <a:ext cx="7236823" cy="4214949"/>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a:extLst>
              <a:ext uri="{FF2B5EF4-FFF2-40B4-BE49-F238E27FC236}">
                <a16:creationId xmlns:a16="http://schemas.microsoft.com/office/drawing/2014/main" id="{510D0CA1-AE0C-02DF-81D3-457045CE24DC}"/>
              </a:ext>
            </a:extLst>
          </p:cNvPr>
          <p:cNvSpPr>
            <a:spLocks noChangeArrowheads="1"/>
          </p:cNvSpPr>
          <p:nvPr/>
        </p:nvSpPr>
        <p:spPr bwMode="auto">
          <a:xfrm>
            <a:off x="1836965" y="2308657"/>
            <a:ext cx="394265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300">
                <a:solidFill>
                  <a:schemeClr val="tx1"/>
                </a:solidFill>
                <a:latin typeface="Comic Sans MS" panose="030F0702030302020204" pitchFamily="66" charset="0"/>
              </a:defRPr>
            </a:lvl1pPr>
            <a:lvl2pPr marL="742950" indent="-285750">
              <a:defRPr sz="3300">
                <a:solidFill>
                  <a:schemeClr val="tx1"/>
                </a:solidFill>
                <a:latin typeface="Comic Sans MS" panose="030F0702030302020204" pitchFamily="66" charset="0"/>
              </a:defRPr>
            </a:lvl2pPr>
            <a:lvl3pPr marL="1143000" indent="-228600">
              <a:defRPr sz="3300">
                <a:solidFill>
                  <a:schemeClr val="tx1"/>
                </a:solidFill>
                <a:latin typeface="Comic Sans MS" panose="030F0702030302020204" pitchFamily="66" charset="0"/>
              </a:defRPr>
            </a:lvl3pPr>
            <a:lvl4pPr marL="1600200" indent="-228600">
              <a:defRPr sz="3300">
                <a:solidFill>
                  <a:schemeClr val="tx1"/>
                </a:solidFill>
                <a:latin typeface="Comic Sans MS" panose="030F0702030302020204" pitchFamily="66" charset="0"/>
              </a:defRPr>
            </a:lvl4pPr>
            <a:lvl5pPr marL="2057400" indent="-228600">
              <a:defRPr sz="3300">
                <a:solidFill>
                  <a:schemeClr val="tx1"/>
                </a:solidFill>
                <a:latin typeface="Comic Sans MS" panose="030F0702030302020204" pitchFamily="66" charset="0"/>
              </a:defRPr>
            </a:lvl5pPr>
            <a:lvl6pPr marL="2514600" indent="-228600" eaLnBrk="0" fontAlgn="base" hangingPunct="0">
              <a:spcBef>
                <a:spcPct val="0"/>
              </a:spcBef>
              <a:spcAft>
                <a:spcPct val="0"/>
              </a:spcAft>
              <a:defRPr sz="3300">
                <a:solidFill>
                  <a:schemeClr val="tx1"/>
                </a:solidFill>
                <a:latin typeface="Comic Sans MS" panose="030F0702030302020204" pitchFamily="66" charset="0"/>
              </a:defRPr>
            </a:lvl6pPr>
            <a:lvl7pPr marL="2971800" indent="-228600" eaLnBrk="0" fontAlgn="base" hangingPunct="0">
              <a:spcBef>
                <a:spcPct val="0"/>
              </a:spcBef>
              <a:spcAft>
                <a:spcPct val="0"/>
              </a:spcAft>
              <a:defRPr sz="3300">
                <a:solidFill>
                  <a:schemeClr val="tx1"/>
                </a:solidFill>
                <a:latin typeface="Comic Sans MS" panose="030F0702030302020204" pitchFamily="66" charset="0"/>
              </a:defRPr>
            </a:lvl7pPr>
            <a:lvl8pPr marL="3429000" indent="-228600" eaLnBrk="0" fontAlgn="base" hangingPunct="0">
              <a:spcBef>
                <a:spcPct val="0"/>
              </a:spcBef>
              <a:spcAft>
                <a:spcPct val="0"/>
              </a:spcAft>
              <a:defRPr sz="3300">
                <a:solidFill>
                  <a:schemeClr val="tx1"/>
                </a:solidFill>
                <a:latin typeface="Comic Sans MS" panose="030F0702030302020204" pitchFamily="66" charset="0"/>
              </a:defRPr>
            </a:lvl8pPr>
            <a:lvl9pPr marL="3886200" indent="-228600" eaLnBrk="0" fontAlgn="base" hangingPunct="0">
              <a:spcBef>
                <a:spcPct val="0"/>
              </a:spcBef>
              <a:spcAft>
                <a:spcPct val="0"/>
              </a:spcAft>
              <a:defRPr sz="3300">
                <a:solidFill>
                  <a:schemeClr val="tx1"/>
                </a:solidFill>
                <a:latin typeface="Comic Sans MS" panose="030F0702030302020204" pitchFamily="66" charset="0"/>
              </a:defRPr>
            </a:lvl9pPr>
          </a:lstStyle>
          <a:p>
            <a:pPr algn="ctr"/>
            <a:r>
              <a:rPr lang="en-US" altLang="vi-VN" sz="4000" b="1" dirty="0">
                <a:solidFill>
                  <a:srgbClr val="FF0000"/>
                </a:solidFill>
                <a:latin typeface="Times New Roman" panose="02020603050405020304" pitchFamily="18" charset="0"/>
              </a:rPr>
              <a:t>XIN CHÀO VÀ HẸN GẶP LẠI!</a:t>
            </a:r>
          </a:p>
        </p:txBody>
      </p:sp>
      <p:pic>
        <p:nvPicPr>
          <p:cNvPr id="8" name="Picture 7">
            <a:extLst>
              <a:ext uri="{FF2B5EF4-FFF2-40B4-BE49-F238E27FC236}">
                <a16:creationId xmlns:a16="http://schemas.microsoft.com/office/drawing/2014/main" id="{C576159D-FCDC-52B5-ECFA-A4EC7DB56190}"/>
              </a:ext>
            </a:extLst>
          </p:cNvPr>
          <p:cNvPicPr>
            <a:picLocks noChangeAspect="1"/>
          </p:cNvPicPr>
          <p:nvPr/>
        </p:nvPicPr>
        <p:blipFill>
          <a:blip r:embed="rId4"/>
          <a:stretch>
            <a:fillRect/>
          </a:stretch>
        </p:blipFill>
        <p:spPr>
          <a:xfrm>
            <a:off x="5779624" y="1136152"/>
            <a:ext cx="6505942" cy="6505942"/>
          </a:xfrm>
          <a:prstGeom prst="rect">
            <a:avLst/>
          </a:prstGeom>
        </p:spPr>
      </p:pic>
      <p:pic>
        <p:nvPicPr>
          <p:cNvPr id="9" name="Picture 8">
            <a:extLst>
              <a:ext uri="{FF2B5EF4-FFF2-40B4-BE49-F238E27FC236}">
                <a16:creationId xmlns:a16="http://schemas.microsoft.com/office/drawing/2014/main" id="{55EAF7CA-CD16-E3B3-900B-739E024BB258}"/>
              </a:ext>
            </a:extLst>
          </p:cNvPr>
          <p:cNvPicPr>
            <a:picLocks noChangeAspect="1"/>
          </p:cNvPicPr>
          <p:nvPr/>
        </p:nvPicPr>
        <p:blipFill>
          <a:blip r:embed="rId5"/>
          <a:stretch>
            <a:fillRect/>
          </a:stretch>
        </p:blipFill>
        <p:spPr>
          <a:xfrm>
            <a:off x="6871667" y="2861616"/>
            <a:ext cx="5097611" cy="3813263"/>
          </a:xfrm>
          <a:prstGeom prst="rect">
            <a:avLst/>
          </a:prstGeom>
        </p:spPr>
      </p:pic>
    </p:spTree>
    <p:extLst>
      <p:ext uri="{BB962C8B-B14F-4D97-AF65-F5344CB8AC3E}">
        <p14:creationId xmlns:p14="http://schemas.microsoft.com/office/powerpoint/2010/main" val="3722751329"/>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21811</TotalTime>
  <Words>501</Words>
  <Application>Microsoft Office PowerPoint</Application>
  <PresentationFormat>Widescreen</PresentationFormat>
  <Paragraphs>52</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.VnTime</vt:lpstr>
      <vt:lpstr>Arial</vt:lpstr>
      <vt:lpstr>Calibri</vt:lpstr>
      <vt:lpstr>Calibri Light</vt:lpstr>
      <vt:lpstr>Times New Roman</vt:lpstr>
      <vt:lpstr>1_Retrospect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SỞ GIÁO DỤC VÀ ĐÀO TẠO THỪA THIÊN HUẾ</dc:title>
  <dc:creator>admin</dc:creator>
  <cp:lastModifiedBy>admin</cp:lastModifiedBy>
  <cp:revision>1096</cp:revision>
  <dcterms:modified xsi:type="dcterms:W3CDTF">2026-04-11T21:57:30Z</dcterms:modified>
</cp:coreProperties>
</file>