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81" r:id="rId2"/>
    <p:sldId id="282" r:id="rId3"/>
    <p:sldId id="262" r:id="rId4"/>
    <p:sldId id="275" r:id="rId5"/>
    <p:sldId id="263" r:id="rId6"/>
    <p:sldId id="264" r:id="rId7"/>
    <p:sldId id="265"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Montserrat Medium" panose="00000600000000000000" pitchFamily="2" charset="-93"/>
      <p:regular r:id="rId14"/>
      <p:italic r:id="rId15"/>
    </p:embeddedFont>
    <p:embeddedFont>
      <p:font typeface="Montserrat SemiBold" panose="00000700000000000000" pitchFamily="2" charset="-93"/>
      <p:bold r:id="rId16"/>
      <p:boldItalic r:id="rId17"/>
    </p:embeddedFont>
    <p:embeddedFont>
      <p:font typeface="Shadows Into Light Two"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4437"/>
    <a:srgbClr val="F0EADE"/>
    <a:srgbClr val="FFFFFF"/>
    <a:srgbClr val="2F18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6" autoAdjust="0"/>
    <p:restoredTop sz="94622" autoAdjust="0"/>
  </p:normalViewPr>
  <p:slideViewPr>
    <p:cSldViewPr>
      <p:cViewPr varScale="1">
        <p:scale>
          <a:sx n="53" d="100"/>
          <a:sy n="53" d="100"/>
        </p:scale>
        <p:origin x="145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D665C-A640-44ED-A5DE-5BB589ED0C25}"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A5D32-D950-45A2-8A79-A5329BE96FC5}" type="slidenum">
              <a:rPr lang="en-US" smtClean="0"/>
              <a:t>‹#›</a:t>
            </a:fld>
            <a:endParaRPr lang="en-US"/>
          </a:p>
        </p:txBody>
      </p:sp>
    </p:spTree>
    <p:extLst>
      <p:ext uri="{BB962C8B-B14F-4D97-AF65-F5344CB8AC3E}">
        <p14:creationId xmlns:p14="http://schemas.microsoft.com/office/powerpoint/2010/main" val="255797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4293776" y="-5685"/>
            <a:ext cx="22652273" cy="12141544"/>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endParaRPr lang="en-US"/>
          </a:p>
        </p:txBody>
      </p:sp>
      <p:sp>
        <p:nvSpPr>
          <p:cNvPr id="16" name="Freeform 16"/>
          <p:cNvSpPr/>
          <p:nvPr/>
        </p:nvSpPr>
        <p:spPr>
          <a:xfrm rot="-2047963">
            <a:off x="2337389" y="4003507"/>
            <a:ext cx="1523045" cy="1387356"/>
          </a:xfrm>
          <a:custGeom>
            <a:avLst/>
            <a:gdLst/>
            <a:ahLst/>
            <a:cxnLst/>
            <a:rect l="l" t="t" r="r" b="b"/>
            <a:pathLst>
              <a:path w="1523045" h="1387356">
                <a:moveTo>
                  <a:pt x="0" y="0"/>
                </a:moveTo>
                <a:lnTo>
                  <a:pt x="1523046" y="0"/>
                </a:lnTo>
                <a:lnTo>
                  <a:pt x="1523046" y="1387355"/>
                </a:lnTo>
                <a:lnTo>
                  <a:pt x="0" y="1387355"/>
                </a:lnTo>
                <a:lnTo>
                  <a:pt x="0" y="0"/>
                </a:lnTo>
                <a:close/>
              </a:path>
            </a:pathLst>
          </a:custGeom>
          <a:blipFill>
            <a:blip/>
            <a:stretch>
              <a:fillRect/>
            </a:stretch>
          </a:blipFill>
        </p:spPr>
        <p:txBody>
          <a:bodyPr/>
          <a:lstStyle/>
          <a:p>
            <a:endParaRPr lang="en-US"/>
          </a:p>
        </p:txBody>
      </p:sp>
      <p:sp>
        <p:nvSpPr>
          <p:cNvPr id="20" name="TextBox 20"/>
          <p:cNvSpPr txBox="1"/>
          <p:nvPr/>
        </p:nvSpPr>
        <p:spPr>
          <a:xfrm>
            <a:off x="3967897" y="2628900"/>
            <a:ext cx="10961790" cy="2872581"/>
          </a:xfrm>
          <a:prstGeom prst="rect">
            <a:avLst/>
          </a:prstGeom>
        </p:spPr>
        <p:txBody>
          <a:bodyPr wrap="square" lIns="0" tIns="0" rIns="0" bIns="0" rtlCol="0" anchor="t">
            <a:spAutoFit/>
          </a:bodyPr>
          <a:lstStyle/>
          <a:p>
            <a:pPr algn="ctr">
              <a:lnSpc>
                <a:spcPts val="13465"/>
              </a:lnSpc>
            </a:pPr>
            <a:r>
              <a:rPr lang="en-US" sz="8000" dirty="0" err="1">
                <a:solidFill>
                  <a:srgbClr val="4B261F"/>
                </a:solidFill>
                <a:latin typeface="Montserrat SemiBold" panose="00000700000000000000" pitchFamily="2" charset="0"/>
              </a:rPr>
              <a:t>Chủ</a:t>
            </a:r>
            <a:r>
              <a:rPr lang="en-US" sz="8000" dirty="0">
                <a:solidFill>
                  <a:srgbClr val="4B261F"/>
                </a:solidFill>
                <a:latin typeface="Montserrat SemiBold" panose="00000700000000000000" pitchFamily="2" charset="0"/>
              </a:rPr>
              <a:t> </a:t>
            </a:r>
            <a:r>
              <a:rPr lang="en-US" sz="8000" dirty="0" err="1">
                <a:solidFill>
                  <a:srgbClr val="4B261F"/>
                </a:solidFill>
                <a:latin typeface="Montserrat SemiBold" panose="00000700000000000000" pitchFamily="2" charset="0"/>
              </a:rPr>
              <a:t>đề</a:t>
            </a:r>
            <a:endParaRPr lang="en-US" sz="8000" dirty="0">
              <a:solidFill>
                <a:srgbClr val="4B261F"/>
              </a:solidFill>
              <a:latin typeface="Montserrat SemiBold" panose="00000700000000000000" pitchFamily="2" charset="0"/>
            </a:endParaRPr>
          </a:p>
          <a:p>
            <a:pPr algn="ctr">
              <a:lnSpc>
                <a:spcPts val="8894"/>
              </a:lnSpc>
            </a:pPr>
            <a:r>
              <a:rPr lang="en-US" sz="8000" dirty="0">
                <a:solidFill>
                  <a:srgbClr val="4B261F"/>
                </a:solidFill>
                <a:latin typeface="Montserrat SemiBold" panose="00000700000000000000" pitchFamily="2" charset="0"/>
              </a:rPr>
              <a:t>KHÁM PHÁ THẾ GIỚI</a:t>
            </a:r>
          </a:p>
        </p:txBody>
      </p:sp>
      <p:sp>
        <p:nvSpPr>
          <p:cNvPr id="21" name="TextBox 21"/>
          <p:cNvSpPr txBox="1"/>
          <p:nvPr/>
        </p:nvSpPr>
        <p:spPr>
          <a:xfrm>
            <a:off x="1649611" y="6193640"/>
            <a:ext cx="14988778" cy="2309863"/>
          </a:xfrm>
          <a:prstGeom prst="rect">
            <a:avLst/>
          </a:prstGeom>
        </p:spPr>
        <p:txBody>
          <a:bodyPr wrap="square" lIns="0" tIns="0" rIns="0" bIns="0" rtlCol="0" anchor="t">
            <a:spAutoFit/>
          </a:bodyPr>
          <a:lstStyle/>
          <a:p>
            <a:pPr algn="ctr"/>
            <a:r>
              <a:rPr lang="en-US" sz="5400" dirty="0" err="1">
                <a:solidFill>
                  <a:srgbClr val="854437"/>
                </a:solidFill>
                <a:latin typeface="Montserrat SemiBold" panose="00000700000000000000" pitchFamily="2" charset="0"/>
              </a:rPr>
              <a:t>Bài</a:t>
            </a:r>
            <a:r>
              <a:rPr lang="en-US" sz="5400" dirty="0">
                <a:solidFill>
                  <a:srgbClr val="854437"/>
                </a:solidFill>
                <a:latin typeface="Montserrat SemiBold" panose="00000700000000000000" pitchFamily="2" charset="0"/>
              </a:rPr>
              <a:t> </a:t>
            </a:r>
            <a:r>
              <a:rPr lang="vi-VN" sz="5400" dirty="0">
                <a:solidFill>
                  <a:srgbClr val="854437"/>
                </a:solidFill>
                <a:latin typeface="Montserrat SemiBold" panose="00000700000000000000" pitchFamily="2" charset="0"/>
              </a:rPr>
              <a:t>2</a:t>
            </a:r>
            <a:r>
              <a:rPr lang="en-US" sz="5400" dirty="0">
                <a:solidFill>
                  <a:srgbClr val="854437"/>
                </a:solidFill>
                <a:latin typeface="Montserrat SemiBold" panose="00000700000000000000" pitchFamily="2" charset="0"/>
              </a:rPr>
              <a:t>:</a:t>
            </a:r>
            <a:r>
              <a:rPr lang="vi-VN" sz="5400" dirty="0">
                <a:solidFill>
                  <a:srgbClr val="854437"/>
                </a:solidFill>
                <a:latin typeface="Montserrat SemiBold" panose="00000700000000000000" pitchFamily="2" charset="0"/>
              </a:rPr>
              <a:t> </a:t>
            </a:r>
            <a:r>
              <a:rPr lang="en-US" sz="5400" dirty="0">
                <a:solidFill>
                  <a:srgbClr val="854437"/>
                </a:solidFill>
                <a:latin typeface="Montserrat SemiBold" panose="00000700000000000000" pitchFamily="2" charset="0"/>
              </a:rPr>
              <a:t>THIẾU NHI THẾ GIỚI VỚI HÒA BÌNH</a:t>
            </a:r>
            <a:endParaRPr lang="vi-VN" sz="5400" dirty="0">
              <a:solidFill>
                <a:srgbClr val="854437"/>
              </a:solidFill>
              <a:latin typeface="Montserrat SemiBold" panose="00000700000000000000" pitchFamily="2" charset="0"/>
            </a:endParaRPr>
          </a:p>
          <a:p>
            <a:pPr algn="ctr"/>
            <a:r>
              <a:rPr lang="vi-VN" sz="5400" dirty="0">
                <a:solidFill>
                  <a:srgbClr val="854437"/>
                </a:solidFill>
                <a:latin typeface="Montserrat SemiBold" panose="00000700000000000000" pitchFamily="2" charset="0"/>
              </a:rPr>
              <a:t>(</a:t>
            </a:r>
            <a:r>
              <a:rPr lang="en-US" sz="5400" dirty="0">
                <a:solidFill>
                  <a:srgbClr val="854437"/>
                </a:solidFill>
                <a:latin typeface="Montserrat SemiBold" panose="00000700000000000000" pitchFamily="2" charset="0"/>
              </a:rPr>
              <a:t>T</a:t>
            </a:r>
            <a:r>
              <a:rPr lang="vi-VN" sz="5400" dirty="0">
                <a:solidFill>
                  <a:srgbClr val="854437"/>
                </a:solidFill>
                <a:latin typeface="Montserrat SemiBold" panose="00000700000000000000" pitchFamily="2" charset="0"/>
              </a:rPr>
              <a:t>iết</a:t>
            </a:r>
            <a:r>
              <a:rPr lang="en-US" sz="5400" dirty="0">
                <a:solidFill>
                  <a:srgbClr val="854437"/>
                </a:solidFill>
                <a:latin typeface="Montserrat SemiBold" panose="00000700000000000000" pitchFamily="2" charset="0"/>
              </a:rPr>
              <a:t> 2</a:t>
            </a:r>
            <a:r>
              <a:rPr lang="vi-VN" sz="5400" dirty="0">
                <a:solidFill>
                  <a:srgbClr val="854437"/>
                </a:solidFill>
                <a:latin typeface="Montserrat SemiBold" panose="00000700000000000000" pitchFamily="2" charset="0"/>
              </a:rPr>
              <a:t>)</a:t>
            </a:r>
            <a:endParaRPr lang="en-US" sz="5400" dirty="0">
              <a:solidFill>
                <a:srgbClr val="854437"/>
              </a:solidFill>
              <a:latin typeface="Montserrat SemiBold" panose="00000700000000000000" pitchFamily="2" charset="0"/>
            </a:endParaRPr>
          </a:p>
          <a:p>
            <a:pPr algn="ctr">
              <a:lnSpc>
                <a:spcPts val="4900"/>
              </a:lnSpc>
            </a:pPr>
            <a:endParaRPr lang="en-US" sz="5000" dirty="0">
              <a:solidFill>
                <a:srgbClr val="4B261F"/>
              </a:solidFill>
              <a:latin typeface="Shadows Into Light Two"/>
            </a:endParaRPr>
          </a:p>
        </p:txBody>
      </p:sp>
      <p:pic>
        <p:nvPicPr>
          <p:cNvPr id="25" name="Picture 2">
            <a:extLst>
              <a:ext uri="{FF2B5EF4-FFF2-40B4-BE49-F238E27FC236}">
                <a16:creationId xmlns:a16="http://schemas.microsoft.com/office/drawing/2014/main" id="{B6764606-FEE1-1C8A-DD13-FD50D9480E01}"/>
              </a:ext>
            </a:extLst>
          </p:cNvPr>
          <p:cNvPicPr>
            <a:picLocks noGrp="1" noRot="1" noChangeAspect="1" noMove="1" noResize="1" noEditPoints="1" noAdjustHandles="1" noChangeArrowheads="1" noChangeShapeType="1" noCrop="1"/>
          </p:cNvPicPr>
          <p:nvPr/>
        </p:nvPicPr>
        <p:blipFill>
          <a:blip r:embed="rId3">
            <a:alphaModFix/>
            <a:extLst>
              <a:ext uri="{BEBA8EAE-BF5A-486C-A8C5-ECC9F3942E4B}">
                <a14:imgProps xmlns:a14="http://schemas.microsoft.com/office/drawing/2010/main">
                  <a14:imgLayer r:embed="rId4">
                    <a14:imgEffect>
                      <a14:backgroundRemoval t="9725" b="91376" l="9945" r="89687">
                        <a14:foregroundMark x1="26888" y1="76697" x2="37569" y2="88991"/>
                        <a14:foregroundMark x1="37569" y1="88991" x2="54144" y2="90642"/>
                        <a14:foregroundMark x1="54144" y1="90642" x2="66851" y2="90092"/>
                        <a14:foregroundMark x1="66851" y1="90092" x2="70902" y2="80917"/>
                        <a14:foregroundMark x1="70902" y1="80917" x2="28913" y2="75413"/>
                        <a14:foregroundMark x1="28913" y1="75413" x2="28545" y2="76697"/>
                        <a14:foregroundMark x1="26151" y1="79266" x2="25599" y2="88257"/>
                        <a14:foregroundMark x1="65562" y1="77064" x2="74770" y2="80367"/>
                        <a14:foregroundMark x1="74770" y1="80367" x2="69982" y2="88257"/>
                        <a14:foregroundMark x1="69982" y1="88257" x2="69429" y2="88257"/>
                        <a14:foregroundMark x1="71271" y1="75780" x2="75322" y2="86606"/>
                        <a14:foregroundMark x1="75322" y1="86606" x2="72560" y2="89174"/>
                        <a14:foregroundMark x1="71639" y1="75780" x2="77164" y2="83853"/>
                        <a14:foregroundMark x1="77164" y1="83853" x2="72192" y2="90642"/>
                        <a14:foregroundMark x1="45120" y1="77615" x2="57643" y2="77248"/>
                        <a14:foregroundMark x1="57643" y1="77248" x2="69613" y2="78716"/>
                        <a14:foregroundMark x1="73665" y1="76697" x2="81031" y2="84771"/>
                        <a14:foregroundMark x1="81031" y1="84771" x2="72744" y2="88991"/>
                        <a14:foregroundMark x1="78085" y1="77982" x2="78085" y2="77982"/>
                        <a14:foregroundMark x1="78085" y1="77982" x2="78085" y2="77982"/>
                        <a14:foregroundMark x1="78085" y1="77982" x2="80479" y2="83119"/>
                        <a14:foregroundMark x1="68508" y1="75780" x2="76059" y2="75596"/>
                        <a14:foregroundMark x1="48619" y1="75780" x2="65009" y2="75596"/>
                        <a14:foregroundMark x1="65009" y1="75596" x2="65378" y2="75596"/>
                        <a14:foregroundMark x1="36832" y1="75780" x2="51934" y2="74862"/>
                        <a14:foregroundMark x1="51934" y1="74862" x2="55064" y2="75229"/>
                        <a14:foregroundMark x1="25967" y1="75780" x2="24309" y2="84954"/>
                        <a14:foregroundMark x1="20626" y1="65872" x2="57090" y2="66422"/>
                        <a14:foregroundMark x1="57090" y1="66422" x2="60037" y2="66239"/>
                        <a14:foregroundMark x1="26151" y1="61284" x2="60958" y2="62936"/>
                        <a14:foregroundMark x1="59116" y1="61284" x2="77716" y2="61835"/>
                        <a14:foregroundMark x1="64457" y1="35596" x2="66851" y2="44404"/>
                        <a14:foregroundMark x1="69982" y1="41835" x2="72928" y2="49174"/>
                        <a14:foregroundMark x1="72192" y1="39266" x2="71087" y2="44037"/>
                        <a14:foregroundMark x1="51013" y1="38899" x2="61142" y2="47706"/>
                        <a14:foregroundMark x1="40331" y1="35046" x2="29834" y2="49908"/>
                        <a14:foregroundMark x1="41805" y1="39450" x2="47145" y2="52477"/>
                        <a14:foregroundMark x1="52302" y1="42385" x2="51750" y2="52844"/>
                        <a14:foregroundMark x1="22284" y1="58716" x2="22836" y2="64404"/>
                        <a14:foregroundMark x1="20258" y1="56147" x2="34254" y2="55413"/>
                        <a14:foregroundMark x1="34254" y1="55413" x2="48987" y2="56514"/>
                        <a14:foregroundMark x1="30018" y1="38165" x2="29098" y2="45505"/>
                        <a14:foregroundMark x1="20258" y1="56697" x2="27624" y2="65872"/>
                        <a14:foregroundMark x1="27624" y1="65872" x2="27624" y2="65872"/>
                        <a14:foregroundMark x1="47330" y1="75596" x2="55064" y2="77982"/>
                        <a14:foregroundMark x1="49724" y1="79266" x2="52486" y2="85138"/>
                        <a14:foregroundMark x1="27256" y1="86055" x2="37753" y2="87890"/>
                        <a14:foregroundMark x1="26703" y1="88073" x2="41989" y2="88807"/>
                        <a14:foregroundMark x1="26703" y1="89358" x2="43646" y2="91009"/>
                        <a14:foregroundMark x1="25230" y1="77064" x2="23757" y2="83119"/>
                        <a14:foregroundMark x1="24309" y1="77798" x2="22836" y2="83119"/>
                        <a14:foregroundMark x1="22836" y1="83486" x2="23941" y2="87523"/>
                        <a14:foregroundMark x1="76980" y1="76147" x2="79926" y2="79266"/>
                        <a14:foregroundMark x1="77164" y1="75596" x2="80295" y2="77798"/>
                        <a14:foregroundMark x1="80663" y1="85321" x2="71639" y2="89908"/>
                        <a14:foregroundMark x1="71639" y1="89908" x2="71271" y2="89725"/>
                        <a14:foregroundMark x1="71271" y1="89725" x2="76980" y2="87706"/>
                        <a14:foregroundMark x1="73297" y1="90642" x2="79926" y2="87890"/>
                        <a14:foregroundMark x1="29834" y1="91193" x2="29834" y2="91193"/>
                        <a14:foregroundMark x1="30018" y1="75046" x2="39411" y2="75046"/>
                        <a14:foregroundMark x1="39411" y1="75046" x2="40147" y2="75229"/>
                        <a14:foregroundMark x1="55985" y1="75046" x2="66483" y2="74495"/>
                        <a14:foregroundMark x1="66483" y1="74495" x2="75138" y2="77064"/>
                        <a14:foregroundMark x1="73849" y1="91376" x2="79006" y2="88073"/>
                        <a14:foregroundMark x1="78821" y1="88073" x2="78821" y2="88073"/>
                      </a14:backgroundRemoval>
                    </a14:imgEffect>
                  </a14:imgLayer>
                </a14:imgProps>
              </a:ext>
              <a:ext uri="{28A0092B-C50C-407E-A947-70E740481C1C}">
                <a14:useLocalDpi xmlns:a14="http://schemas.microsoft.com/office/drawing/2010/main" val="0"/>
              </a:ext>
            </a:extLst>
          </a:blip>
          <a:srcRect/>
          <a:stretch>
            <a:fillRect/>
          </a:stretch>
        </p:blipFill>
        <p:spPr bwMode="auto">
          <a:xfrm>
            <a:off x="2848566" y="762387"/>
            <a:ext cx="2856347" cy="2866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041135"/>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0"/>
                                        </p:tgtEl>
                                      </p:cBhvr>
                                    </p:animEffect>
                                    <p:animScale>
                                      <p:cBhvr>
                                        <p:cTn id="7" dur="250" autoRev="1" fill="hold"/>
                                        <p:tgtEl>
                                          <p:spTgt spid="20"/>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21"/>
                                        </p:tgtEl>
                                      </p:cBhvr>
                                    </p:animEffect>
                                    <p:animScale>
                                      <p:cBhvr>
                                        <p:cTn id="1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endParaRPr lang="en-US"/>
          </a:p>
        </p:txBody>
      </p:sp>
      <p:sp>
        <p:nvSpPr>
          <p:cNvPr id="3" name="TextBox 3"/>
          <p:cNvSpPr txBox="1"/>
          <p:nvPr/>
        </p:nvSpPr>
        <p:spPr>
          <a:xfrm>
            <a:off x="1581150" y="2634400"/>
            <a:ext cx="16706850" cy="1179810"/>
          </a:xfrm>
          <a:prstGeom prst="rect">
            <a:avLst/>
          </a:prstGeom>
        </p:spPr>
        <p:txBody>
          <a:bodyPr wrap="square" lIns="0" tIns="0" rIns="0" bIns="0" rtlCol="0" anchor="t">
            <a:spAutoFit/>
          </a:bodyPr>
          <a:lstStyle/>
          <a:p>
            <a:pPr>
              <a:lnSpc>
                <a:spcPts val="4633"/>
              </a:lnSpc>
            </a:pPr>
            <a:r>
              <a:rPr lang="vi-VN" sz="3600" u="sng" dirty="0">
                <a:solidFill>
                  <a:srgbClr val="2F1813"/>
                </a:solidFill>
                <a:latin typeface="Montserrat SemiBold" panose="00000700000000000000" pitchFamily="2" charset="0"/>
              </a:rPr>
              <a:t>HĐ</a:t>
            </a:r>
            <a:r>
              <a:rPr lang="en-US" sz="3600" u="sng" dirty="0">
                <a:solidFill>
                  <a:srgbClr val="2F1813"/>
                </a:solidFill>
                <a:latin typeface="Montserrat SemiBold" panose="00000700000000000000" pitchFamily="2" charset="0"/>
              </a:rPr>
              <a:t>3. VẼ TRANH VỀ HOẠT ĐỘNG </a:t>
            </a:r>
            <a:r>
              <a:rPr lang="vi-VN" sz="3600" u="sng" dirty="0">
                <a:solidFill>
                  <a:srgbClr val="2F1813"/>
                </a:solidFill>
                <a:latin typeface="Montserrat SemiBold" panose="00000700000000000000" pitchFamily="2" charset="0"/>
              </a:rPr>
              <a:t>GIAO LƯU</a:t>
            </a:r>
            <a:r>
              <a:rPr lang="en-US" sz="3600" u="sng" dirty="0">
                <a:solidFill>
                  <a:srgbClr val="2F1813"/>
                </a:solidFill>
                <a:latin typeface="Montserrat SemiBold" panose="00000700000000000000" pitchFamily="2" charset="0"/>
              </a:rPr>
              <a:t> CỦA </a:t>
            </a:r>
            <a:r>
              <a:rPr lang="en-GB" sz="3600" u="sng" dirty="0">
                <a:solidFill>
                  <a:srgbClr val="2F1813"/>
                </a:solidFill>
                <a:latin typeface="Montserrat SemiBold" panose="00000700000000000000" pitchFamily="2" charset="0"/>
              </a:rPr>
              <a:t>THIẾU NHI </a:t>
            </a:r>
            <a:r>
              <a:rPr lang="vi-VN" sz="3600" u="sng" dirty="0">
                <a:solidFill>
                  <a:srgbClr val="2F1813"/>
                </a:solidFill>
                <a:latin typeface="Montserrat SemiBold" panose="00000700000000000000" pitchFamily="2" charset="0"/>
              </a:rPr>
              <a:t>THẾ GIỚI</a:t>
            </a:r>
            <a:endParaRPr lang="en-US" sz="3600" u="sng" dirty="0">
              <a:solidFill>
                <a:srgbClr val="2F1813"/>
              </a:solidFill>
              <a:latin typeface="Montserrat SemiBold" panose="00000700000000000000" pitchFamily="2" charset="0"/>
            </a:endParaRPr>
          </a:p>
          <a:p>
            <a:pPr>
              <a:lnSpc>
                <a:spcPts val="4633"/>
              </a:lnSpc>
            </a:pPr>
            <a:r>
              <a:rPr lang="en-US" sz="3600" u="sng" dirty="0">
                <a:solidFill>
                  <a:srgbClr val="2F1813"/>
                </a:solidFill>
                <a:latin typeface="Montserrat SemiBold" panose="00000700000000000000" pitchFamily="2" charset="0"/>
              </a:rPr>
              <a:t>(</a:t>
            </a:r>
            <a:r>
              <a:rPr lang="en-US" sz="3600" u="sng" dirty="0" err="1">
                <a:solidFill>
                  <a:srgbClr val="2F1813"/>
                </a:solidFill>
                <a:latin typeface="Montserrat SemiBold" panose="00000700000000000000" pitchFamily="2" charset="0"/>
              </a:rPr>
              <a:t>tiếp</a:t>
            </a:r>
            <a:r>
              <a:rPr lang="en-US" sz="3600" u="sng" dirty="0">
                <a:solidFill>
                  <a:srgbClr val="2F1813"/>
                </a:solidFill>
                <a:latin typeface="Montserrat SemiBold" panose="00000700000000000000" pitchFamily="2" charset="0"/>
              </a:rPr>
              <a:t> </a:t>
            </a:r>
            <a:r>
              <a:rPr lang="en-US" sz="3600" u="sng" dirty="0" err="1">
                <a:solidFill>
                  <a:srgbClr val="2F1813"/>
                </a:solidFill>
                <a:latin typeface="Montserrat SemiBold" panose="00000700000000000000" pitchFamily="2" charset="0"/>
              </a:rPr>
              <a:t>theo</a:t>
            </a:r>
            <a:r>
              <a:rPr lang="en-US" sz="3600" u="sng" dirty="0">
                <a:solidFill>
                  <a:srgbClr val="2F1813"/>
                </a:solidFill>
                <a:latin typeface="Montserrat SemiBold" panose="00000700000000000000" pitchFamily="2" charset="0"/>
              </a:rPr>
              <a:t>)</a:t>
            </a:r>
          </a:p>
        </p:txBody>
      </p:sp>
      <p:pic>
        <p:nvPicPr>
          <p:cNvPr id="15" name="Picture 2">
            <a:extLst>
              <a:ext uri="{FF2B5EF4-FFF2-40B4-BE49-F238E27FC236}">
                <a16:creationId xmlns:a16="http://schemas.microsoft.com/office/drawing/2014/main" id="{F092898E-A350-4E6F-9757-3C991E4F21B8}"/>
              </a:ext>
            </a:extLst>
          </p:cNvPr>
          <p:cNvPicPr>
            <a:picLocks noGrp="1" noRot="1" noChangeAspect="1" noMove="1" noResize="1" noEditPoints="1" noAdjustHandles="1" noChangeArrowheads="1" noChangeShapeType="1" noCrop="1"/>
          </p:cNvPicPr>
          <p:nvPr/>
        </p:nvPicPr>
        <p:blipFill>
          <a:blip r:embed="rId3" cstate="print">
            <a:alphaModFix amt="42000"/>
            <a:extLst>
              <a:ext uri="{BEBA8EAE-BF5A-486C-A8C5-ECC9F3942E4B}">
                <a14:imgProps xmlns:a14="http://schemas.microsoft.com/office/drawing/2010/main">
                  <a14:imgLayer r:embed="rId4">
                    <a14:imgEffect>
                      <a14:backgroundRemoval t="9725" b="91376" l="9945" r="89687">
                        <a14:foregroundMark x1="26888" y1="76697" x2="37569" y2="88991"/>
                        <a14:foregroundMark x1="37569" y1="88991" x2="54144" y2="90642"/>
                        <a14:foregroundMark x1="54144" y1="90642" x2="66851" y2="90092"/>
                        <a14:foregroundMark x1="66851" y1="90092" x2="70902" y2="80917"/>
                        <a14:foregroundMark x1="70902" y1="80917" x2="28913" y2="75413"/>
                        <a14:foregroundMark x1="28913" y1="75413" x2="28545" y2="76697"/>
                        <a14:foregroundMark x1="26151" y1="79266" x2="25599" y2="88257"/>
                        <a14:foregroundMark x1="65562" y1="77064" x2="74770" y2="80367"/>
                        <a14:foregroundMark x1="74770" y1="80367" x2="69982" y2="88257"/>
                        <a14:foregroundMark x1="69982" y1="88257" x2="69429" y2="88257"/>
                        <a14:foregroundMark x1="71271" y1="75780" x2="75322" y2="86606"/>
                        <a14:foregroundMark x1="75322" y1="86606" x2="72560" y2="89174"/>
                        <a14:foregroundMark x1="71639" y1="75780" x2="77164" y2="83853"/>
                        <a14:foregroundMark x1="77164" y1="83853" x2="72192" y2="90642"/>
                        <a14:foregroundMark x1="45120" y1="77615" x2="57643" y2="77248"/>
                        <a14:foregroundMark x1="57643" y1="77248" x2="69613" y2="78716"/>
                        <a14:foregroundMark x1="73665" y1="76697" x2="81031" y2="84771"/>
                        <a14:foregroundMark x1="81031" y1="84771" x2="72744" y2="88991"/>
                        <a14:foregroundMark x1="78085" y1="77982" x2="78085" y2="77982"/>
                        <a14:foregroundMark x1="78085" y1="77982" x2="78085" y2="77982"/>
                        <a14:foregroundMark x1="78085" y1="77982" x2="80479" y2="83119"/>
                        <a14:foregroundMark x1="68508" y1="75780" x2="76059" y2="75596"/>
                        <a14:foregroundMark x1="48619" y1="75780" x2="65009" y2="75596"/>
                        <a14:foregroundMark x1="65009" y1="75596" x2="65378" y2="75596"/>
                        <a14:foregroundMark x1="36832" y1="75780" x2="51934" y2="74862"/>
                        <a14:foregroundMark x1="51934" y1="74862" x2="55064" y2="75229"/>
                        <a14:foregroundMark x1="25967" y1="75780" x2="24309" y2="84954"/>
                        <a14:foregroundMark x1="20626" y1="65872" x2="57090" y2="66422"/>
                        <a14:foregroundMark x1="57090" y1="66422" x2="60037" y2="66239"/>
                        <a14:foregroundMark x1="26151" y1="61284" x2="60958" y2="62936"/>
                        <a14:foregroundMark x1="59116" y1="61284" x2="77716" y2="61835"/>
                        <a14:foregroundMark x1="64457" y1="35596" x2="66851" y2="44404"/>
                        <a14:foregroundMark x1="69982" y1="41835" x2="72928" y2="49174"/>
                        <a14:foregroundMark x1="72192" y1="39266" x2="71087" y2="44037"/>
                        <a14:foregroundMark x1="51013" y1="38899" x2="61142" y2="47706"/>
                        <a14:foregroundMark x1="40331" y1="35046" x2="29834" y2="49908"/>
                        <a14:foregroundMark x1="41805" y1="39450" x2="47145" y2="52477"/>
                        <a14:foregroundMark x1="52302" y1="42385" x2="51750" y2="52844"/>
                        <a14:foregroundMark x1="22284" y1="58716" x2="22836" y2="64404"/>
                        <a14:foregroundMark x1="20258" y1="56147" x2="34254" y2="55413"/>
                        <a14:foregroundMark x1="34254" y1="55413" x2="48987" y2="56514"/>
                        <a14:foregroundMark x1="30018" y1="38165" x2="29098" y2="45505"/>
                        <a14:foregroundMark x1="20258" y1="56697" x2="27624" y2="65872"/>
                        <a14:foregroundMark x1="27624" y1="65872" x2="27624" y2="65872"/>
                        <a14:foregroundMark x1="47330" y1="75596" x2="55064" y2="77982"/>
                        <a14:foregroundMark x1="49724" y1="79266" x2="52486" y2="85138"/>
                        <a14:foregroundMark x1="27256" y1="86055" x2="37753" y2="87890"/>
                        <a14:foregroundMark x1="26703" y1="88073" x2="41989" y2="88807"/>
                        <a14:foregroundMark x1="26703" y1="89358" x2="43646" y2="91009"/>
                        <a14:foregroundMark x1="25230" y1="77064" x2="23757" y2="83119"/>
                        <a14:foregroundMark x1="24309" y1="77798" x2="22836" y2="83119"/>
                        <a14:foregroundMark x1="22836" y1="83486" x2="23941" y2="87523"/>
                        <a14:foregroundMark x1="76980" y1="76147" x2="79926" y2="79266"/>
                        <a14:foregroundMark x1="77164" y1="75596" x2="80295" y2="77798"/>
                        <a14:foregroundMark x1="80663" y1="85321" x2="71639" y2="89908"/>
                        <a14:foregroundMark x1="71639" y1="89908" x2="71271" y2="89725"/>
                        <a14:foregroundMark x1="71271" y1="89725" x2="76980" y2="87706"/>
                        <a14:foregroundMark x1="73297" y1="90642" x2="79926" y2="87890"/>
                        <a14:foregroundMark x1="29834" y1="91193" x2="29834" y2="91193"/>
                        <a14:foregroundMark x1="30018" y1="75046" x2="39411" y2="75046"/>
                        <a14:foregroundMark x1="39411" y1="75046" x2="40147" y2="75229"/>
                        <a14:foregroundMark x1="55985" y1="75046" x2="66483" y2="74495"/>
                        <a14:foregroundMark x1="66483" y1="74495" x2="75138" y2="77064"/>
                        <a14:foregroundMark x1="73849" y1="91376" x2="79006" y2="88073"/>
                        <a14:foregroundMark x1="78821" y1="88073" x2="78821" y2="88073"/>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136958"/>
            <a:ext cx="1770939" cy="177746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6">
            <a:extLst>
              <a:ext uri="{FF2B5EF4-FFF2-40B4-BE49-F238E27FC236}">
                <a16:creationId xmlns:a16="http://schemas.microsoft.com/office/drawing/2014/main" id="{78AD9B68-9CD4-2FDB-8D75-7C719DDF8385}"/>
              </a:ext>
            </a:extLst>
          </p:cNvPr>
          <p:cNvSpPr txBox="1"/>
          <p:nvPr/>
        </p:nvSpPr>
        <p:spPr>
          <a:xfrm>
            <a:off x="2360822" y="4695116"/>
            <a:ext cx="15416271" cy="2215991"/>
          </a:xfrm>
          <a:prstGeom prst="rect">
            <a:avLst/>
          </a:prstGeom>
        </p:spPr>
        <p:txBody>
          <a:bodyPr wrap="square" lIns="0" tIns="0" rIns="0" bIns="0" rtlCol="0" anchor="t">
            <a:spAutoFit/>
          </a:bodyPr>
          <a:lstStyle/>
          <a:p>
            <a:pPr>
              <a:lnSpc>
                <a:spcPct val="150000"/>
              </a:lnSpc>
            </a:pPr>
            <a:r>
              <a:rPr lang="vi-VN" sz="4800" dirty="0">
                <a:ea typeface="Calibri" panose="020F0502020204030204" pitchFamily="34" charset="0"/>
                <a:cs typeface="Times New Roman" panose="02020603050405020304" pitchFamily="18" charset="0"/>
              </a:rPr>
              <a:t>- Em nêu lại các bước </a:t>
            </a:r>
            <a:r>
              <a:rPr lang="en-US" sz="4800" dirty="0" err="1">
                <a:ea typeface="Calibri" panose="020F0502020204030204" pitchFamily="34" charset="0"/>
                <a:cs typeface="Times New Roman" panose="02020603050405020304" pitchFamily="18" charset="0"/>
              </a:rPr>
              <a:t>vẽ</a:t>
            </a:r>
            <a:r>
              <a:rPr lang="en-US" sz="4800" dirty="0">
                <a:ea typeface="Calibri" panose="020F0502020204030204" pitchFamily="34" charset="0"/>
                <a:cs typeface="Times New Roman" panose="02020603050405020304" pitchFamily="18" charset="0"/>
              </a:rPr>
              <a:t> </a:t>
            </a:r>
            <a:r>
              <a:rPr lang="en-US" sz="4800" dirty="0" err="1">
                <a:ea typeface="Calibri" panose="020F0502020204030204" pitchFamily="34" charset="0"/>
                <a:cs typeface="Times New Roman" panose="02020603050405020304" pitchFamily="18" charset="0"/>
              </a:rPr>
              <a:t>tranh</a:t>
            </a:r>
            <a:r>
              <a:rPr lang="en-US" sz="4800" dirty="0">
                <a:ea typeface="Calibri" panose="020F0502020204030204" pitchFamily="34" charset="0"/>
                <a:cs typeface="Times New Roman" panose="02020603050405020304" pitchFamily="18" charset="0"/>
              </a:rPr>
              <a:t> </a:t>
            </a:r>
            <a:r>
              <a:rPr lang="en-US" sz="4800" dirty="0" err="1">
                <a:ea typeface="Calibri" panose="020F0502020204030204" pitchFamily="34" charset="0"/>
                <a:cs typeface="Times New Roman" panose="02020603050405020304" pitchFamily="18" charset="0"/>
              </a:rPr>
              <a:t>với</a:t>
            </a:r>
            <a:r>
              <a:rPr lang="en-US" sz="4800" dirty="0">
                <a:ea typeface="Calibri" panose="020F0502020204030204" pitchFamily="34" charset="0"/>
                <a:cs typeface="Times New Roman" panose="02020603050405020304" pitchFamily="18" charset="0"/>
              </a:rPr>
              <a:t> </a:t>
            </a:r>
            <a:r>
              <a:rPr lang="en-US" sz="4800" dirty="0" err="1">
                <a:ea typeface="Calibri" panose="020F0502020204030204" pitchFamily="34" charset="0"/>
                <a:cs typeface="Times New Roman" panose="02020603050405020304" pitchFamily="18" charset="0"/>
              </a:rPr>
              <a:t>nhiều</a:t>
            </a:r>
            <a:r>
              <a:rPr lang="en-US" sz="4800" dirty="0">
                <a:ea typeface="Calibri" panose="020F0502020204030204" pitchFamily="34" charset="0"/>
                <a:cs typeface="Times New Roman" panose="02020603050405020304" pitchFamily="18" charset="0"/>
              </a:rPr>
              <a:t> </a:t>
            </a:r>
            <a:r>
              <a:rPr lang="en-US" sz="4800" dirty="0" err="1">
                <a:ea typeface="Calibri" panose="020F0502020204030204" pitchFamily="34" charset="0"/>
                <a:cs typeface="Times New Roman" panose="02020603050405020304" pitchFamily="18" charset="0"/>
              </a:rPr>
              <a:t>nhân</a:t>
            </a:r>
            <a:r>
              <a:rPr lang="en-US" sz="4800" dirty="0">
                <a:ea typeface="Calibri" panose="020F0502020204030204" pitchFamily="34" charset="0"/>
                <a:cs typeface="Times New Roman" panose="02020603050405020304" pitchFamily="18" charset="0"/>
              </a:rPr>
              <a:t> </a:t>
            </a:r>
            <a:r>
              <a:rPr lang="en-US" sz="4800" dirty="0" err="1">
                <a:ea typeface="Calibri" panose="020F0502020204030204" pitchFamily="34" charset="0"/>
                <a:cs typeface="Times New Roman" panose="02020603050405020304" pitchFamily="18" charset="0"/>
              </a:rPr>
              <a:t>vật</a:t>
            </a:r>
            <a:r>
              <a:rPr lang="en-US" sz="4800" dirty="0">
                <a:ea typeface="Calibri" panose="020F0502020204030204" pitchFamily="34" charset="0"/>
                <a:cs typeface="Times New Roman" panose="02020603050405020304" pitchFamily="18" charset="0"/>
              </a:rPr>
              <a:t>. </a:t>
            </a:r>
            <a:endParaRPr lang="vi-VN" sz="4800" dirty="0">
              <a:ea typeface="Calibri" panose="020F0502020204030204" pitchFamily="34" charset="0"/>
              <a:cs typeface="Times New Roman" panose="02020603050405020304" pitchFamily="18" charset="0"/>
            </a:endParaRPr>
          </a:p>
          <a:p>
            <a:pPr>
              <a:lnSpc>
                <a:spcPct val="150000"/>
              </a:lnSpc>
            </a:pPr>
            <a:r>
              <a:rPr lang="vi-VN" sz="4800" dirty="0">
                <a:ea typeface="Calibri" panose="020F0502020204030204" pitchFamily="34" charset="0"/>
                <a:cs typeface="Times New Roman" panose="02020603050405020304" pitchFamily="18" charset="0"/>
              </a:rPr>
              <a:t>- Em hoàn thiện bức tranh ở tiết trước.</a:t>
            </a:r>
            <a:endParaRPr lang="en-US" sz="4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9668486"/>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38084" y="-3573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pPr>
              <a:spcBef>
                <a:spcPct val="0"/>
              </a:spcBef>
            </a:pPr>
            <a:endParaRPr lang="en-US" sz="1800" dirty="0">
              <a:solidFill>
                <a:srgbClr val="4B261F"/>
              </a:solidFill>
              <a:latin typeface="Montserrat Medium" panose="00000600000000000000" pitchFamily="2" charset="0"/>
            </a:endParaRPr>
          </a:p>
        </p:txBody>
      </p:sp>
      <p:sp>
        <p:nvSpPr>
          <p:cNvPr id="4" name="TextBox 4"/>
          <p:cNvSpPr txBox="1"/>
          <p:nvPr/>
        </p:nvSpPr>
        <p:spPr>
          <a:xfrm>
            <a:off x="2281574" y="2442885"/>
            <a:ext cx="13321226" cy="589905"/>
          </a:xfrm>
          <a:prstGeom prst="rect">
            <a:avLst/>
          </a:prstGeom>
        </p:spPr>
        <p:txBody>
          <a:bodyPr wrap="square" lIns="0" tIns="0" rIns="0" bIns="0" rtlCol="0" anchor="t">
            <a:spAutoFit/>
          </a:bodyPr>
          <a:lstStyle/>
          <a:p>
            <a:pPr>
              <a:lnSpc>
                <a:spcPts val="4633"/>
              </a:lnSpc>
            </a:pPr>
            <a:r>
              <a:rPr lang="en-US" sz="4000" u="sng" dirty="0">
                <a:solidFill>
                  <a:srgbClr val="2F1813"/>
                </a:solidFill>
                <a:latin typeface="Montserrat SemiBold" panose="00000700000000000000" pitchFamily="2" charset="0"/>
              </a:rPr>
              <a:t>HĐ4. TRƯNG BÀY SẢN PHẨM VÀ CHIA SẺ</a:t>
            </a:r>
          </a:p>
        </p:txBody>
      </p:sp>
      <p:sp>
        <p:nvSpPr>
          <p:cNvPr id="5" name="TextBox 5"/>
          <p:cNvSpPr txBox="1"/>
          <p:nvPr/>
        </p:nvSpPr>
        <p:spPr>
          <a:xfrm>
            <a:off x="2281574" y="5224630"/>
            <a:ext cx="15168226" cy="1356782"/>
          </a:xfrm>
          <a:prstGeom prst="rect">
            <a:avLst/>
          </a:prstGeom>
        </p:spPr>
        <p:txBody>
          <a:bodyPr wrap="square" lIns="0" tIns="0" rIns="0" bIns="0" rtlCol="0" anchor="t">
            <a:spAutoFit/>
          </a:bodyPr>
          <a:lstStyle/>
          <a:p>
            <a:pPr>
              <a:lnSpc>
                <a:spcPts val="2940"/>
              </a:lnSpc>
              <a:spcBef>
                <a:spcPct val="0"/>
              </a:spcBef>
            </a:pPr>
            <a:endParaRPr dirty="0"/>
          </a:p>
          <a:p>
            <a:pPr>
              <a:spcBef>
                <a:spcPct val="0"/>
              </a:spcBef>
            </a:pPr>
            <a:r>
              <a:rPr lang="en-US" sz="3200" dirty="0">
                <a:solidFill>
                  <a:srgbClr val="4B261F"/>
                </a:solidFill>
                <a:latin typeface="Montserrat Medium" panose="00000600000000000000" pitchFamily="2" charset="0"/>
              </a:rPr>
              <a:t>+ </a:t>
            </a:r>
            <a:r>
              <a:rPr lang="vi-VN" sz="3200" dirty="0">
                <a:solidFill>
                  <a:srgbClr val="4B261F"/>
                </a:solidFill>
                <a:latin typeface="Montserrat Medium" panose="00000600000000000000" pitchFamily="2" charset="0"/>
              </a:rPr>
              <a:t>C</a:t>
            </a:r>
            <a:r>
              <a:rPr lang="en-US" sz="3200" dirty="0" err="1">
                <a:solidFill>
                  <a:srgbClr val="4B261F"/>
                </a:solidFill>
                <a:latin typeface="Montserrat Medium" panose="00000600000000000000" pitchFamily="2" charset="0"/>
              </a:rPr>
              <a:t>hia</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sẻ</a:t>
            </a:r>
            <a:r>
              <a:rPr lang="en-US" sz="3200" dirty="0">
                <a:solidFill>
                  <a:srgbClr val="4B261F"/>
                </a:solidFill>
                <a:latin typeface="Montserrat Medium" panose="00000600000000000000" pitchFamily="2" charset="0"/>
              </a:rPr>
              <a:t> ý </a:t>
            </a:r>
            <a:r>
              <a:rPr lang="en-US" sz="3200" dirty="0" err="1">
                <a:solidFill>
                  <a:srgbClr val="4B261F"/>
                </a:solidFill>
                <a:latin typeface="Montserrat Medium" panose="00000600000000000000" pitchFamily="2" charset="0"/>
              </a:rPr>
              <a:t>kiến</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về</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các</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bài</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vẽ</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yêu</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thích</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cách</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sắp</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xếp</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nhóm</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chính</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nhóm</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phụ</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nhịp</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điệu</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của</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đường</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nét</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màu</a:t>
            </a:r>
            <a:r>
              <a:rPr lang="en-US" sz="3200" dirty="0">
                <a:solidFill>
                  <a:srgbClr val="4B261F"/>
                </a:solidFill>
                <a:latin typeface="Montserrat Medium" panose="00000600000000000000" pitchFamily="2" charset="0"/>
              </a:rPr>
              <a:t> </a:t>
            </a:r>
            <a:r>
              <a:rPr lang="en-US" sz="3200" dirty="0" err="1">
                <a:solidFill>
                  <a:srgbClr val="4B261F"/>
                </a:solidFill>
                <a:latin typeface="Montserrat Medium" panose="00000600000000000000" pitchFamily="2" charset="0"/>
              </a:rPr>
              <a:t>sắc</a:t>
            </a:r>
            <a:r>
              <a:rPr lang="en-US" sz="3200" dirty="0">
                <a:solidFill>
                  <a:srgbClr val="4B261F"/>
                </a:solidFill>
                <a:latin typeface="Montserrat Medium" panose="00000600000000000000" pitchFamily="2" charset="0"/>
              </a:rPr>
              <a:t>.</a:t>
            </a:r>
          </a:p>
        </p:txBody>
      </p:sp>
      <p:sp>
        <p:nvSpPr>
          <p:cNvPr id="20" name="TextBox 19">
            <a:extLst>
              <a:ext uri="{FF2B5EF4-FFF2-40B4-BE49-F238E27FC236}">
                <a16:creationId xmlns:a16="http://schemas.microsoft.com/office/drawing/2014/main" id="{44941556-A7EE-8421-4D28-D1285ECFE04B}"/>
              </a:ext>
            </a:extLst>
          </p:cNvPr>
          <p:cNvSpPr txBox="1"/>
          <p:nvPr/>
        </p:nvSpPr>
        <p:spPr>
          <a:xfrm>
            <a:off x="2281574" y="4381500"/>
            <a:ext cx="7299337" cy="861774"/>
          </a:xfrm>
          <a:prstGeom prst="rect">
            <a:avLst/>
          </a:prstGeom>
          <a:noFill/>
        </p:spPr>
        <p:txBody>
          <a:bodyPr wrap="square" rtlCol="0">
            <a:spAutoFit/>
          </a:bodyPr>
          <a:lstStyle>
            <a:defPPr>
              <a:defRPr lang="en-US"/>
            </a:defPPr>
            <a:lvl1pPr>
              <a:defRPr>
                <a:solidFill>
                  <a:srgbClr val="4B261F"/>
                </a:solidFill>
                <a:latin typeface="Montserrat Medium" panose="00000600000000000000" pitchFamily="2" charset="0"/>
              </a:defRPr>
            </a:lvl1pPr>
          </a:lstStyle>
          <a:p>
            <a:r>
              <a:rPr lang="en-US" sz="3200" dirty="0"/>
              <a:t>+Em </a:t>
            </a:r>
            <a:r>
              <a:rPr lang="en-US" sz="3200" dirty="0" err="1"/>
              <a:t>hãy</a:t>
            </a:r>
            <a:r>
              <a:rPr lang="en-US" sz="3200" dirty="0"/>
              <a:t>  </a:t>
            </a:r>
            <a:r>
              <a:rPr lang="en-US" sz="3200" dirty="0" err="1"/>
              <a:t>trưng</a:t>
            </a:r>
            <a:r>
              <a:rPr lang="en-US" sz="3200" dirty="0"/>
              <a:t> </a:t>
            </a:r>
            <a:r>
              <a:rPr lang="en-US" sz="3200" dirty="0" err="1"/>
              <a:t>bày</a:t>
            </a:r>
            <a:r>
              <a:rPr lang="en-US" sz="3200" dirty="0"/>
              <a:t> </a:t>
            </a:r>
            <a:r>
              <a:rPr lang="en-US" sz="3200" dirty="0" err="1"/>
              <a:t>bài</a:t>
            </a:r>
            <a:r>
              <a:rPr lang="en-US" sz="3200" dirty="0"/>
              <a:t> </a:t>
            </a:r>
            <a:r>
              <a:rPr lang="en-US" sz="3200" dirty="0" err="1"/>
              <a:t>vẽ</a:t>
            </a:r>
            <a:r>
              <a:rPr lang="en-US" sz="3200" dirty="0"/>
              <a: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pPr>
              <a:spcBef>
                <a:spcPct val="0"/>
              </a:spcBef>
            </a:pPr>
            <a:endParaRPr lang="en-US" sz="1800" dirty="0">
              <a:solidFill>
                <a:srgbClr val="4B261F"/>
              </a:solidFill>
              <a:latin typeface="Montserrat Medium" panose="00000600000000000000" pitchFamily="2" charset="0"/>
            </a:endParaRPr>
          </a:p>
        </p:txBody>
      </p:sp>
      <p:sp>
        <p:nvSpPr>
          <p:cNvPr id="4" name="TextBox 4"/>
          <p:cNvSpPr txBox="1"/>
          <p:nvPr/>
        </p:nvSpPr>
        <p:spPr>
          <a:xfrm>
            <a:off x="5287478" y="1928141"/>
            <a:ext cx="6019800" cy="746615"/>
          </a:xfrm>
          <a:prstGeom prst="rect">
            <a:avLst/>
          </a:prstGeom>
        </p:spPr>
        <p:txBody>
          <a:bodyPr wrap="square" lIns="0" tIns="0" rIns="0" bIns="0" rtlCol="0" anchor="t">
            <a:spAutoFit/>
          </a:bodyPr>
          <a:lstStyle/>
          <a:p>
            <a:pPr algn="ctr">
              <a:lnSpc>
                <a:spcPts val="4633"/>
              </a:lnSpc>
            </a:pPr>
            <a:r>
              <a:rPr lang="en-US" sz="9600" u="sng" dirty="0">
                <a:solidFill>
                  <a:srgbClr val="2F1813"/>
                </a:solidFill>
                <a:latin typeface="Montserrat SemiBold" panose="00000700000000000000" pitchFamily="2" charset="0"/>
              </a:rPr>
              <a:t>Chia </a:t>
            </a:r>
            <a:r>
              <a:rPr lang="en-US" sz="9600" u="sng" dirty="0" err="1">
                <a:solidFill>
                  <a:srgbClr val="2F1813"/>
                </a:solidFill>
                <a:latin typeface="Montserrat SemiBold" panose="00000700000000000000" pitchFamily="2" charset="0"/>
              </a:rPr>
              <a:t>sẻ</a:t>
            </a:r>
            <a:endParaRPr lang="en-US" sz="9600" u="sng" dirty="0">
              <a:solidFill>
                <a:srgbClr val="2F1813"/>
              </a:solidFill>
              <a:latin typeface="Montserrat SemiBold" panose="00000700000000000000" pitchFamily="2" charset="0"/>
            </a:endParaRPr>
          </a:p>
        </p:txBody>
      </p:sp>
      <p:sp>
        <p:nvSpPr>
          <p:cNvPr id="20" name="TextBox 19">
            <a:extLst>
              <a:ext uri="{FF2B5EF4-FFF2-40B4-BE49-F238E27FC236}">
                <a16:creationId xmlns:a16="http://schemas.microsoft.com/office/drawing/2014/main" id="{44941556-A7EE-8421-4D28-D1285ECFE04B}"/>
              </a:ext>
            </a:extLst>
          </p:cNvPr>
          <p:cNvSpPr txBox="1"/>
          <p:nvPr/>
        </p:nvSpPr>
        <p:spPr>
          <a:xfrm>
            <a:off x="510408" y="4033489"/>
            <a:ext cx="17526000" cy="4385175"/>
          </a:xfrm>
          <a:prstGeom prst="rect">
            <a:avLst/>
          </a:prstGeom>
          <a:noFill/>
        </p:spPr>
        <p:txBody>
          <a:bodyPr wrap="square" rtlCol="0">
            <a:spAutoFit/>
          </a:bodyPr>
          <a:lstStyle>
            <a:defPPr>
              <a:defRPr lang="en-US"/>
            </a:defPPr>
            <a:lvl1pPr>
              <a:defRPr>
                <a:solidFill>
                  <a:srgbClr val="4B261F"/>
                </a:solidFill>
                <a:latin typeface="Montserrat Medium" panose="00000600000000000000" pitchFamily="2" charset="0"/>
              </a:defRPr>
            </a:lvl1pPr>
          </a:lstStyle>
          <a:p>
            <a:pPr>
              <a:lnSpc>
                <a:spcPct val="150000"/>
              </a:lnSpc>
              <a:spcBef>
                <a:spcPts val="600"/>
              </a:spcBef>
              <a:spcAft>
                <a:spcPts val="600"/>
              </a:spcAft>
            </a:pPr>
            <a:r>
              <a:rPr lang="en-US" sz="2800" dirty="0"/>
              <a:t>+ Em </a:t>
            </a:r>
            <a:r>
              <a:rPr lang="en-US" sz="2800" dirty="0" err="1"/>
              <a:t>thích</a:t>
            </a:r>
            <a:r>
              <a:rPr lang="en-US" sz="2800" dirty="0"/>
              <a:t> </a:t>
            </a:r>
            <a:r>
              <a:rPr lang="en-US" sz="2800" dirty="0" err="1"/>
              <a:t>bài</a:t>
            </a:r>
            <a:r>
              <a:rPr lang="en-US" sz="2800" dirty="0"/>
              <a:t> </a:t>
            </a:r>
            <a:r>
              <a:rPr lang="en-US" sz="2800" dirty="0" err="1"/>
              <a:t>vẽ</a:t>
            </a:r>
            <a:r>
              <a:rPr lang="en-US" sz="2800" dirty="0"/>
              <a:t> </a:t>
            </a:r>
            <a:r>
              <a:rPr lang="en-US" sz="2800" dirty="0" err="1"/>
              <a:t>nào</a:t>
            </a:r>
            <a:r>
              <a:rPr lang="en-US" sz="2800" dirty="0"/>
              <a:t> </a:t>
            </a:r>
            <a:r>
              <a:rPr lang="en-US" sz="2800" dirty="0" err="1"/>
              <a:t>nhất</a:t>
            </a:r>
            <a:r>
              <a:rPr lang="en-US" sz="2800" dirty="0"/>
              <a:t>? </a:t>
            </a:r>
            <a:r>
              <a:rPr lang="en-US" sz="2800" dirty="0" err="1"/>
              <a:t>Vì</a:t>
            </a:r>
            <a:r>
              <a:rPr lang="en-US" sz="2800" dirty="0"/>
              <a:t> </a:t>
            </a:r>
            <a:r>
              <a:rPr lang="en-US" sz="2800" dirty="0" err="1"/>
              <a:t>sao</a:t>
            </a:r>
            <a:r>
              <a:rPr lang="en-US" sz="2800" dirty="0"/>
              <a:t>?</a:t>
            </a:r>
          </a:p>
          <a:p>
            <a:pPr>
              <a:lnSpc>
                <a:spcPct val="150000"/>
              </a:lnSpc>
              <a:spcBef>
                <a:spcPts val="600"/>
              </a:spcBef>
              <a:spcAft>
                <a:spcPts val="600"/>
              </a:spcAft>
            </a:pPr>
            <a:r>
              <a:rPr lang="en-US" sz="2800" dirty="0"/>
              <a:t>+ Em </a:t>
            </a:r>
            <a:r>
              <a:rPr lang="en-US" sz="2800" dirty="0" err="1"/>
              <a:t>thấy</a:t>
            </a:r>
            <a:r>
              <a:rPr lang="en-US" sz="2800" dirty="0"/>
              <a:t> </a:t>
            </a:r>
            <a:r>
              <a:rPr lang="en-US" sz="2800" dirty="0" err="1"/>
              <a:t>hình</a:t>
            </a:r>
            <a:r>
              <a:rPr lang="en-US" sz="2800" dirty="0"/>
              <a:t> </a:t>
            </a:r>
            <a:r>
              <a:rPr lang="en-US" sz="2800" dirty="0" err="1"/>
              <a:t>dáng</a:t>
            </a:r>
            <a:r>
              <a:rPr lang="en-US" sz="2800" dirty="0"/>
              <a:t>, </a:t>
            </a:r>
            <a:r>
              <a:rPr lang="en-US" sz="2800" dirty="0" err="1"/>
              <a:t>màu</a:t>
            </a:r>
            <a:r>
              <a:rPr lang="en-US" sz="2800" dirty="0"/>
              <a:t> </a:t>
            </a:r>
            <a:r>
              <a:rPr lang="en-US" sz="2800" dirty="0" err="1"/>
              <a:t>sắc</a:t>
            </a:r>
            <a:r>
              <a:rPr lang="en-US" sz="2800" dirty="0"/>
              <a:t> </a:t>
            </a:r>
            <a:r>
              <a:rPr lang="en-US" sz="2800" dirty="0" err="1"/>
              <a:t>và</a:t>
            </a:r>
            <a:r>
              <a:rPr lang="en-US" sz="2800" dirty="0"/>
              <a:t> </a:t>
            </a:r>
            <a:r>
              <a:rPr lang="en-US" sz="2800" dirty="0" err="1"/>
              <a:t>trang</a:t>
            </a:r>
            <a:r>
              <a:rPr lang="en-US" sz="2800" dirty="0"/>
              <a:t> </a:t>
            </a:r>
            <a:r>
              <a:rPr lang="en-US" sz="2800" dirty="0" err="1"/>
              <a:t>phục</a:t>
            </a:r>
            <a:r>
              <a:rPr lang="en-US" sz="2800" dirty="0"/>
              <a:t> </a:t>
            </a:r>
            <a:r>
              <a:rPr lang="en-US" sz="2800" dirty="0" err="1"/>
              <a:t>của</a:t>
            </a:r>
            <a:r>
              <a:rPr lang="en-US" sz="2800" dirty="0"/>
              <a:t> </a:t>
            </a:r>
            <a:r>
              <a:rPr lang="en-US" sz="2800" dirty="0" err="1"/>
              <a:t>các</a:t>
            </a:r>
            <a:r>
              <a:rPr lang="en-US" sz="2800" dirty="0"/>
              <a:t> </a:t>
            </a:r>
            <a:r>
              <a:rPr lang="en-US" sz="2800" dirty="0" err="1"/>
              <a:t>nhân</a:t>
            </a:r>
            <a:r>
              <a:rPr lang="en-US" sz="2800" dirty="0"/>
              <a:t> </a:t>
            </a:r>
            <a:r>
              <a:rPr lang="en-US" sz="2800" dirty="0" err="1"/>
              <a:t>vật</a:t>
            </a:r>
            <a:r>
              <a:rPr lang="en-US" sz="2800" dirty="0"/>
              <a:t> </a:t>
            </a:r>
            <a:r>
              <a:rPr lang="en-US" sz="2800" dirty="0" err="1"/>
              <a:t>như</a:t>
            </a:r>
            <a:r>
              <a:rPr lang="en-US" sz="2800" dirty="0"/>
              <a:t> </a:t>
            </a:r>
            <a:r>
              <a:rPr lang="en-US" sz="2800" dirty="0" err="1"/>
              <a:t>thế</a:t>
            </a:r>
            <a:r>
              <a:rPr lang="en-US" sz="2800" dirty="0"/>
              <a:t> </a:t>
            </a:r>
            <a:r>
              <a:rPr lang="en-US" sz="2800" dirty="0" err="1"/>
              <a:t>nào</a:t>
            </a:r>
            <a:r>
              <a:rPr lang="en-US" sz="2800" dirty="0"/>
              <a:t>?</a:t>
            </a:r>
          </a:p>
          <a:p>
            <a:pPr>
              <a:lnSpc>
                <a:spcPct val="150000"/>
              </a:lnSpc>
              <a:spcBef>
                <a:spcPts val="600"/>
              </a:spcBef>
              <a:spcAft>
                <a:spcPts val="600"/>
              </a:spcAft>
            </a:pPr>
            <a:r>
              <a:rPr lang="en-US" sz="2800" dirty="0"/>
              <a:t>+ </a:t>
            </a:r>
            <a:r>
              <a:rPr lang="en-US" sz="2800" dirty="0" err="1"/>
              <a:t>Cách</a:t>
            </a:r>
            <a:r>
              <a:rPr lang="en-US" sz="2800" dirty="0"/>
              <a:t> </a:t>
            </a:r>
            <a:r>
              <a:rPr lang="en-US" sz="2800" dirty="0" err="1"/>
              <a:t>sắp</a:t>
            </a:r>
            <a:r>
              <a:rPr lang="en-US" sz="2800" dirty="0"/>
              <a:t> </a:t>
            </a:r>
            <a:r>
              <a:rPr lang="en-US" sz="2800" dirty="0" err="1"/>
              <a:t>xếp</a:t>
            </a:r>
            <a:r>
              <a:rPr lang="vi-VN" sz="2800" dirty="0"/>
              <a:t> nhóm chính, nhóm phụ trong bài vẽ </a:t>
            </a:r>
            <a:r>
              <a:rPr lang="en-US" sz="2800" dirty="0" err="1"/>
              <a:t>của</a:t>
            </a:r>
            <a:r>
              <a:rPr lang="en-US" sz="2800" dirty="0"/>
              <a:t> </a:t>
            </a:r>
            <a:r>
              <a:rPr lang="en-US" sz="2800" dirty="0" err="1"/>
              <a:t>bạn</a:t>
            </a:r>
            <a:r>
              <a:rPr lang="en-US" sz="2800" dirty="0"/>
              <a:t>/ </a:t>
            </a:r>
            <a:r>
              <a:rPr lang="en-US" sz="2800" dirty="0" err="1"/>
              <a:t>của</a:t>
            </a:r>
            <a:r>
              <a:rPr lang="en-US" sz="2800" dirty="0"/>
              <a:t> </a:t>
            </a:r>
            <a:r>
              <a:rPr lang="en-US" sz="2800" dirty="0" err="1"/>
              <a:t>em</a:t>
            </a:r>
            <a:r>
              <a:rPr lang="en-US" sz="2800" dirty="0"/>
              <a:t> </a:t>
            </a:r>
            <a:r>
              <a:rPr lang="en-US" sz="2800" dirty="0" err="1"/>
              <a:t>ra</a:t>
            </a:r>
            <a:r>
              <a:rPr lang="en-US" sz="2800" dirty="0"/>
              <a:t> </a:t>
            </a:r>
            <a:r>
              <a:rPr lang="en-US" sz="2800" dirty="0" err="1"/>
              <a:t>sao</a:t>
            </a:r>
            <a:r>
              <a:rPr lang="en-US" sz="2800" dirty="0"/>
              <a:t>?</a:t>
            </a:r>
          </a:p>
          <a:p>
            <a:pPr>
              <a:lnSpc>
                <a:spcPct val="150000"/>
              </a:lnSpc>
              <a:spcBef>
                <a:spcPts val="600"/>
              </a:spcBef>
              <a:spcAft>
                <a:spcPts val="600"/>
              </a:spcAft>
            </a:pPr>
            <a:r>
              <a:rPr lang="en-US" sz="2800" dirty="0"/>
              <a:t>+ Em/ </a:t>
            </a:r>
            <a:r>
              <a:rPr lang="en-US" sz="2800" dirty="0" err="1"/>
              <a:t>bạn</a:t>
            </a:r>
            <a:r>
              <a:rPr lang="en-US" sz="2800" dirty="0"/>
              <a:t> </a:t>
            </a:r>
            <a:r>
              <a:rPr lang="en-US" sz="2800" dirty="0" err="1"/>
              <a:t>đã</a:t>
            </a:r>
            <a:r>
              <a:rPr lang="en-US" sz="2800" dirty="0"/>
              <a:t> </a:t>
            </a:r>
            <a:r>
              <a:rPr lang="en-US" sz="2800" dirty="0" err="1"/>
              <a:t>phối</a:t>
            </a:r>
            <a:r>
              <a:rPr lang="en-US" sz="2800" dirty="0"/>
              <a:t> </a:t>
            </a:r>
            <a:r>
              <a:rPr lang="en-US" sz="2800" dirty="0" err="1"/>
              <a:t>hợp</a:t>
            </a:r>
            <a:r>
              <a:rPr lang="en-US" sz="2800" dirty="0"/>
              <a:t> </a:t>
            </a:r>
            <a:r>
              <a:rPr lang="en-US" sz="2800" dirty="0" err="1"/>
              <a:t>các</a:t>
            </a:r>
            <a:r>
              <a:rPr lang="en-US" sz="2800" dirty="0"/>
              <a:t> </a:t>
            </a:r>
            <a:r>
              <a:rPr lang="en-US" sz="2800" dirty="0" err="1"/>
              <a:t>đường</a:t>
            </a:r>
            <a:r>
              <a:rPr lang="en-US" sz="2800" dirty="0"/>
              <a:t> </a:t>
            </a:r>
            <a:r>
              <a:rPr lang="en-US" sz="2800" dirty="0" err="1"/>
              <a:t>nét</a:t>
            </a:r>
            <a:r>
              <a:rPr lang="en-US" sz="2800" dirty="0"/>
              <a:t>, </a:t>
            </a:r>
            <a:r>
              <a:rPr lang="en-US" sz="2800" dirty="0" err="1"/>
              <a:t>màu</a:t>
            </a:r>
            <a:r>
              <a:rPr lang="en-US" sz="2800" dirty="0"/>
              <a:t> </a:t>
            </a:r>
            <a:r>
              <a:rPr lang="en-US" sz="2800" dirty="0" err="1"/>
              <a:t>sắc</a:t>
            </a:r>
            <a:r>
              <a:rPr lang="en-US" sz="2800" dirty="0"/>
              <a:t> </a:t>
            </a:r>
            <a:r>
              <a:rPr lang="en-US" sz="2800" dirty="0" err="1"/>
              <a:t>như</a:t>
            </a:r>
            <a:r>
              <a:rPr lang="en-US" sz="2800" dirty="0"/>
              <a:t> </a:t>
            </a:r>
            <a:r>
              <a:rPr lang="en-US" sz="2800" dirty="0" err="1"/>
              <a:t>thế</a:t>
            </a:r>
            <a:r>
              <a:rPr lang="en-US" sz="2800" dirty="0"/>
              <a:t> </a:t>
            </a:r>
            <a:r>
              <a:rPr lang="en-US" sz="2800" dirty="0" err="1"/>
              <a:t>nào</a:t>
            </a:r>
            <a:r>
              <a:rPr lang="en-US" sz="2800" dirty="0"/>
              <a:t> </a:t>
            </a:r>
            <a:r>
              <a:rPr lang="en-US" sz="2800" dirty="0" err="1"/>
              <a:t>để</a:t>
            </a:r>
            <a:r>
              <a:rPr lang="en-US" sz="2800" dirty="0"/>
              <a:t> </a:t>
            </a:r>
            <a:r>
              <a:rPr lang="en-US" sz="2800" dirty="0" err="1"/>
              <a:t>tạo</a:t>
            </a:r>
            <a:r>
              <a:rPr lang="en-US" sz="2800" dirty="0"/>
              <a:t> </a:t>
            </a:r>
            <a:r>
              <a:rPr lang="en-US" sz="2800" dirty="0" err="1"/>
              <a:t>không</a:t>
            </a:r>
            <a:r>
              <a:rPr lang="en-US" sz="2800" dirty="0"/>
              <a:t> </a:t>
            </a:r>
            <a:r>
              <a:rPr lang="en-US" sz="2800" dirty="0" err="1"/>
              <a:t>khí</a:t>
            </a:r>
            <a:r>
              <a:rPr lang="en-US" sz="2800" dirty="0"/>
              <a:t> </a:t>
            </a:r>
            <a:r>
              <a:rPr lang="en-US" sz="2800" dirty="0" err="1"/>
              <a:t>trong</a:t>
            </a:r>
            <a:r>
              <a:rPr lang="en-US" sz="2800" dirty="0"/>
              <a:t> </a:t>
            </a:r>
            <a:r>
              <a:rPr lang="en-US" sz="2800" dirty="0" err="1"/>
              <a:t>bài</a:t>
            </a:r>
            <a:r>
              <a:rPr lang="en-US" sz="2800" dirty="0"/>
              <a:t> </a:t>
            </a:r>
            <a:r>
              <a:rPr lang="en-US" sz="2800" dirty="0" err="1"/>
              <a:t>vẽ</a:t>
            </a:r>
            <a:r>
              <a:rPr lang="en-US" sz="2800" dirty="0"/>
              <a:t>?</a:t>
            </a:r>
          </a:p>
          <a:p>
            <a:pPr>
              <a:lnSpc>
                <a:spcPct val="150000"/>
              </a:lnSpc>
              <a:spcBef>
                <a:spcPts val="600"/>
              </a:spcBef>
              <a:spcAft>
                <a:spcPts val="600"/>
              </a:spcAft>
            </a:pPr>
            <a:r>
              <a:rPr lang="en-US" sz="2800" dirty="0"/>
              <a:t>+ Em </a:t>
            </a:r>
            <a:r>
              <a:rPr lang="en-US" sz="2800" dirty="0" err="1"/>
              <a:t>có</a:t>
            </a:r>
            <a:r>
              <a:rPr lang="en-US" sz="2800" dirty="0"/>
              <a:t> ý </a:t>
            </a:r>
            <a:r>
              <a:rPr lang="en-US" sz="2800" dirty="0" err="1"/>
              <a:t>tưởng</a:t>
            </a:r>
            <a:r>
              <a:rPr lang="en-US" sz="2800" dirty="0"/>
              <a:t> </a:t>
            </a:r>
            <a:r>
              <a:rPr lang="en-US" sz="2800" dirty="0" err="1"/>
              <a:t>điều</a:t>
            </a:r>
            <a:r>
              <a:rPr lang="en-US" sz="2800" dirty="0"/>
              <a:t> </a:t>
            </a:r>
            <a:r>
              <a:rPr lang="en-US" sz="2800" dirty="0" err="1"/>
              <a:t>chỉnh</a:t>
            </a:r>
            <a:r>
              <a:rPr lang="en-US" sz="2800" dirty="0"/>
              <a:t> </a:t>
            </a:r>
            <a:r>
              <a:rPr lang="en-US" sz="2800" dirty="0" err="1"/>
              <a:t>hoặc</a:t>
            </a:r>
            <a:r>
              <a:rPr lang="en-US" sz="2800" dirty="0"/>
              <a:t> </a:t>
            </a:r>
            <a:r>
              <a:rPr lang="en-US" sz="2800" dirty="0" err="1"/>
              <a:t>bổ</a:t>
            </a:r>
            <a:r>
              <a:rPr lang="en-US" sz="2800" dirty="0"/>
              <a:t> sung </a:t>
            </a:r>
            <a:r>
              <a:rPr lang="en-US" sz="2800" dirty="0" err="1"/>
              <a:t>gì</a:t>
            </a:r>
            <a:r>
              <a:rPr lang="en-US" sz="2800" dirty="0"/>
              <a:t> </a:t>
            </a:r>
            <a:r>
              <a:rPr lang="en-US" sz="2800" dirty="0" err="1"/>
              <a:t>để</a:t>
            </a:r>
            <a:r>
              <a:rPr lang="en-US" sz="2800" dirty="0"/>
              <a:t> </a:t>
            </a:r>
            <a:r>
              <a:rPr lang="en-US" sz="2800" dirty="0" err="1"/>
              <a:t>bài</a:t>
            </a:r>
            <a:r>
              <a:rPr lang="en-US" sz="2800" dirty="0"/>
              <a:t> </a:t>
            </a:r>
            <a:r>
              <a:rPr lang="en-US" sz="2800" dirty="0" err="1"/>
              <a:t>vẽ</a:t>
            </a:r>
            <a:r>
              <a:rPr lang="en-US" sz="2800" dirty="0"/>
              <a:t> </a:t>
            </a:r>
            <a:r>
              <a:rPr lang="en-US" sz="2800" dirty="0" err="1"/>
              <a:t>của</a:t>
            </a:r>
            <a:r>
              <a:rPr lang="en-US" sz="2800" dirty="0"/>
              <a:t> </a:t>
            </a:r>
            <a:r>
              <a:rPr lang="en-US" sz="2800" dirty="0" err="1"/>
              <a:t>bạn</a:t>
            </a:r>
            <a:r>
              <a:rPr lang="en-US" sz="2800" dirty="0"/>
              <a:t>/ </a:t>
            </a:r>
            <a:r>
              <a:rPr lang="en-US" sz="2800" dirty="0" err="1"/>
              <a:t>của</a:t>
            </a:r>
            <a:r>
              <a:rPr lang="en-US" sz="2800" dirty="0"/>
              <a:t> </a:t>
            </a:r>
            <a:r>
              <a:rPr lang="en-US" sz="2800" dirty="0" err="1"/>
              <a:t>em</a:t>
            </a:r>
            <a:r>
              <a:rPr lang="en-US" sz="2800" dirty="0"/>
              <a:t> </a:t>
            </a:r>
            <a:r>
              <a:rPr lang="en-US" sz="2800" dirty="0" err="1"/>
              <a:t>sinh</a:t>
            </a:r>
            <a:r>
              <a:rPr lang="en-US" sz="2800" dirty="0"/>
              <a:t> </a:t>
            </a:r>
            <a:r>
              <a:rPr lang="en-US" sz="2800" dirty="0" err="1"/>
              <a:t>động</a:t>
            </a:r>
            <a:r>
              <a:rPr lang="en-US" sz="2800" dirty="0"/>
              <a:t> </a:t>
            </a:r>
            <a:r>
              <a:rPr lang="en-US" sz="2800" dirty="0" err="1"/>
              <a:t>hơn</a:t>
            </a:r>
            <a:r>
              <a:rPr lang="en-US" sz="2800" dirty="0"/>
              <a:t> </a:t>
            </a:r>
            <a:r>
              <a:rPr lang="en-US" sz="2800" dirty="0" err="1"/>
              <a:t>không</a:t>
            </a:r>
            <a:r>
              <a:rPr lang="en-US" sz="2800" dirty="0"/>
              <a:t>?</a:t>
            </a:r>
          </a:p>
          <a:p>
            <a:pPr>
              <a:lnSpc>
                <a:spcPct val="150000"/>
              </a:lnSpc>
            </a:pPr>
            <a:endParaRPr lang="en-US" dirty="0"/>
          </a:p>
        </p:txBody>
      </p:sp>
    </p:spTree>
    <p:extLst>
      <p:ext uri="{BB962C8B-B14F-4D97-AF65-F5344CB8AC3E}">
        <p14:creationId xmlns:p14="http://schemas.microsoft.com/office/powerpoint/2010/main" val="1162337295"/>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20053" y="3408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endParaRPr lang="en-US"/>
          </a:p>
        </p:txBody>
      </p:sp>
      <p:sp>
        <p:nvSpPr>
          <p:cNvPr id="4" name="TextBox 4"/>
          <p:cNvSpPr txBox="1"/>
          <p:nvPr/>
        </p:nvSpPr>
        <p:spPr>
          <a:xfrm>
            <a:off x="1665004" y="1744115"/>
            <a:ext cx="15868650" cy="3331553"/>
          </a:xfrm>
          <a:prstGeom prst="rect">
            <a:avLst/>
          </a:prstGeom>
        </p:spPr>
        <p:txBody>
          <a:bodyPr wrap="square" lIns="0" tIns="0" rIns="0" bIns="0" rtlCol="0" anchor="t">
            <a:spAutoFit/>
          </a:bodyPr>
          <a:lstStyle/>
          <a:p>
            <a:pPr>
              <a:lnSpc>
                <a:spcPts val="4633"/>
              </a:lnSpc>
            </a:pPr>
            <a:r>
              <a:rPr lang="en-US" sz="4000" u="sng" dirty="0">
                <a:solidFill>
                  <a:srgbClr val="2F1813"/>
                </a:solidFill>
                <a:latin typeface="Montserrat SemiBold" panose="00000700000000000000" pitchFamily="2" charset="0"/>
              </a:rPr>
              <a:t>HĐ5. </a:t>
            </a:r>
            <a:r>
              <a:rPr lang="vi-VN" sz="4000" u="sng" dirty="0">
                <a:solidFill>
                  <a:srgbClr val="2F1813"/>
                </a:solidFill>
                <a:latin typeface="Montserrat SemiBold" panose="00000700000000000000" pitchFamily="2" charset="0"/>
              </a:rPr>
              <a:t>TÌM HIỂU VỀ Ý NGHĨA HOẠT ĐỘNG GIAO LƯU CỦA THIẾU NHI THẾ GIỚI TRONG BÀI VẼ</a:t>
            </a:r>
            <a:endParaRPr lang="en-US" sz="4000" u="sng" dirty="0">
              <a:solidFill>
                <a:srgbClr val="2F1813"/>
              </a:solidFill>
              <a:latin typeface="Montserrat SemiBold" panose="00000700000000000000" pitchFamily="2" charset="0"/>
            </a:endParaRPr>
          </a:p>
          <a:p>
            <a:pPr>
              <a:lnSpc>
                <a:spcPts val="4633"/>
              </a:lnSpc>
            </a:pPr>
            <a:endParaRPr lang="en-US" sz="4000" u="sng" dirty="0">
              <a:solidFill>
                <a:srgbClr val="2F1813"/>
              </a:solidFill>
              <a:latin typeface="Montserrat SemiBold" panose="00000700000000000000" pitchFamily="2" charset="0"/>
            </a:endParaRPr>
          </a:p>
          <a:p>
            <a:pPr>
              <a:lnSpc>
                <a:spcPts val="4633"/>
              </a:lnSpc>
            </a:pPr>
            <a:endParaRPr lang="en-US" sz="4100" dirty="0">
              <a:solidFill>
                <a:srgbClr val="4B261F"/>
              </a:solidFill>
              <a:latin typeface="Shadows Into Light Two"/>
            </a:endParaRPr>
          </a:p>
          <a:p>
            <a:pPr>
              <a:lnSpc>
                <a:spcPts val="8588"/>
              </a:lnSpc>
            </a:pPr>
            <a:endParaRPr lang="en-US" sz="4100" dirty="0">
              <a:solidFill>
                <a:srgbClr val="4B261F"/>
              </a:solidFill>
              <a:latin typeface="Shadows Into Light Two"/>
            </a:endParaRPr>
          </a:p>
        </p:txBody>
      </p:sp>
      <p:sp>
        <p:nvSpPr>
          <p:cNvPr id="5" name="TextBox 5"/>
          <p:cNvSpPr txBox="1"/>
          <p:nvPr/>
        </p:nvSpPr>
        <p:spPr>
          <a:xfrm>
            <a:off x="1504452" y="5998910"/>
            <a:ext cx="9051010" cy="1477328"/>
          </a:xfrm>
          <a:prstGeom prst="rect">
            <a:avLst/>
          </a:prstGeom>
        </p:spPr>
        <p:txBody>
          <a:bodyPr wrap="square" lIns="0" tIns="0" rIns="0" bIns="0" rtlCol="0" anchor="t">
            <a:spAutoFit/>
          </a:bodyPr>
          <a:lstStyle/>
          <a:p>
            <a:pPr algn="just">
              <a:spcBef>
                <a:spcPct val="0"/>
              </a:spcBef>
            </a:pPr>
            <a:r>
              <a:rPr lang="en-US" sz="3200" dirty="0">
                <a:solidFill>
                  <a:srgbClr val="4B261F"/>
                </a:solidFill>
                <a:latin typeface="Montserrat Medium" panose="00000600000000000000" pitchFamily="2" charset="0"/>
              </a:rPr>
              <a:t>Em</a:t>
            </a:r>
            <a:r>
              <a:rPr lang="vi-VN" sz="3200" dirty="0">
                <a:solidFill>
                  <a:srgbClr val="4B261F"/>
                </a:solidFill>
                <a:latin typeface="Montserrat Medium" panose="00000600000000000000" pitchFamily="2" charset="0"/>
              </a:rPr>
              <a:t> chia sẻ về ý nghĩa của hoạt động giao lưu giữa thiếu nhi các nước được thể hiện trong bài vẽ</a:t>
            </a:r>
            <a:endParaRPr lang="en-US" sz="3200" dirty="0">
              <a:solidFill>
                <a:srgbClr val="4B261F"/>
              </a:solidFill>
              <a:latin typeface="Montserrat Medium" panose="00000600000000000000" pitchFamily="2" charset="0"/>
            </a:endParaRPr>
          </a:p>
        </p:txBody>
      </p:sp>
      <p:sp>
        <p:nvSpPr>
          <p:cNvPr id="22" name="Freeform 5">
            <a:extLst>
              <a:ext uri="{FF2B5EF4-FFF2-40B4-BE49-F238E27FC236}">
                <a16:creationId xmlns:a16="http://schemas.microsoft.com/office/drawing/2014/main" id="{E2D3448F-A7F1-8FF4-B60C-62CC2AD05C31}"/>
              </a:ext>
            </a:extLst>
          </p:cNvPr>
          <p:cNvSpPr/>
          <p:nvPr/>
        </p:nvSpPr>
        <p:spPr>
          <a:xfrm rot="4585069">
            <a:off x="3675897" y="-2089770"/>
            <a:ext cx="2789859" cy="4490718"/>
          </a:xfrm>
          <a:custGeom>
            <a:avLst/>
            <a:gdLst/>
            <a:ahLst/>
            <a:cxnLst/>
            <a:rect l="l" t="t" r="r" b="b"/>
            <a:pathLst>
              <a:path w="2789859" h="4490718">
                <a:moveTo>
                  <a:pt x="0" y="0"/>
                </a:moveTo>
                <a:lnTo>
                  <a:pt x="2789859" y="0"/>
                </a:lnTo>
                <a:lnTo>
                  <a:pt x="2789859" y="4490718"/>
                </a:lnTo>
                <a:lnTo>
                  <a:pt x="0" y="4490718"/>
                </a:lnTo>
                <a:lnTo>
                  <a:pt x="0" y="0"/>
                </a:lnTo>
                <a:close/>
              </a:path>
            </a:pathLst>
          </a:custGeom>
          <a:blipFill>
            <a:blip r:embed="rId3"/>
            <a:stretch>
              <a:fillRect/>
            </a:stretch>
          </a:blipFill>
        </p:spPr>
        <p:txBody>
          <a:bodyPr/>
          <a:lstStyle/>
          <a:p>
            <a:endParaRPr lang="en-US"/>
          </a:p>
        </p:txBody>
      </p:sp>
      <p:pic>
        <p:nvPicPr>
          <p:cNvPr id="7" name="Picture 6" descr="A child pointing at a piece of art on a chalkboard&#10;&#10;Description automatically generated">
            <a:extLst>
              <a:ext uri="{FF2B5EF4-FFF2-40B4-BE49-F238E27FC236}">
                <a16:creationId xmlns:a16="http://schemas.microsoft.com/office/drawing/2014/main" id="{594EC48B-4C55-8615-567B-4E890157F0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6018" y="3797379"/>
            <a:ext cx="6617636" cy="42817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213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endParaRPr lang="en-US"/>
          </a:p>
        </p:txBody>
      </p:sp>
      <p:sp>
        <p:nvSpPr>
          <p:cNvPr id="3" name="Freeform 3"/>
          <p:cNvSpPr/>
          <p:nvPr/>
        </p:nvSpPr>
        <p:spPr>
          <a:xfrm>
            <a:off x="710117" y="1549099"/>
            <a:ext cx="17160451" cy="6342404"/>
          </a:xfrm>
          <a:custGeom>
            <a:avLst/>
            <a:gdLst/>
            <a:ahLst/>
            <a:cxnLst/>
            <a:rect l="l" t="t" r="r" b="b"/>
            <a:pathLst>
              <a:path w="11305916" h="8365728">
                <a:moveTo>
                  <a:pt x="0" y="0"/>
                </a:moveTo>
                <a:lnTo>
                  <a:pt x="11305916" y="0"/>
                </a:lnTo>
                <a:lnTo>
                  <a:pt x="11305916" y="8365728"/>
                </a:lnTo>
                <a:lnTo>
                  <a:pt x="0" y="8365728"/>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2470442" y="3809182"/>
            <a:ext cx="13639800" cy="2954655"/>
          </a:xfrm>
          <a:prstGeom prst="rect">
            <a:avLst/>
          </a:prstGeom>
        </p:spPr>
        <p:txBody>
          <a:bodyPr wrap="square" lIns="0" tIns="0" rIns="0" bIns="0" rtlCol="0" anchor="t">
            <a:spAutoFit/>
          </a:bodyPr>
          <a:lstStyle/>
          <a:p>
            <a:pPr algn="just">
              <a:spcBef>
                <a:spcPct val="0"/>
              </a:spcBef>
            </a:pPr>
            <a:r>
              <a:rPr lang="en-US" sz="4800" dirty="0">
                <a:solidFill>
                  <a:srgbClr val="F0EADE"/>
                </a:solidFill>
                <a:latin typeface="Montserrat Medium" panose="00000600000000000000" pitchFamily="2" charset="0"/>
              </a:rPr>
              <a:t> </a:t>
            </a:r>
            <a:r>
              <a:rPr lang="vi-VN" sz="4800" dirty="0">
                <a:solidFill>
                  <a:srgbClr val="F0EADE"/>
                </a:solidFill>
                <a:latin typeface="Montserrat Medium" panose="00000600000000000000" pitchFamily="2" charset="0"/>
              </a:rPr>
              <a:t>Hoạt động giao lưu của thiếu nhi thế giới góp phần gắn kết tình hữu nghị, hoà bình, đoàn kết  và hiểu biết thêm về nét văn hoá của các quốc gia trên thế giới.</a:t>
            </a:r>
            <a:endParaRPr lang="en-US" sz="4800" dirty="0">
              <a:solidFill>
                <a:srgbClr val="F0EADE"/>
              </a:solidFill>
              <a:latin typeface="Montserrat Medium" panose="00000600000000000000" pitchFamily="2" charset="0"/>
            </a:endParaRPr>
          </a:p>
        </p:txBody>
      </p:sp>
      <p:sp>
        <p:nvSpPr>
          <p:cNvPr id="10" name="TextBox 10"/>
          <p:cNvSpPr txBox="1"/>
          <p:nvPr/>
        </p:nvSpPr>
        <p:spPr>
          <a:xfrm>
            <a:off x="5204861" y="2617520"/>
            <a:ext cx="8519378" cy="1026628"/>
          </a:xfrm>
          <a:prstGeom prst="rect">
            <a:avLst/>
          </a:prstGeom>
        </p:spPr>
        <p:txBody>
          <a:bodyPr lIns="0" tIns="0" rIns="0" bIns="0" rtlCol="0" anchor="t">
            <a:spAutoFit/>
          </a:bodyPr>
          <a:lstStyle/>
          <a:p>
            <a:pPr algn="ctr">
              <a:lnSpc>
                <a:spcPts val="8480"/>
              </a:lnSpc>
            </a:pPr>
            <a:r>
              <a:rPr lang="en-US" sz="6600" dirty="0" err="1">
                <a:solidFill>
                  <a:srgbClr val="2F1813"/>
                </a:solidFill>
                <a:latin typeface="Montserrat SemiBold" panose="00000700000000000000" pitchFamily="2" charset="0"/>
              </a:rPr>
              <a:t>Các</a:t>
            </a:r>
            <a:r>
              <a:rPr lang="en-US" sz="6600" dirty="0">
                <a:solidFill>
                  <a:srgbClr val="2F1813"/>
                </a:solidFill>
                <a:latin typeface="Montserrat SemiBold" panose="00000700000000000000" pitchFamily="2" charset="0"/>
              </a:rPr>
              <a:t> </a:t>
            </a:r>
            <a:r>
              <a:rPr lang="en-US" sz="6600" dirty="0" err="1">
                <a:solidFill>
                  <a:srgbClr val="2F1813"/>
                </a:solidFill>
                <a:latin typeface="Montserrat SemiBold" panose="00000700000000000000" pitchFamily="2" charset="0"/>
              </a:rPr>
              <a:t>em</a:t>
            </a:r>
            <a:r>
              <a:rPr lang="en-US" sz="6600" dirty="0">
                <a:solidFill>
                  <a:srgbClr val="2F1813"/>
                </a:solidFill>
                <a:latin typeface="Montserrat SemiBold" panose="00000700000000000000" pitchFamily="2" charset="0"/>
              </a:rPr>
              <a:t> </a:t>
            </a:r>
            <a:r>
              <a:rPr lang="en-US" sz="6600" dirty="0" err="1">
                <a:solidFill>
                  <a:srgbClr val="2F1813"/>
                </a:solidFill>
                <a:latin typeface="Montserrat SemiBold" panose="00000700000000000000" pitchFamily="2" charset="0"/>
              </a:rPr>
              <a:t>nhớ</a:t>
            </a:r>
            <a:r>
              <a:rPr lang="en-US" sz="6600" dirty="0">
                <a:solidFill>
                  <a:srgbClr val="2F1813"/>
                </a:solidFill>
                <a:latin typeface="Montserrat SemiBold" panose="00000700000000000000" pitchFamily="2" charset="0"/>
              </a:rPr>
              <a:t> </a:t>
            </a:r>
            <a:r>
              <a:rPr lang="en-US" sz="6600" dirty="0" err="1">
                <a:solidFill>
                  <a:srgbClr val="2F1813"/>
                </a:solidFill>
                <a:latin typeface="Montserrat SemiBold" panose="00000700000000000000" pitchFamily="2" charset="0"/>
              </a:rPr>
              <a:t>nhé</a:t>
            </a:r>
            <a:endParaRPr lang="en-US" sz="6600" dirty="0">
              <a:solidFill>
                <a:srgbClr val="2F1813"/>
              </a:solidFill>
              <a:latin typeface="Montserrat SemiBold" panose="000007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 y="-1361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endParaRPr lang="en-US" sz="1400"/>
          </a:p>
        </p:txBody>
      </p:sp>
      <p:sp>
        <p:nvSpPr>
          <p:cNvPr id="3" name="TextBox 3"/>
          <p:cNvSpPr txBox="1"/>
          <p:nvPr/>
        </p:nvSpPr>
        <p:spPr>
          <a:xfrm>
            <a:off x="228600" y="4096205"/>
            <a:ext cx="7252624" cy="1055738"/>
          </a:xfrm>
          <a:prstGeom prst="rect">
            <a:avLst/>
          </a:prstGeom>
        </p:spPr>
        <p:txBody>
          <a:bodyPr lIns="0" tIns="0" rIns="0" bIns="0" rtlCol="0" anchor="t">
            <a:spAutoFit/>
          </a:bodyPr>
          <a:lstStyle/>
          <a:p>
            <a:pPr>
              <a:lnSpc>
                <a:spcPts val="9040"/>
              </a:lnSpc>
            </a:pPr>
            <a:r>
              <a:rPr lang="vi-VN" sz="6000" u="sng" dirty="0">
                <a:solidFill>
                  <a:srgbClr val="2F1813"/>
                </a:solidFill>
                <a:latin typeface="Montserrat SemiBold" panose="00000700000000000000" pitchFamily="2" charset="0"/>
              </a:rPr>
              <a:t>Dặn dò</a:t>
            </a:r>
            <a:endParaRPr lang="en-US" sz="6000" u="sng" dirty="0">
              <a:solidFill>
                <a:srgbClr val="2F1813"/>
              </a:solidFill>
              <a:latin typeface="Montserrat SemiBold" panose="00000700000000000000" pitchFamily="2" charset="0"/>
            </a:endParaRPr>
          </a:p>
        </p:txBody>
      </p:sp>
      <p:sp>
        <p:nvSpPr>
          <p:cNvPr id="4" name="TextBox 4"/>
          <p:cNvSpPr txBox="1"/>
          <p:nvPr/>
        </p:nvSpPr>
        <p:spPr>
          <a:xfrm>
            <a:off x="228600" y="5630224"/>
            <a:ext cx="10802269" cy="371897"/>
          </a:xfrm>
          <a:prstGeom prst="rect">
            <a:avLst/>
          </a:prstGeom>
        </p:spPr>
        <p:txBody>
          <a:bodyPr wrap="square" lIns="0" tIns="0" rIns="0" bIns="0" rtlCol="0" anchor="t">
            <a:spAutoFit/>
          </a:bodyPr>
          <a:lstStyle/>
          <a:p>
            <a:pPr>
              <a:lnSpc>
                <a:spcPts val="2940"/>
              </a:lnSpc>
              <a:spcBef>
                <a:spcPct val="0"/>
              </a:spcBef>
            </a:pPr>
            <a:r>
              <a:rPr lang="vi-VN" sz="2800" dirty="0">
                <a:solidFill>
                  <a:srgbClr val="4B261F"/>
                </a:solidFill>
                <a:latin typeface="Montserrat Medium" panose="00000600000000000000" pitchFamily="2" charset="0"/>
              </a:rPr>
              <a:t>Em chuẩn bị đầy đủ đồ dùng học tập cho tiết học sau</a:t>
            </a:r>
            <a:endParaRPr lang="en-US" sz="2800" dirty="0">
              <a:solidFill>
                <a:srgbClr val="4B261F"/>
              </a:solidFill>
              <a:latin typeface="Montserrat Medium" panose="00000600000000000000" pitchFamily="2" charset="0"/>
            </a:endParaRPr>
          </a:p>
        </p:txBody>
      </p:sp>
      <p:grpSp>
        <p:nvGrpSpPr>
          <p:cNvPr id="5" name="Group 5"/>
          <p:cNvGrpSpPr>
            <a:grpSpLocks noChangeAspect="1"/>
          </p:cNvGrpSpPr>
          <p:nvPr/>
        </p:nvGrpSpPr>
        <p:grpSpPr>
          <a:xfrm>
            <a:off x="10834840" y="-1678301"/>
            <a:ext cx="7692262" cy="13643601"/>
            <a:chOff x="0" y="0"/>
            <a:chExt cx="3580130" cy="6350000"/>
          </a:xfrm>
        </p:grpSpPr>
        <p:sp>
          <p:nvSpPr>
            <p:cNvPr id="6" name="Freeform 6"/>
            <p:cNvSpPr/>
            <p:nvPr/>
          </p:nvSpPr>
          <p:spPr>
            <a:xfrm>
              <a:off x="0" y="0"/>
              <a:ext cx="3581400" cy="6350000"/>
            </a:xfrm>
            <a:custGeom>
              <a:avLst/>
              <a:gdLst/>
              <a:ahLst/>
              <a:cxnLst/>
              <a:rect l="l" t="t" r="r" b="b"/>
              <a:pathLst>
                <a:path w="3581400" h="6350000">
                  <a:moveTo>
                    <a:pt x="3581400" y="6350000"/>
                  </a:moveTo>
                  <a:lnTo>
                    <a:pt x="0" y="6350000"/>
                  </a:lnTo>
                  <a:lnTo>
                    <a:pt x="0" y="0"/>
                  </a:lnTo>
                  <a:lnTo>
                    <a:pt x="3581400" y="0"/>
                  </a:lnTo>
                  <a:lnTo>
                    <a:pt x="3581400" y="6350000"/>
                  </a:lnTo>
                  <a:close/>
                </a:path>
              </a:pathLst>
            </a:custGeom>
            <a:blipFill>
              <a:blip r:embed="rId3"/>
              <a:stretch>
                <a:fillRect l="-83312" r="-83312"/>
              </a:stretch>
            </a:blipFill>
          </p:spPr>
          <p:txBody>
            <a:bodyPr/>
            <a:lstStyle/>
            <a:p>
              <a:endParaRPr lang="en-US"/>
            </a:p>
          </p:txBody>
        </p:sp>
        <p:sp>
          <p:nvSpPr>
            <p:cNvPr id="7" name="Freeform 7"/>
            <p:cNvSpPr/>
            <p:nvPr/>
          </p:nvSpPr>
          <p:spPr>
            <a:xfrm>
              <a:off x="0" y="0"/>
              <a:ext cx="3581400" cy="6350000"/>
            </a:xfrm>
            <a:custGeom>
              <a:avLst/>
              <a:gdLst/>
              <a:ahLst/>
              <a:cxnLst/>
              <a:rect l="l" t="t" r="r" b="b"/>
              <a:pathLst>
                <a:path w="3581400" h="6350000">
                  <a:moveTo>
                    <a:pt x="3581400" y="6350000"/>
                  </a:moveTo>
                  <a:lnTo>
                    <a:pt x="0" y="6350000"/>
                  </a:lnTo>
                  <a:lnTo>
                    <a:pt x="0" y="0"/>
                  </a:lnTo>
                  <a:lnTo>
                    <a:pt x="3581400" y="0"/>
                  </a:lnTo>
                  <a:lnTo>
                    <a:pt x="3581400" y="6350000"/>
                  </a:lnTo>
                  <a:close/>
                </a:path>
              </a:pathLst>
            </a:custGeom>
            <a:blipFill>
              <a:blip r:embed="rId4"/>
              <a:stretch>
                <a:fillRect t="-133" b="-133"/>
              </a:stretch>
            </a:blipFill>
          </p:spPr>
          <p:txBody>
            <a:bodyPr/>
            <a:lstStyle/>
            <a:p>
              <a:endParaRPr lang="en-US"/>
            </a:p>
          </p:txBody>
        </p:sp>
      </p:grpSp>
      <p:pic>
        <p:nvPicPr>
          <p:cNvPr id="2050" name="Picture 2">
            <a:extLst>
              <a:ext uri="{FF2B5EF4-FFF2-40B4-BE49-F238E27FC236}">
                <a16:creationId xmlns:a16="http://schemas.microsoft.com/office/drawing/2014/main" id="{80B0435B-6082-2472-EF00-CB13976731C4}"/>
              </a:ext>
            </a:extLst>
          </p:cNvPr>
          <p:cNvPicPr>
            <a:picLocks noGrp="1" noRot="1" noChangeAspect="1" noMove="1" noResize="1" noEditPoints="1" noAdjustHandles="1" noChangeArrowheads="1" noChangeShapeType="1" noCrop="1"/>
          </p:cNvPicPr>
          <p:nvPr/>
        </p:nvPicPr>
        <p:blipFill>
          <a:blip r:embed="rId5" cstate="print">
            <a:alphaModFix amt="42000"/>
            <a:extLst>
              <a:ext uri="{BEBA8EAE-BF5A-486C-A8C5-ECC9F3942E4B}">
                <a14:imgProps xmlns:a14="http://schemas.microsoft.com/office/drawing/2010/main">
                  <a14:imgLayer r:embed="rId6">
                    <a14:imgEffect>
                      <a14:backgroundRemoval t="9725" b="91376" l="9945" r="89687">
                        <a14:foregroundMark x1="26888" y1="76697" x2="37569" y2="88991"/>
                        <a14:foregroundMark x1="37569" y1="88991" x2="54144" y2="90642"/>
                        <a14:foregroundMark x1="54144" y1="90642" x2="66851" y2="90092"/>
                        <a14:foregroundMark x1="66851" y1="90092" x2="70902" y2="80917"/>
                        <a14:foregroundMark x1="70902" y1="80917" x2="28913" y2="75413"/>
                        <a14:foregroundMark x1="28913" y1="75413" x2="28545" y2="76697"/>
                        <a14:foregroundMark x1="26151" y1="79266" x2="25599" y2="88257"/>
                        <a14:foregroundMark x1="65562" y1="77064" x2="74770" y2="80367"/>
                        <a14:foregroundMark x1="74770" y1="80367" x2="69982" y2="88257"/>
                        <a14:foregroundMark x1="69982" y1="88257" x2="69429" y2="88257"/>
                        <a14:foregroundMark x1="71271" y1="75780" x2="75322" y2="86606"/>
                        <a14:foregroundMark x1="75322" y1="86606" x2="72560" y2="89174"/>
                        <a14:foregroundMark x1="71639" y1="75780" x2="77164" y2="83853"/>
                        <a14:foregroundMark x1="77164" y1="83853" x2="72192" y2="90642"/>
                        <a14:foregroundMark x1="45120" y1="77615" x2="57643" y2="77248"/>
                        <a14:foregroundMark x1="57643" y1="77248" x2="69613" y2="78716"/>
                        <a14:foregroundMark x1="73665" y1="76697" x2="81031" y2="84771"/>
                        <a14:foregroundMark x1="81031" y1="84771" x2="72744" y2="88991"/>
                        <a14:foregroundMark x1="78085" y1="77982" x2="78085" y2="77982"/>
                        <a14:foregroundMark x1="78085" y1="77982" x2="78085" y2="77982"/>
                        <a14:foregroundMark x1="78085" y1="77982" x2="80479" y2="83119"/>
                        <a14:foregroundMark x1="68508" y1="75780" x2="76059" y2="75596"/>
                        <a14:foregroundMark x1="48619" y1="75780" x2="65009" y2="75596"/>
                        <a14:foregroundMark x1="65009" y1="75596" x2="65378" y2="75596"/>
                        <a14:foregroundMark x1="36832" y1="75780" x2="51934" y2="74862"/>
                        <a14:foregroundMark x1="51934" y1="74862" x2="55064" y2="75229"/>
                        <a14:foregroundMark x1="25967" y1="75780" x2="24309" y2="84954"/>
                        <a14:foregroundMark x1="20626" y1="65872" x2="57090" y2="66422"/>
                        <a14:foregroundMark x1="57090" y1="66422" x2="60037" y2="66239"/>
                        <a14:foregroundMark x1="26151" y1="61284" x2="60958" y2="62936"/>
                        <a14:foregroundMark x1="59116" y1="61284" x2="77716" y2="61835"/>
                        <a14:foregroundMark x1="64457" y1="35596" x2="66851" y2="44404"/>
                        <a14:foregroundMark x1="69982" y1="41835" x2="72928" y2="49174"/>
                        <a14:foregroundMark x1="72192" y1="39266" x2="71087" y2="44037"/>
                        <a14:foregroundMark x1="51013" y1="38899" x2="61142" y2="47706"/>
                        <a14:foregroundMark x1="40331" y1="35046" x2="29834" y2="49908"/>
                        <a14:foregroundMark x1="41805" y1="39450" x2="47145" y2="52477"/>
                        <a14:foregroundMark x1="52302" y1="42385" x2="51750" y2="52844"/>
                        <a14:foregroundMark x1="22284" y1="58716" x2="22836" y2="64404"/>
                        <a14:foregroundMark x1="20258" y1="56147" x2="34254" y2="55413"/>
                        <a14:foregroundMark x1="34254" y1="55413" x2="48987" y2="56514"/>
                        <a14:foregroundMark x1="30018" y1="38165" x2="29098" y2="45505"/>
                        <a14:foregroundMark x1="20258" y1="56697" x2="27624" y2="65872"/>
                        <a14:foregroundMark x1="27624" y1="65872" x2="27624" y2="65872"/>
                        <a14:foregroundMark x1="47330" y1="75596" x2="55064" y2="77982"/>
                        <a14:foregroundMark x1="49724" y1="79266" x2="52486" y2="85138"/>
                        <a14:foregroundMark x1="27256" y1="86055" x2="37753" y2="87890"/>
                        <a14:foregroundMark x1="26703" y1="88073" x2="41989" y2="88807"/>
                        <a14:foregroundMark x1="26703" y1="89358" x2="43646" y2="91009"/>
                        <a14:foregroundMark x1="25230" y1="77064" x2="23757" y2="83119"/>
                        <a14:foregroundMark x1="24309" y1="77798" x2="22836" y2="83119"/>
                        <a14:foregroundMark x1="22836" y1="83486" x2="23941" y2="87523"/>
                        <a14:foregroundMark x1="76980" y1="76147" x2="79926" y2="79266"/>
                        <a14:foregroundMark x1="77164" y1="75596" x2="80295" y2="77798"/>
                        <a14:foregroundMark x1="80663" y1="85321" x2="71639" y2="89908"/>
                        <a14:foregroundMark x1="71639" y1="89908" x2="71271" y2="89725"/>
                        <a14:foregroundMark x1="71271" y1="89725" x2="76980" y2="87706"/>
                        <a14:foregroundMark x1="73297" y1="90642" x2="79926" y2="87890"/>
                        <a14:foregroundMark x1="29834" y1="91193" x2="29834" y2="91193"/>
                        <a14:foregroundMark x1="30018" y1="75046" x2="39411" y2="75046"/>
                        <a14:foregroundMark x1="39411" y1="75046" x2="40147" y2="75229"/>
                        <a14:foregroundMark x1="55985" y1="75046" x2="66483" y2="74495"/>
                        <a14:foregroundMark x1="66483" y1="74495" x2="75138" y2="77064"/>
                        <a14:foregroundMark x1="73849" y1="91376" x2="79006" y2="88073"/>
                        <a14:foregroundMark x1="78821" y1="88073" x2="78821" y2="88073"/>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136958"/>
            <a:ext cx="1770939" cy="1777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310</Words>
  <Application>Microsoft Office PowerPoint</Application>
  <PresentationFormat>Custom</PresentationFormat>
  <Paragraphs>25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Shadows Into Light Two</vt:lpstr>
      <vt:lpstr>Calibri</vt:lpstr>
      <vt:lpstr>Montserrat Medium</vt:lpstr>
      <vt:lpstr>Montserrat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HĐ1. KHÁM PHÁ VỀ CÁC CÔNG TRÌNH KIẾN TRÚC TIÊU BIỂU TRÊN THẾ GIỚI</dc:title>
  <dc:creator>admin</dc:creator>
  <cp:lastModifiedBy>admin</cp:lastModifiedBy>
  <cp:revision>30</cp:revision>
  <dcterms:created xsi:type="dcterms:W3CDTF">2006-08-16T00:00:00Z</dcterms:created>
  <dcterms:modified xsi:type="dcterms:W3CDTF">2026-03-09T15:21:55Z</dcterms:modified>
  <dc:identifier>DAF3lnSOfuU</dc:identifier>
</cp:coreProperties>
</file>