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443" r:id="rId3"/>
    <p:sldId id="456" r:id="rId4"/>
    <p:sldId id="369" r:id="rId5"/>
    <p:sldId id="308" r:id="rId6"/>
    <p:sldId id="411" r:id="rId7"/>
    <p:sldId id="462" r:id="rId8"/>
    <p:sldId id="463" r:id="rId9"/>
    <p:sldId id="464" r:id="rId10"/>
    <p:sldId id="461" r:id="rId11"/>
    <p:sldId id="440" r:id="rId12"/>
    <p:sldId id="448" r:id="rId13"/>
    <p:sldId id="450" r:id="rId14"/>
    <p:sldId id="449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eu Phan Van" initials="RPV" lastIdx="29" clrIdx="0">
    <p:extLst>
      <p:ext uri="{19B8F6BF-5375-455C-9EA6-DF929625EA0E}">
        <p15:presenceInfo xmlns:p15="http://schemas.microsoft.com/office/powerpoint/2012/main" userId="83b57fff0cc03ed3" providerId="Windows Live"/>
      </p:ext>
    </p:extLst>
  </p:cmAuthor>
  <p:cmAuthor id="2" name="Legion" initials="L" lastIdx="1" clrIdx="1">
    <p:extLst>
      <p:ext uri="{19B8F6BF-5375-455C-9EA6-DF929625EA0E}">
        <p15:presenceInfo xmlns:p15="http://schemas.microsoft.com/office/powerpoint/2012/main" userId="Leg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7FF46C"/>
    <a:srgbClr val="B2FA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24" autoAdjust="0"/>
    <p:restoredTop sz="92794" autoAdjust="0"/>
  </p:normalViewPr>
  <p:slideViewPr>
    <p:cSldViewPr snapToGrid="0">
      <p:cViewPr varScale="1">
        <p:scale>
          <a:sx n="105" d="100"/>
          <a:sy n="105" d="100"/>
        </p:scale>
        <p:origin x="78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2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91B1B-9834-D92C-6431-CBF24CBB9ED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7532AC-C063-48F3-1EFB-06D7146508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F593FE-9BB7-4983-A2A8-A1C94FB46B5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DB43DA-DD47-85E5-0750-4F6CF94629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7B987-F432-CCCF-BBBE-CF25892F11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B61FEF-7AA6-4FDC-8312-2AFE3F168E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1827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F8C1E-BD81-47A7-989E-6C2AF44B24AB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46BD41-3D0E-45B9-AEBC-8ED4542F70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04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737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715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1783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9131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1031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890674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971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001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3556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65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430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2997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003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525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43328-2421-4B93-B770-3A2669E25A62}" type="datetimeFigureOut">
              <a:rPr lang="en-US" smtClean="0"/>
              <a:t>3/30/2026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299212-C788-4927-9C93-E46A87B0EBE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6"/>
          <a:srcRect l="167" t="1" r="2" b="1171"/>
          <a:stretch/>
        </p:blipFill>
        <p:spPr>
          <a:xfrm>
            <a:off x="26376" y="-22357"/>
            <a:ext cx="12165623" cy="39163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16"/>
          <a:srcRect l="22657" t="2" b="-3"/>
          <a:stretch/>
        </p:blipFill>
        <p:spPr>
          <a:xfrm rot="10800000">
            <a:off x="-2" y="6479654"/>
            <a:ext cx="10858502" cy="396274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131885" y="0"/>
            <a:ext cx="2611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Unit 7: My Family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770577" y="-6217"/>
            <a:ext cx="1309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Lesson 3.2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4912" y="6465933"/>
            <a:ext cx="96817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Tiếng</a:t>
            </a:r>
            <a:r>
              <a:rPr lang="en-US" baseline="0" dirty="0">
                <a:solidFill>
                  <a:schemeClr val="bg1"/>
                </a:solidFill>
              </a:rPr>
              <a:t> </a:t>
            </a:r>
            <a:r>
              <a:rPr lang="en-US" baseline="0" dirty="0" err="1">
                <a:solidFill>
                  <a:schemeClr val="bg1"/>
                </a:solidFill>
              </a:rPr>
              <a:t>Anh</a:t>
            </a:r>
            <a:r>
              <a:rPr lang="en-US" baseline="0" dirty="0">
                <a:solidFill>
                  <a:schemeClr val="bg1"/>
                </a:solidFill>
              </a:rPr>
              <a:t> 4 </a:t>
            </a:r>
            <a:r>
              <a:rPr lang="en-US" baseline="0" dirty="0" err="1">
                <a:solidFill>
                  <a:schemeClr val="bg1"/>
                </a:solidFill>
              </a:rPr>
              <a:t>i</a:t>
            </a:r>
            <a:r>
              <a:rPr lang="en-US" baseline="0" dirty="0">
                <a:solidFill>
                  <a:schemeClr val="bg1"/>
                </a:solidFill>
              </a:rPr>
              <a:t>-Learn Smart Start                                 </a:t>
            </a:r>
            <a:r>
              <a:rPr lang="en-US" baseline="0" dirty="0">
                <a:solidFill>
                  <a:srgbClr val="002060"/>
                </a:solidFill>
              </a:rPr>
              <a:t> DTP Education Solutions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9046" y="6242538"/>
            <a:ext cx="681036" cy="757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186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  <p:sldLayoutId id="2147483669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5.mp3"/><Relationship Id="rId13" Type="http://schemas.openxmlformats.org/officeDocument/2006/relationships/image" Target="../media/image12.png"/><Relationship Id="rId3" Type="http://schemas.microsoft.com/office/2007/relationships/media" Target="../media/media3.mp3"/><Relationship Id="rId7" Type="http://schemas.microsoft.com/office/2007/relationships/media" Target="../media/media5.mp3"/><Relationship Id="rId12" Type="http://schemas.openxmlformats.org/officeDocument/2006/relationships/image" Target="../media/image4.png"/><Relationship Id="rId2" Type="http://schemas.openxmlformats.org/officeDocument/2006/relationships/audio" Target="../media/media2.mp3"/><Relationship Id="rId16" Type="http://schemas.openxmlformats.org/officeDocument/2006/relationships/image" Target="../media/image15.png"/><Relationship Id="rId1" Type="http://schemas.microsoft.com/office/2007/relationships/media" Target="../media/media2.mp3"/><Relationship Id="rId6" Type="http://schemas.openxmlformats.org/officeDocument/2006/relationships/audio" Target="../media/media4.mp3"/><Relationship Id="rId11" Type="http://schemas.openxmlformats.org/officeDocument/2006/relationships/slideLayout" Target="../slideLayouts/slideLayout1.xml"/><Relationship Id="rId5" Type="http://schemas.microsoft.com/office/2007/relationships/media" Target="../media/media4.mp3"/><Relationship Id="rId15" Type="http://schemas.openxmlformats.org/officeDocument/2006/relationships/image" Target="../media/image14.png"/><Relationship Id="rId10" Type="http://schemas.openxmlformats.org/officeDocument/2006/relationships/audio" Target="../media/media6.mp3"/><Relationship Id="rId4" Type="http://schemas.openxmlformats.org/officeDocument/2006/relationships/audio" Target="../media/media3.mp3"/><Relationship Id="rId9" Type="http://schemas.microsoft.com/office/2007/relationships/media" Target="../media/media6.mp3"/><Relationship Id="rId1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137" y="-30773"/>
            <a:ext cx="12298274" cy="691954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934F0B-7D32-D163-A84A-29BF3DEBAA05}"/>
              </a:ext>
            </a:extLst>
          </p:cNvPr>
          <p:cNvSpPr txBox="1"/>
          <p:nvPr/>
        </p:nvSpPr>
        <p:spPr>
          <a:xfrm>
            <a:off x="5847185" y="2971800"/>
            <a:ext cx="61488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Unit 7: MY FAMILY</a:t>
            </a:r>
          </a:p>
          <a:p>
            <a:pPr algn="ctr"/>
            <a:r>
              <a:rPr lang="en-US" sz="3600" b="1" dirty="0">
                <a:solidFill>
                  <a:srgbClr val="00B050"/>
                </a:solidFill>
              </a:rPr>
              <a:t>Lesson 3.2</a:t>
            </a:r>
          </a:p>
          <a:p>
            <a:pPr algn="ctr"/>
            <a:r>
              <a:rPr lang="en-US" sz="3600" b="1" dirty="0">
                <a:solidFill>
                  <a:srgbClr val="0070C0"/>
                </a:solidFill>
              </a:rPr>
              <a:t>Page 99</a:t>
            </a:r>
          </a:p>
        </p:txBody>
      </p:sp>
    </p:spTree>
    <p:extLst>
      <p:ext uri="{BB962C8B-B14F-4D97-AF65-F5344CB8AC3E}">
        <p14:creationId xmlns:p14="http://schemas.microsoft.com/office/powerpoint/2010/main" val="2071441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F99B2A34-8FFA-047E-CCB9-48CA6F9F1457}"/>
              </a:ext>
            </a:extLst>
          </p:cNvPr>
          <p:cNvSpPr/>
          <p:nvPr/>
        </p:nvSpPr>
        <p:spPr>
          <a:xfrm>
            <a:off x="6643248" y="1916548"/>
            <a:ext cx="4673604" cy="618754"/>
          </a:xfrm>
          <a:prstGeom prst="wedgeRoundRectCallout">
            <a:avLst>
              <a:gd name="adj1" fmla="val -43640"/>
              <a:gd name="adj2" fmla="val 102462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 are they?</a:t>
            </a: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F99B2A34-8FFA-047E-CCB9-48CA6F9F1457}"/>
              </a:ext>
            </a:extLst>
          </p:cNvPr>
          <p:cNvSpPr/>
          <p:nvPr/>
        </p:nvSpPr>
        <p:spPr>
          <a:xfrm>
            <a:off x="6652301" y="3888691"/>
            <a:ext cx="4673604" cy="618754"/>
          </a:xfrm>
          <a:prstGeom prst="wedgeRoundRectCallout">
            <a:avLst>
              <a:gd name="adj1" fmla="val -43253"/>
              <a:gd name="adj2" fmla="val -95067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they doing?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86" y="941560"/>
            <a:ext cx="4401463" cy="4983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01125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0BC87-6FF5-9847-F104-E83045DD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5" y="484820"/>
            <a:ext cx="4816257" cy="998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4DB9B-101F-5BC8-657A-6DD2203CA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38" y="2627016"/>
            <a:ext cx="1524132" cy="1425063"/>
          </a:xfrm>
          <a:prstGeom prst="rect">
            <a:avLst/>
          </a:prstGeom>
        </p:spPr>
      </p:pic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99B2A34-8FFA-047E-CCB9-48CA6F9F1457}"/>
              </a:ext>
            </a:extLst>
          </p:cNvPr>
          <p:cNvSpPr/>
          <p:nvPr/>
        </p:nvSpPr>
        <p:spPr>
          <a:xfrm>
            <a:off x="1790570" y="1871891"/>
            <a:ext cx="6546034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How do you help at home, Alfie?</a:t>
            </a:r>
          </a:p>
        </p:txBody>
      </p:sp>
      <p:sp>
        <p:nvSpPr>
          <p:cNvPr id="11" name="Rounded Rectangular Callout 9">
            <a:extLst>
              <a:ext uri="{FF2B5EF4-FFF2-40B4-BE49-F238E27FC236}">
                <a16:creationId xmlns:a16="http://schemas.microsoft.com/office/drawing/2014/main" id="{D8545F35-BD66-E06B-E2E6-60AE415EADF3}"/>
              </a:ext>
            </a:extLst>
          </p:cNvPr>
          <p:cNvSpPr/>
          <p:nvPr/>
        </p:nvSpPr>
        <p:spPr>
          <a:xfrm>
            <a:off x="7159558" y="3155845"/>
            <a:ext cx="3104574" cy="697674"/>
          </a:xfrm>
          <a:prstGeom prst="wedgeRoundRectCallout">
            <a:avLst>
              <a:gd name="adj1" fmla="val 49560"/>
              <a:gd name="adj2" fmla="val -85484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 mop the floor.</a:t>
            </a:r>
          </a:p>
        </p:txBody>
      </p:sp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8FD28576-7FD1-C637-1C24-5A0B7801317B}"/>
              </a:ext>
            </a:extLst>
          </p:cNvPr>
          <p:cNvSpPr/>
          <p:nvPr/>
        </p:nvSpPr>
        <p:spPr>
          <a:xfrm>
            <a:off x="2106446" y="4455681"/>
            <a:ext cx="2621198" cy="740288"/>
          </a:xfrm>
          <a:prstGeom prst="wedgeRoundRectCallout">
            <a:avLst>
              <a:gd name="adj1" fmla="val -47299"/>
              <a:gd name="adj2" fmla="val -103003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Ok, me too.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19669" y="3504682"/>
            <a:ext cx="938929" cy="1890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263696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0BC87-6FF5-9847-F104-E83045DD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5" y="484820"/>
            <a:ext cx="4816257" cy="998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4DB9B-101F-5BC8-657A-6DD2203CA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38" y="2627016"/>
            <a:ext cx="1524132" cy="1425063"/>
          </a:xfrm>
          <a:prstGeom prst="rect">
            <a:avLst/>
          </a:prstGeom>
        </p:spPr>
      </p:pic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99B2A34-8FFA-047E-CCB9-48CA6F9F1457}"/>
              </a:ext>
            </a:extLst>
          </p:cNvPr>
          <p:cNvSpPr/>
          <p:nvPr/>
        </p:nvSpPr>
        <p:spPr>
          <a:xfrm>
            <a:off x="1790569" y="1871891"/>
            <a:ext cx="8228919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How does your sister help at home, Alfie?</a:t>
            </a:r>
          </a:p>
        </p:txBody>
      </p:sp>
      <p:sp>
        <p:nvSpPr>
          <p:cNvPr id="11" name="Rounded Rectangular Callout 9">
            <a:extLst>
              <a:ext uri="{FF2B5EF4-FFF2-40B4-BE49-F238E27FC236}">
                <a16:creationId xmlns:a16="http://schemas.microsoft.com/office/drawing/2014/main" id="{D8545F35-BD66-E06B-E2E6-60AE415EADF3}"/>
              </a:ext>
            </a:extLst>
          </p:cNvPr>
          <p:cNvSpPr/>
          <p:nvPr/>
        </p:nvSpPr>
        <p:spPr>
          <a:xfrm>
            <a:off x="5865779" y="3155845"/>
            <a:ext cx="4398353" cy="697674"/>
          </a:xfrm>
          <a:prstGeom prst="wedgeRoundRectCallout">
            <a:avLst>
              <a:gd name="adj1" fmla="val 49560"/>
              <a:gd name="adj2" fmla="val -85484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She does the laundry.</a:t>
            </a:r>
          </a:p>
        </p:txBody>
      </p:sp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8FD28576-7FD1-C637-1C24-5A0B7801317B}"/>
              </a:ext>
            </a:extLst>
          </p:cNvPr>
          <p:cNvSpPr/>
          <p:nvPr/>
        </p:nvSpPr>
        <p:spPr>
          <a:xfrm>
            <a:off x="2106446" y="4455681"/>
            <a:ext cx="5656226" cy="740288"/>
          </a:xfrm>
          <a:prstGeom prst="wedgeRoundRectCallout">
            <a:avLst>
              <a:gd name="adj1" fmla="val -47299"/>
              <a:gd name="adj2" fmla="val -103003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Oh, my sister does that, too.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600400" y="3155845"/>
            <a:ext cx="938929" cy="1890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8937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0BC87-6FF5-9847-F104-E83045DD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5" y="484820"/>
            <a:ext cx="4816257" cy="998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4DB9B-101F-5BC8-657A-6DD2203CA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38" y="2627016"/>
            <a:ext cx="1524132" cy="1425063"/>
          </a:xfrm>
          <a:prstGeom prst="rect">
            <a:avLst/>
          </a:prstGeom>
        </p:spPr>
      </p:pic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99B2A34-8FFA-047E-CCB9-48CA6F9F1457}"/>
              </a:ext>
            </a:extLst>
          </p:cNvPr>
          <p:cNvSpPr/>
          <p:nvPr/>
        </p:nvSpPr>
        <p:spPr>
          <a:xfrm>
            <a:off x="1790570" y="1871891"/>
            <a:ext cx="6546034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How do you help at home, Alfie?</a:t>
            </a:r>
          </a:p>
        </p:txBody>
      </p:sp>
      <p:sp>
        <p:nvSpPr>
          <p:cNvPr id="11" name="Rounded Rectangular Callout 9">
            <a:extLst>
              <a:ext uri="{FF2B5EF4-FFF2-40B4-BE49-F238E27FC236}">
                <a16:creationId xmlns:a16="http://schemas.microsoft.com/office/drawing/2014/main" id="{D8545F35-BD66-E06B-E2E6-60AE415EADF3}"/>
              </a:ext>
            </a:extLst>
          </p:cNvPr>
          <p:cNvSpPr/>
          <p:nvPr/>
        </p:nvSpPr>
        <p:spPr>
          <a:xfrm>
            <a:off x="7159558" y="3155845"/>
            <a:ext cx="3104574" cy="697674"/>
          </a:xfrm>
          <a:prstGeom prst="wedgeRoundRectCallout">
            <a:avLst>
              <a:gd name="adj1" fmla="val 49560"/>
              <a:gd name="adj2" fmla="val -85484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I feed the cat.</a:t>
            </a:r>
          </a:p>
        </p:txBody>
      </p:sp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8FD28576-7FD1-C637-1C24-5A0B7801317B}"/>
              </a:ext>
            </a:extLst>
          </p:cNvPr>
          <p:cNvSpPr/>
          <p:nvPr/>
        </p:nvSpPr>
        <p:spPr>
          <a:xfrm>
            <a:off x="2106445" y="4455681"/>
            <a:ext cx="3662057" cy="740288"/>
          </a:xfrm>
          <a:prstGeom prst="wedgeRoundRectCallout">
            <a:avLst>
              <a:gd name="adj1" fmla="val -47299"/>
              <a:gd name="adj2" fmla="val -103003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Oh, that’s great!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19669" y="3504682"/>
            <a:ext cx="938929" cy="1890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40154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220BC87-6FF5-9847-F104-E83045DDEF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45" y="484820"/>
            <a:ext cx="4816257" cy="99830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94DB9B-101F-5BC8-657A-6DD2203CA7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238" y="2627016"/>
            <a:ext cx="1524132" cy="1425063"/>
          </a:xfrm>
          <a:prstGeom prst="rect">
            <a:avLst/>
          </a:prstGeom>
        </p:spPr>
      </p:pic>
      <p:sp>
        <p:nvSpPr>
          <p:cNvPr id="10" name="Rounded Rectangular Callout 10">
            <a:extLst>
              <a:ext uri="{FF2B5EF4-FFF2-40B4-BE49-F238E27FC236}">
                <a16:creationId xmlns:a16="http://schemas.microsoft.com/office/drawing/2014/main" id="{F99B2A34-8FFA-047E-CCB9-48CA6F9F1457}"/>
              </a:ext>
            </a:extLst>
          </p:cNvPr>
          <p:cNvSpPr/>
          <p:nvPr/>
        </p:nvSpPr>
        <p:spPr>
          <a:xfrm>
            <a:off x="1790569" y="1871891"/>
            <a:ext cx="8398148" cy="618754"/>
          </a:xfrm>
          <a:prstGeom prst="wedgeRoundRectCallout">
            <a:avLst>
              <a:gd name="adj1" fmla="val -41897"/>
              <a:gd name="adj2" fmla="val 100999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How does your brother help at home, Alfie?</a:t>
            </a:r>
          </a:p>
        </p:txBody>
      </p:sp>
      <p:sp>
        <p:nvSpPr>
          <p:cNvPr id="11" name="Rounded Rectangular Callout 9">
            <a:extLst>
              <a:ext uri="{FF2B5EF4-FFF2-40B4-BE49-F238E27FC236}">
                <a16:creationId xmlns:a16="http://schemas.microsoft.com/office/drawing/2014/main" id="{D8545F35-BD66-E06B-E2E6-60AE415EADF3}"/>
              </a:ext>
            </a:extLst>
          </p:cNvPr>
          <p:cNvSpPr/>
          <p:nvPr/>
        </p:nvSpPr>
        <p:spPr>
          <a:xfrm>
            <a:off x="5865779" y="3155845"/>
            <a:ext cx="4398353" cy="697674"/>
          </a:xfrm>
          <a:prstGeom prst="wedgeRoundRectCallout">
            <a:avLst>
              <a:gd name="adj1" fmla="val 49560"/>
              <a:gd name="adj2" fmla="val -85484"/>
              <a:gd name="adj3" fmla="val 16667"/>
            </a:avLst>
          </a:prstGeom>
          <a:solidFill>
            <a:srgbClr val="7FF46C"/>
          </a:solidFill>
          <a:ln>
            <a:solidFill>
              <a:srgbClr val="7FF4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i="1" dirty="0">
                <a:solidFill>
                  <a:srgbClr val="002060"/>
                </a:solidFill>
              </a:rPr>
              <a:t>He sets the table.</a:t>
            </a:r>
          </a:p>
        </p:txBody>
      </p:sp>
      <p:sp>
        <p:nvSpPr>
          <p:cNvPr id="12" name="Rounded Rectangular Callout 10">
            <a:extLst>
              <a:ext uri="{FF2B5EF4-FFF2-40B4-BE49-F238E27FC236}">
                <a16:creationId xmlns:a16="http://schemas.microsoft.com/office/drawing/2014/main" id="{8FD28576-7FD1-C637-1C24-5A0B7801317B}"/>
              </a:ext>
            </a:extLst>
          </p:cNvPr>
          <p:cNvSpPr/>
          <p:nvPr/>
        </p:nvSpPr>
        <p:spPr>
          <a:xfrm>
            <a:off x="2106445" y="4455681"/>
            <a:ext cx="5909145" cy="740288"/>
          </a:xfrm>
          <a:prstGeom prst="wedgeRoundRectCallout">
            <a:avLst>
              <a:gd name="adj1" fmla="val -47299"/>
              <a:gd name="adj2" fmla="val -103003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Oh, my brother does that, too.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0719669" y="3504682"/>
            <a:ext cx="938929" cy="189072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670212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3052" y="693071"/>
            <a:ext cx="42761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>
                <a:solidFill>
                  <a:srgbClr val="FF0000"/>
                </a:solidFill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669" y="1815293"/>
            <a:ext cx="3000262" cy="230832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sets, mops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floor, laundry</a:t>
            </a:r>
          </a:p>
          <a:p>
            <a:endParaRPr lang="en-US" sz="3600" i="1" dirty="0">
              <a:solidFill>
                <a:srgbClr val="0070C0"/>
              </a:solidFill>
            </a:endParaRPr>
          </a:p>
        </p:txBody>
      </p:sp>
      <p:cxnSp>
        <p:nvCxnSpPr>
          <p:cNvPr id="2" name="Straight Connector 13">
            <a:extLst>
              <a:ext uri="{FF2B5EF4-FFF2-40B4-BE49-F238E27FC236}">
                <a16:creationId xmlns:a16="http://schemas.microsoft.com/office/drawing/2014/main" id="{09740094-E483-8506-892C-EEF63862C87C}"/>
              </a:ext>
            </a:extLst>
          </p:cNvPr>
          <p:cNvCxnSpPr>
            <a:cxnSpLocks/>
          </p:cNvCxnSpPr>
          <p:nvPr/>
        </p:nvCxnSpPr>
        <p:spPr>
          <a:xfrm>
            <a:off x="1343339" y="2888205"/>
            <a:ext cx="2602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0FA47EF8-A72B-1201-F7E5-B4DA8AB89D4D}"/>
              </a:ext>
            </a:extLst>
          </p:cNvPr>
          <p:cNvCxnSpPr>
            <a:cxnSpLocks/>
          </p:cNvCxnSpPr>
          <p:nvPr/>
        </p:nvCxnSpPr>
        <p:spPr>
          <a:xfrm>
            <a:off x="2588245" y="2901007"/>
            <a:ext cx="2602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">
            <a:extLst>
              <a:ext uri="{FF2B5EF4-FFF2-40B4-BE49-F238E27FC236}">
                <a16:creationId xmlns:a16="http://schemas.microsoft.com/office/drawing/2014/main" id="{BCD1CEF1-5330-2A53-2EFE-787A79FF10DD}"/>
              </a:ext>
            </a:extLst>
          </p:cNvPr>
          <p:cNvCxnSpPr>
            <a:cxnSpLocks/>
          </p:cNvCxnSpPr>
          <p:nvPr/>
        </p:nvCxnSpPr>
        <p:spPr>
          <a:xfrm>
            <a:off x="1083075" y="3441802"/>
            <a:ext cx="437253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3">
            <a:extLst>
              <a:ext uri="{FF2B5EF4-FFF2-40B4-BE49-F238E27FC236}">
                <a16:creationId xmlns:a16="http://schemas.microsoft.com/office/drawing/2014/main" id="{199EBAF4-DC10-940C-A670-9983E790724C}"/>
              </a:ext>
            </a:extLst>
          </p:cNvPr>
          <p:cNvCxnSpPr>
            <a:cxnSpLocks/>
          </p:cNvCxnSpPr>
          <p:nvPr/>
        </p:nvCxnSpPr>
        <p:spPr>
          <a:xfrm>
            <a:off x="2026386" y="3454604"/>
            <a:ext cx="45241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300372" y="1709473"/>
            <a:ext cx="763642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How do you help at home?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set the table.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How does your brother help at home?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 mops the floor.</a:t>
            </a:r>
          </a:p>
        </p:txBody>
      </p:sp>
    </p:spTree>
    <p:extLst>
      <p:ext uri="{BB962C8B-B14F-4D97-AF65-F5344CB8AC3E}">
        <p14:creationId xmlns:p14="http://schemas.microsoft.com/office/powerpoint/2010/main" val="1601880872"/>
      </p:ext>
    </p:extLst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980" y="2971742"/>
            <a:ext cx="3143759" cy="175432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Vocabularies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sets, mops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floor, laundry</a:t>
            </a:r>
          </a:p>
        </p:txBody>
      </p:sp>
      <p:sp>
        <p:nvSpPr>
          <p:cNvPr id="6" name="Rectangle 5"/>
          <p:cNvSpPr/>
          <p:nvPr/>
        </p:nvSpPr>
        <p:spPr>
          <a:xfrm>
            <a:off x="4263887" y="2971742"/>
            <a:ext cx="7636425" cy="286232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FF0000"/>
                </a:solidFill>
              </a:rPr>
              <a:t>Structures/ Sentence patterns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How do you help at home?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I set the table.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How does your brother help at home?</a:t>
            </a:r>
          </a:p>
          <a:p>
            <a:r>
              <a:rPr lang="en-US" sz="3600" i="1" dirty="0">
                <a:solidFill>
                  <a:srgbClr val="0070C0"/>
                </a:solidFill>
              </a:rPr>
              <a:t>He mops the floor.</a:t>
            </a:r>
          </a:p>
        </p:txBody>
      </p:sp>
      <p:cxnSp>
        <p:nvCxnSpPr>
          <p:cNvPr id="2" name="Straight Connector 13">
            <a:extLst>
              <a:ext uri="{FF2B5EF4-FFF2-40B4-BE49-F238E27FC236}">
                <a16:creationId xmlns:a16="http://schemas.microsoft.com/office/drawing/2014/main" id="{FC923679-8C01-DDE0-1413-31C9841BCB3D}"/>
              </a:ext>
            </a:extLst>
          </p:cNvPr>
          <p:cNvCxnSpPr>
            <a:cxnSpLocks/>
          </p:cNvCxnSpPr>
          <p:nvPr/>
        </p:nvCxnSpPr>
        <p:spPr>
          <a:xfrm>
            <a:off x="1242219" y="4015368"/>
            <a:ext cx="2602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13">
            <a:extLst>
              <a:ext uri="{FF2B5EF4-FFF2-40B4-BE49-F238E27FC236}">
                <a16:creationId xmlns:a16="http://schemas.microsoft.com/office/drawing/2014/main" id="{8B531CEC-544D-8418-DC04-E00CC08F5285}"/>
              </a:ext>
            </a:extLst>
          </p:cNvPr>
          <p:cNvCxnSpPr>
            <a:cxnSpLocks/>
          </p:cNvCxnSpPr>
          <p:nvPr/>
        </p:nvCxnSpPr>
        <p:spPr>
          <a:xfrm>
            <a:off x="2337594" y="4015368"/>
            <a:ext cx="26026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3">
            <a:extLst>
              <a:ext uri="{FF2B5EF4-FFF2-40B4-BE49-F238E27FC236}">
                <a16:creationId xmlns:a16="http://schemas.microsoft.com/office/drawing/2014/main" id="{107EC4E9-C5CA-A590-AB19-BFE50387ABDE}"/>
              </a:ext>
            </a:extLst>
          </p:cNvPr>
          <p:cNvCxnSpPr>
            <a:cxnSpLocks/>
          </p:cNvCxnSpPr>
          <p:nvPr/>
        </p:nvCxnSpPr>
        <p:spPr>
          <a:xfrm>
            <a:off x="1286503" y="4584610"/>
            <a:ext cx="431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3">
            <a:extLst>
              <a:ext uri="{FF2B5EF4-FFF2-40B4-BE49-F238E27FC236}">
                <a16:creationId xmlns:a16="http://schemas.microsoft.com/office/drawing/2014/main" id="{1D9AEEDB-5D39-4524-19D7-5715E1F5A7AE}"/>
              </a:ext>
            </a:extLst>
          </p:cNvPr>
          <p:cNvCxnSpPr>
            <a:cxnSpLocks/>
          </p:cNvCxnSpPr>
          <p:nvPr/>
        </p:nvCxnSpPr>
        <p:spPr>
          <a:xfrm>
            <a:off x="2251746" y="4614024"/>
            <a:ext cx="43196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457200" y="738192"/>
            <a:ext cx="1173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talk about chores they do.</a:t>
            </a:r>
          </a:p>
        </p:txBody>
      </p:sp>
    </p:spTree>
    <p:extLst>
      <p:ext uri="{BB962C8B-B14F-4D97-AF65-F5344CB8AC3E}">
        <p14:creationId xmlns:p14="http://schemas.microsoft.com/office/powerpoint/2010/main" val="95988947"/>
      </p:ext>
    </p:extLst>
  </p:cSld>
  <p:clrMapOvr>
    <a:masterClrMapping/>
  </p:clrMapOvr>
  <p:transition spd="med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water the plants">
            <a:hlinkClick r:id="" action="ppaction://media"/>
            <a:extLst>
              <a:ext uri="{FF2B5EF4-FFF2-40B4-BE49-F238E27FC236}">
                <a16:creationId xmlns:a16="http://schemas.microsoft.com/office/drawing/2014/main" id="{62D067A7-CD28-30F8-E636-24B5C1BD2B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1061" y="665854"/>
            <a:ext cx="487363" cy="487363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375A4DEF-37E5-BB57-821A-7FD9CA163D33}"/>
              </a:ext>
            </a:extLst>
          </p:cNvPr>
          <p:cNvSpPr/>
          <p:nvPr/>
        </p:nvSpPr>
        <p:spPr>
          <a:xfrm>
            <a:off x="474722" y="505839"/>
            <a:ext cx="1734010" cy="8073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CLICK HERE TO LISTEN ️🎧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464127-B733-1CE8-BBCB-C521F3914A8A}"/>
              </a:ext>
            </a:extLst>
          </p:cNvPr>
          <p:cNvSpPr txBox="1"/>
          <p:nvPr/>
        </p:nvSpPr>
        <p:spPr>
          <a:xfrm>
            <a:off x="2516221" y="505839"/>
            <a:ext cx="71595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LISTEN AND CHOOSE THE PICTURE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2C40AE-BCBB-B144-83B6-2FA9FBE85B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49765" y="1462691"/>
            <a:ext cx="1576991" cy="21771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1CC725-F507-35C3-8353-9F71685911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6221" y="1462691"/>
            <a:ext cx="1739071" cy="21639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4124816-1BF0-8012-005F-0937B0A3DF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49764" y="3861306"/>
            <a:ext cx="1576991" cy="21815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C49E4CB-31DE-6D9A-CFA7-91BF8F7E8C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73041" y="1462691"/>
            <a:ext cx="1686504" cy="218150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B5A70AE-688A-65F3-2C14-B0A88A4CBB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21227" y="3852545"/>
            <a:ext cx="1638318" cy="219902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3AB21E1-9A99-04EC-3C02-93D92A0157B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1266" y="3865687"/>
            <a:ext cx="1704026" cy="217274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2B0F15E-FE3F-E580-82C2-3BC91A014F74}"/>
              </a:ext>
            </a:extLst>
          </p:cNvPr>
          <p:cNvSpPr txBox="1"/>
          <p:nvPr/>
        </p:nvSpPr>
        <p:spPr>
          <a:xfrm>
            <a:off x="5457323" y="1038639"/>
            <a:ext cx="13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088D5C2-9187-101D-15B3-50C31D31A090}"/>
              </a:ext>
            </a:extLst>
          </p:cNvPr>
          <p:cNvSpPr txBox="1"/>
          <p:nvPr/>
        </p:nvSpPr>
        <p:spPr>
          <a:xfrm>
            <a:off x="880731" y="2270086"/>
            <a:ext cx="13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CORRECT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713C570-4801-46C8-58B2-E70960DD9856}"/>
              </a:ext>
            </a:extLst>
          </p:cNvPr>
          <p:cNvSpPr txBox="1"/>
          <p:nvPr/>
        </p:nvSpPr>
        <p:spPr>
          <a:xfrm>
            <a:off x="5457323" y="6033469"/>
            <a:ext cx="13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32CBD13-C8AC-1699-BE9D-0FFB29B180CA}"/>
              </a:ext>
            </a:extLst>
          </p:cNvPr>
          <p:cNvSpPr txBox="1"/>
          <p:nvPr/>
        </p:nvSpPr>
        <p:spPr>
          <a:xfrm>
            <a:off x="9949397" y="2270085"/>
            <a:ext cx="13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0C3BAA7-9F6C-5585-05AF-2D7E4A92DD68}"/>
              </a:ext>
            </a:extLst>
          </p:cNvPr>
          <p:cNvSpPr txBox="1"/>
          <p:nvPr/>
        </p:nvSpPr>
        <p:spPr>
          <a:xfrm>
            <a:off x="9949397" y="4601480"/>
            <a:ext cx="13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651A07C-6DC9-1CA1-51DD-D3AD94C8E13B}"/>
              </a:ext>
            </a:extLst>
          </p:cNvPr>
          <p:cNvSpPr txBox="1"/>
          <p:nvPr/>
        </p:nvSpPr>
        <p:spPr>
          <a:xfrm>
            <a:off x="880731" y="4721225"/>
            <a:ext cx="13618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WRONG</a:t>
            </a:r>
          </a:p>
        </p:txBody>
      </p:sp>
      <p:sp>
        <p:nvSpPr>
          <p:cNvPr id="28" name="Arrow: Pentagon 27">
            <a:extLst>
              <a:ext uri="{FF2B5EF4-FFF2-40B4-BE49-F238E27FC236}">
                <a16:creationId xmlns:a16="http://schemas.microsoft.com/office/drawing/2014/main" id="{8FEC66CC-E042-485E-2F6E-D71D628CDC88}"/>
              </a:ext>
            </a:extLst>
          </p:cNvPr>
          <p:cNvSpPr/>
          <p:nvPr/>
        </p:nvSpPr>
        <p:spPr>
          <a:xfrm>
            <a:off x="9873531" y="5892019"/>
            <a:ext cx="1638318" cy="603115"/>
          </a:xfrm>
          <a:prstGeom prst="homePlat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181009130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252" y="565675"/>
            <a:ext cx="8543967" cy="56959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95656" y="4114805"/>
            <a:ext cx="29222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</a:rPr>
              <a:t>Listening</a:t>
            </a:r>
          </a:p>
        </p:txBody>
      </p:sp>
    </p:spTree>
    <p:extLst>
      <p:ext uri="{BB962C8B-B14F-4D97-AF65-F5344CB8AC3E}">
        <p14:creationId xmlns:p14="http://schemas.microsoft.com/office/powerpoint/2010/main" val="286654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CD3 TRACK 15(3)">
            <a:hlinkClick r:id="" action="ppaction://media"/>
            <a:extLst>
              <a:ext uri="{FF2B5EF4-FFF2-40B4-BE49-F238E27FC236}">
                <a16:creationId xmlns:a16="http://schemas.microsoft.com/office/drawing/2014/main" id="{857973C9-25CE-FCB3-C383-C3D9B5E781D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9951964" y="4701114"/>
            <a:ext cx="487363" cy="48736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683E53C9-E36A-62A4-E18B-CA3365382316}"/>
              </a:ext>
            </a:extLst>
          </p:cNvPr>
          <p:cNvSpPr/>
          <p:nvPr/>
        </p:nvSpPr>
        <p:spPr>
          <a:xfrm>
            <a:off x="9422186" y="4630796"/>
            <a:ext cx="1564850" cy="5962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laundry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1" name="CD3 TRACK 15(2)">
            <a:hlinkClick r:id="" action="ppaction://media"/>
            <a:extLst>
              <a:ext uri="{FF2B5EF4-FFF2-40B4-BE49-F238E27FC236}">
                <a16:creationId xmlns:a16="http://schemas.microsoft.com/office/drawing/2014/main" id="{6DF80F0E-E149-3183-0110-D6C5CDF128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7139783" y="4701114"/>
            <a:ext cx="487363" cy="487363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F5DB41CE-F77F-412D-4FD7-7B729D011BEB}"/>
              </a:ext>
            </a:extLst>
          </p:cNvPr>
          <p:cNvSpPr/>
          <p:nvPr/>
        </p:nvSpPr>
        <p:spPr>
          <a:xfrm>
            <a:off x="6707728" y="4646674"/>
            <a:ext cx="1458162" cy="5962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floor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9" name="CD3 TRACK 15(1)">
            <a:hlinkClick r:id="" action="ppaction://media"/>
            <a:extLst>
              <a:ext uri="{FF2B5EF4-FFF2-40B4-BE49-F238E27FC236}">
                <a16:creationId xmlns:a16="http://schemas.microsoft.com/office/drawing/2014/main" id="{4D8355D4-F68F-942D-EADE-3AD73668E99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4464596" y="4701114"/>
            <a:ext cx="487363" cy="487363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440B3B2-CEBA-7F0F-25C1-76706BBB2DD5}"/>
              </a:ext>
            </a:extLst>
          </p:cNvPr>
          <p:cNvSpPr/>
          <p:nvPr/>
        </p:nvSpPr>
        <p:spPr>
          <a:xfrm>
            <a:off x="4066195" y="4646674"/>
            <a:ext cx="1394201" cy="5962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mops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36" name="CD3 TRACK 15">
            <a:hlinkClick r:id="" action="ppaction://media"/>
            <a:extLst>
              <a:ext uri="{FF2B5EF4-FFF2-40B4-BE49-F238E27FC236}">
                <a16:creationId xmlns:a16="http://schemas.microsoft.com/office/drawing/2014/main" id="{5D4F51E7-7EC7-F205-1DA5-A4FB915C99D6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724082" y="4701113"/>
            <a:ext cx="487363" cy="4873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24B96A-FFF4-C4D4-E19A-F9DBC434A1ED}"/>
              </a:ext>
            </a:extLst>
          </p:cNvPr>
          <p:cNvSpPr/>
          <p:nvPr/>
        </p:nvSpPr>
        <p:spPr>
          <a:xfrm>
            <a:off x="1190054" y="4610814"/>
            <a:ext cx="1394201" cy="59624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</a:rPr>
              <a:t>s</a:t>
            </a:r>
            <a:r>
              <a:rPr lang="en-US" sz="2800" b="0" i="0" dirty="0">
                <a:solidFill>
                  <a:srgbClr val="FF0000"/>
                </a:solidFill>
                <a:effectLst/>
                <a:latin typeface="Arial" panose="020B0604020202020204" pitchFamily="34" charset="0"/>
              </a:rPr>
              <a:t>ets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4" name="CD3 TRACK 15">
            <a:hlinkClick r:id="" action="ppaction://media"/>
            <a:extLst>
              <a:ext uri="{FF2B5EF4-FFF2-40B4-BE49-F238E27FC236}">
                <a16:creationId xmlns:a16="http://schemas.microsoft.com/office/drawing/2014/main" id="{5621F5E5-5CC5-F70E-7D34-A017D587E60A}"/>
              </a:ext>
            </a:extLst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281714" y="605053"/>
            <a:ext cx="487363" cy="4873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5464FB-83E4-64D5-283D-38C90FC04253}"/>
              </a:ext>
            </a:extLst>
          </p:cNvPr>
          <p:cNvSpPr txBox="1"/>
          <p:nvPr/>
        </p:nvSpPr>
        <p:spPr>
          <a:xfrm>
            <a:off x="6582719" y="907750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each English word to hear the sound.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609152-34FA-040D-C45D-B323E8F6A4D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9377" y="272434"/>
            <a:ext cx="4008467" cy="14860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32C4D2-4E32-91CF-F74B-01DA1CF56AB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51038" y="1861651"/>
            <a:ext cx="2001828" cy="260141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D222F32-95D0-8DB9-65AD-0BBCFCD865FA}"/>
              </a:ext>
            </a:extLst>
          </p:cNvPr>
          <p:cNvCxnSpPr>
            <a:cxnSpLocks/>
          </p:cNvCxnSpPr>
          <p:nvPr/>
        </p:nvCxnSpPr>
        <p:spPr>
          <a:xfrm>
            <a:off x="2035345" y="5086025"/>
            <a:ext cx="1979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8103E47-8364-AAB5-7D03-3E00CC63F05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652718" y="1861651"/>
            <a:ext cx="2050507" cy="2614506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0FC6C03-ECF0-A031-B764-8A80CAB2A18A}"/>
              </a:ext>
            </a:extLst>
          </p:cNvPr>
          <p:cNvCxnSpPr>
            <a:cxnSpLocks/>
          </p:cNvCxnSpPr>
          <p:nvPr/>
        </p:nvCxnSpPr>
        <p:spPr>
          <a:xfrm>
            <a:off x="5027391" y="5119077"/>
            <a:ext cx="1979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25">
            <a:extLst>
              <a:ext uri="{FF2B5EF4-FFF2-40B4-BE49-F238E27FC236}">
                <a16:creationId xmlns:a16="http://schemas.microsoft.com/office/drawing/2014/main" id="{91FB47C0-A571-C384-BD1D-8879B1E9777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153435" y="1861651"/>
            <a:ext cx="2047675" cy="2614506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FC81D3B-06BB-0471-2C0A-FEE3987DDE8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403076" y="1861651"/>
            <a:ext cx="2050507" cy="2614506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563B18CA-A32B-5A34-01AD-D2A31BA0E8C6}"/>
              </a:ext>
            </a:extLst>
          </p:cNvPr>
          <p:cNvCxnSpPr>
            <a:cxnSpLocks/>
          </p:cNvCxnSpPr>
          <p:nvPr/>
        </p:nvCxnSpPr>
        <p:spPr>
          <a:xfrm>
            <a:off x="7308954" y="5119076"/>
            <a:ext cx="30165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EE5C2939-005B-CB6A-361C-0D2BCC89E829}"/>
              </a:ext>
            </a:extLst>
          </p:cNvPr>
          <p:cNvCxnSpPr>
            <a:cxnSpLocks/>
          </p:cNvCxnSpPr>
          <p:nvPr/>
        </p:nvCxnSpPr>
        <p:spPr>
          <a:xfrm>
            <a:off x="9730034" y="5107620"/>
            <a:ext cx="301657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8">
            <a:extLst>
              <a:ext uri="{FF2B5EF4-FFF2-40B4-BE49-F238E27FC236}">
                <a16:creationId xmlns:a16="http://schemas.microsoft.com/office/drawing/2014/main" id="{700F31BE-7984-EB64-1E4E-43905B64715A}"/>
              </a:ext>
            </a:extLst>
          </p:cNvPr>
          <p:cNvSpPr/>
          <p:nvPr/>
        </p:nvSpPr>
        <p:spPr>
          <a:xfrm>
            <a:off x="3795473" y="5413436"/>
            <a:ext cx="1807678" cy="83120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mɑːp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</a:p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Lau,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chùi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6" name="Rectangle 8">
            <a:extLst>
              <a:ext uri="{FF2B5EF4-FFF2-40B4-BE49-F238E27FC236}">
                <a16:creationId xmlns:a16="http://schemas.microsoft.com/office/drawing/2014/main" id="{1B6895F3-27AD-578C-B454-79AD3ADB5683}"/>
              </a:ext>
            </a:extLst>
          </p:cNvPr>
          <p:cNvSpPr/>
          <p:nvPr/>
        </p:nvSpPr>
        <p:spPr>
          <a:xfrm>
            <a:off x="6533909" y="5413435"/>
            <a:ext cx="1807678" cy="83120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flɔːr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Sàn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nhà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7" name="Rectangle 8">
            <a:extLst>
              <a:ext uri="{FF2B5EF4-FFF2-40B4-BE49-F238E27FC236}">
                <a16:creationId xmlns:a16="http://schemas.microsoft.com/office/drawing/2014/main" id="{99D39F03-4D54-80D4-7C05-7189D2084217}"/>
              </a:ext>
            </a:extLst>
          </p:cNvPr>
          <p:cNvSpPr/>
          <p:nvPr/>
        </p:nvSpPr>
        <p:spPr>
          <a:xfrm>
            <a:off x="9291806" y="5413435"/>
            <a:ext cx="1807678" cy="83120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/ˈ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lɑːndri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/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Giặt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0" name="Rectangle 8">
            <a:extLst>
              <a:ext uri="{FF2B5EF4-FFF2-40B4-BE49-F238E27FC236}">
                <a16:creationId xmlns:a16="http://schemas.microsoft.com/office/drawing/2014/main" id="{5BBEAF1A-2009-64F4-5A80-1F7B5E2682BA}"/>
              </a:ext>
            </a:extLst>
          </p:cNvPr>
          <p:cNvSpPr/>
          <p:nvPr/>
        </p:nvSpPr>
        <p:spPr>
          <a:xfrm>
            <a:off x="1039279" y="5413434"/>
            <a:ext cx="1807678" cy="83120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/set/</a:t>
            </a:r>
          </a:p>
          <a:p>
            <a:pPr algn="ctr"/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Chuẩn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</a:rPr>
              <a:t>bị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55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41" fill="hold"/>
                                        <p:tgtEl>
                                          <p:spTgt spid="3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436" fill="hold"/>
                                        <p:tgtEl>
                                          <p:spTgt spid="3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1671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541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6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</p:childTnLst>
        </p:cTn>
      </p:par>
    </p:tnLst>
    <p:bldLst>
      <p:bldP spid="2" grpId="0" animBg="1"/>
      <p:bldP spid="6" grpId="0" animBg="1"/>
      <p:bldP spid="7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D3 TRACK 16">
            <a:hlinkClick r:id="" action="ppaction://media"/>
            <a:extLst>
              <a:ext uri="{FF2B5EF4-FFF2-40B4-BE49-F238E27FC236}">
                <a16:creationId xmlns:a16="http://schemas.microsoft.com/office/drawing/2014/main" id="{56951BE1-400F-FBD3-35BA-F74816F009B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13452" y="435536"/>
            <a:ext cx="487363" cy="4873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216" y="1022464"/>
            <a:ext cx="11180426" cy="259488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34AAA8CF-8DD4-C9D1-2FD9-59D836DA37C5}"/>
              </a:ext>
            </a:extLst>
          </p:cNvPr>
          <p:cNvSpPr txBox="1"/>
          <p:nvPr/>
        </p:nvSpPr>
        <p:spPr>
          <a:xfrm>
            <a:off x="1618268" y="2871452"/>
            <a:ext cx="44777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Who mops the floor?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C46027-F2F1-6C9B-BF58-99A0D134E896}"/>
              </a:ext>
            </a:extLst>
          </p:cNvPr>
          <p:cNvSpPr txBox="1"/>
          <p:nvPr/>
        </p:nvSpPr>
        <p:spPr>
          <a:xfrm>
            <a:off x="7961210" y="390029"/>
            <a:ext cx="4124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FF0000"/>
                </a:solidFill>
              </a:rPr>
              <a:t>Click the earphone to hear the sound.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8E0BE8-8259-32EF-6BDA-5F1E8E83C77A}"/>
              </a:ext>
            </a:extLst>
          </p:cNvPr>
          <p:cNvSpPr/>
          <p:nvPr/>
        </p:nvSpPr>
        <p:spPr>
          <a:xfrm>
            <a:off x="5796043" y="431684"/>
            <a:ext cx="1060000" cy="8947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288B1-031B-92F3-A264-EE049AC48B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7350" y="373230"/>
            <a:ext cx="2321232" cy="64923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03E1232-E224-DD20-8F8C-DC840A811A3D}"/>
              </a:ext>
            </a:extLst>
          </p:cNvPr>
          <p:cNvSpPr txBox="1"/>
          <p:nvPr/>
        </p:nvSpPr>
        <p:spPr>
          <a:xfrm>
            <a:off x="6395959" y="3346586"/>
            <a:ext cx="412413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Elfie mops the floor.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0FF57E-B20B-F863-E033-D0C402BAA4A3}"/>
              </a:ext>
            </a:extLst>
          </p:cNvPr>
          <p:cNvSpPr txBox="1"/>
          <p:nvPr/>
        </p:nvSpPr>
        <p:spPr>
          <a:xfrm>
            <a:off x="1794795" y="3992917"/>
            <a:ext cx="40012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Who sets the table?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0BCE0-F83A-A6E1-86CC-40527B9E0D11}"/>
              </a:ext>
            </a:extLst>
          </p:cNvPr>
          <p:cNvSpPr txBox="1"/>
          <p:nvPr/>
        </p:nvSpPr>
        <p:spPr>
          <a:xfrm>
            <a:off x="6395958" y="4367679"/>
            <a:ext cx="41241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Elfie sets the table.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5E8E8F7A-A53A-A341-F276-FA26372463F8}"/>
              </a:ext>
            </a:extLst>
          </p:cNvPr>
          <p:cNvSpPr txBox="1"/>
          <p:nvPr/>
        </p:nvSpPr>
        <p:spPr>
          <a:xfrm>
            <a:off x="1503325" y="5081657"/>
            <a:ext cx="45841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Who does the laundry?</a:t>
            </a:r>
          </a:p>
        </p:txBody>
      </p:sp>
      <p:sp>
        <p:nvSpPr>
          <p:cNvPr id="10" name="TextBox 7">
            <a:extLst>
              <a:ext uri="{FF2B5EF4-FFF2-40B4-BE49-F238E27FC236}">
                <a16:creationId xmlns:a16="http://schemas.microsoft.com/office/drawing/2014/main" id="{19E85FD7-BDF6-AA6F-1807-4FE18A9CDF37}"/>
              </a:ext>
            </a:extLst>
          </p:cNvPr>
          <p:cNvSpPr txBox="1"/>
          <p:nvPr/>
        </p:nvSpPr>
        <p:spPr>
          <a:xfrm>
            <a:off x="6395958" y="5512370"/>
            <a:ext cx="4529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dirty="0">
                <a:solidFill>
                  <a:srgbClr val="0070C0"/>
                </a:solidFill>
              </a:rPr>
              <a:t>Elfie does the laundry.</a:t>
            </a:r>
          </a:p>
        </p:txBody>
      </p:sp>
    </p:spTree>
    <p:extLst>
      <p:ext uri="{BB962C8B-B14F-4D97-AF65-F5344CB8AC3E}">
        <p14:creationId xmlns:p14="http://schemas.microsoft.com/office/powerpoint/2010/main" val="4196440203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9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2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5" grpId="0"/>
      <p:bldP spid="15" grpId="1"/>
      <p:bldP spid="2" grpId="0"/>
      <p:bldP spid="2" grpId="1"/>
      <p:bldP spid="5" grpId="0"/>
      <p:bldP spid="5" grpId="1"/>
      <p:bldP spid="8" grpId="0"/>
      <p:bldP spid="8" grpId="1"/>
      <p:bldP spid="9" grpId="0"/>
      <p:bldP spid="9" grpId="1"/>
      <p:bldP spid="10" grpId="0"/>
      <p:bldP spid="10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F99B2A34-8FFA-047E-CCB9-48CA6F9F1457}"/>
              </a:ext>
            </a:extLst>
          </p:cNvPr>
          <p:cNvSpPr/>
          <p:nvPr/>
        </p:nvSpPr>
        <p:spPr>
          <a:xfrm>
            <a:off x="7041580" y="1835071"/>
            <a:ext cx="4673604" cy="618754"/>
          </a:xfrm>
          <a:prstGeom prst="wedgeRoundRectCallout">
            <a:avLst>
              <a:gd name="adj1" fmla="val -43640"/>
              <a:gd name="adj2" fmla="val 102462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Where are they?</a:t>
            </a:r>
          </a:p>
        </p:txBody>
      </p:sp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F99B2A34-8FFA-047E-CCB9-48CA6F9F1457}"/>
              </a:ext>
            </a:extLst>
          </p:cNvPr>
          <p:cNvSpPr/>
          <p:nvPr/>
        </p:nvSpPr>
        <p:spPr>
          <a:xfrm>
            <a:off x="7050633" y="3807214"/>
            <a:ext cx="4673604" cy="618754"/>
          </a:xfrm>
          <a:prstGeom prst="wedgeRoundRectCallout">
            <a:avLst>
              <a:gd name="adj1" fmla="val -43253"/>
              <a:gd name="adj2" fmla="val -95067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they doing?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24" y="995878"/>
            <a:ext cx="6113902" cy="4309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606840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ular Callout 10">
            <a:extLst>
              <a:ext uri="{FF2B5EF4-FFF2-40B4-BE49-F238E27FC236}">
                <a16:creationId xmlns:a16="http://schemas.microsoft.com/office/drawing/2014/main" id="{F99B2A34-8FFA-047E-CCB9-48CA6F9F1457}"/>
              </a:ext>
            </a:extLst>
          </p:cNvPr>
          <p:cNvSpPr/>
          <p:nvPr/>
        </p:nvSpPr>
        <p:spPr>
          <a:xfrm>
            <a:off x="6978213" y="3985060"/>
            <a:ext cx="4673604" cy="618754"/>
          </a:xfrm>
          <a:prstGeom prst="wedgeRoundRectCallout">
            <a:avLst>
              <a:gd name="adj1" fmla="val -43253"/>
              <a:gd name="adj2" fmla="val -95067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are they doing?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180" y="869131"/>
            <a:ext cx="5995141" cy="4762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10">
            <a:extLst>
              <a:ext uri="{FF2B5EF4-FFF2-40B4-BE49-F238E27FC236}">
                <a16:creationId xmlns:a16="http://schemas.microsoft.com/office/drawing/2014/main" id="{F99B2A34-8FFA-047E-CCB9-48CA6F9F1457}"/>
              </a:ext>
            </a:extLst>
          </p:cNvPr>
          <p:cNvSpPr/>
          <p:nvPr/>
        </p:nvSpPr>
        <p:spPr>
          <a:xfrm>
            <a:off x="7023474" y="2242456"/>
            <a:ext cx="4673604" cy="618754"/>
          </a:xfrm>
          <a:prstGeom prst="wedgeRoundRectCallout">
            <a:avLst>
              <a:gd name="adj1" fmla="val -43640"/>
              <a:gd name="adj2" fmla="val 102462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Who are they?</a:t>
            </a:r>
          </a:p>
        </p:txBody>
      </p:sp>
    </p:spTree>
    <p:extLst>
      <p:ext uri="{BB962C8B-B14F-4D97-AF65-F5344CB8AC3E}">
        <p14:creationId xmlns:p14="http://schemas.microsoft.com/office/powerpoint/2010/main" val="319800442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ular Callout 10">
            <a:extLst>
              <a:ext uri="{FF2B5EF4-FFF2-40B4-BE49-F238E27FC236}">
                <a16:creationId xmlns:a16="http://schemas.microsoft.com/office/drawing/2014/main" id="{F99B2A34-8FFA-047E-CCB9-48CA6F9F1457}"/>
              </a:ext>
            </a:extLst>
          </p:cNvPr>
          <p:cNvSpPr/>
          <p:nvPr/>
        </p:nvSpPr>
        <p:spPr>
          <a:xfrm>
            <a:off x="7159262" y="2722301"/>
            <a:ext cx="4673604" cy="618754"/>
          </a:xfrm>
          <a:prstGeom prst="wedgeRoundRectCallout">
            <a:avLst>
              <a:gd name="adj1" fmla="val -43640"/>
              <a:gd name="adj2" fmla="val 102462"/>
              <a:gd name="adj3" fmla="val 16667"/>
            </a:avLst>
          </a:prstGeom>
          <a:solidFill>
            <a:srgbClr val="B2FAC5"/>
          </a:solidFill>
          <a:ln>
            <a:solidFill>
              <a:srgbClr val="B2FAC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i="1" dirty="0">
                <a:solidFill>
                  <a:srgbClr val="002060"/>
                </a:solidFill>
              </a:rPr>
              <a:t>What is </a:t>
            </a:r>
            <a:r>
              <a:rPr lang="en-US" sz="3600" i="1" dirty="0" err="1">
                <a:solidFill>
                  <a:srgbClr val="002060"/>
                </a:solidFill>
              </a:rPr>
              <a:t>Alfie</a:t>
            </a:r>
            <a:r>
              <a:rPr lang="en-US" sz="3600" i="1" dirty="0">
                <a:solidFill>
                  <a:srgbClr val="002060"/>
                </a:solidFill>
              </a:rPr>
              <a:t> holding?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52" y="1435128"/>
            <a:ext cx="6558415" cy="315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7033921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1135</TotalTime>
  <Words>311</Words>
  <Application>Microsoft Office PowerPoint</Application>
  <PresentationFormat>Widescreen</PresentationFormat>
  <Paragraphs>70</Paragraphs>
  <Slides>15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Rieu Phan Van</dc:creator>
  <cp:lastModifiedBy>MyPC</cp:lastModifiedBy>
  <cp:revision>71</cp:revision>
  <dcterms:created xsi:type="dcterms:W3CDTF">2023-01-31T08:21:18Z</dcterms:created>
  <dcterms:modified xsi:type="dcterms:W3CDTF">2026-03-31T06:20:43Z</dcterms:modified>
</cp:coreProperties>
</file>