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5"/>
  </p:notesMasterIdLst>
  <p:sldIdLst>
    <p:sldId id="338" r:id="rId2"/>
    <p:sldId id="262" r:id="rId3"/>
    <p:sldId id="260" r:id="rId4"/>
    <p:sldId id="259" r:id="rId5"/>
    <p:sldId id="261" r:id="rId6"/>
    <p:sldId id="263" r:id="rId7"/>
    <p:sldId id="264" r:id="rId8"/>
    <p:sldId id="266" r:id="rId9"/>
    <p:sldId id="346" r:id="rId10"/>
    <p:sldId id="267" r:id="rId11"/>
    <p:sldId id="340" r:id="rId12"/>
    <p:sldId id="269" r:id="rId13"/>
    <p:sldId id="271" r:id="rId14"/>
    <p:sldId id="272" r:id="rId15"/>
    <p:sldId id="360" r:id="rId16"/>
    <p:sldId id="359" r:id="rId17"/>
    <p:sldId id="355" r:id="rId18"/>
    <p:sldId id="356" r:id="rId19"/>
    <p:sldId id="276" r:id="rId20"/>
    <p:sldId id="277" r:id="rId21"/>
    <p:sldId id="279" r:id="rId22"/>
    <p:sldId id="280" r:id="rId23"/>
    <p:sldId id="33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6"/>
    <a:srgbClr val="D4EFFD"/>
    <a:srgbClr val="FFFAD4"/>
    <a:srgbClr val="FFFF00"/>
    <a:srgbClr val="77412F"/>
    <a:srgbClr val="B7ADAC"/>
    <a:srgbClr val="E6E6E6"/>
    <a:srgbClr val="00B0F0"/>
    <a:srgbClr val="FFFFFF"/>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F2806-D394-4373-9B21-8095635CAD14}">
  <a:tblStyle styleId="{03FF2806-D394-4373-9B21-8095635CA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70" autoAdjust="0"/>
  </p:normalViewPr>
  <p:slideViewPr>
    <p:cSldViewPr snapToGrid="0">
      <p:cViewPr varScale="1">
        <p:scale>
          <a:sx n="77" d="100"/>
          <a:sy n="77" d="100"/>
        </p:scale>
        <p:origin x="650" y="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4E6-452C-9EDF-12441A46BF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4E6-452C-9EDF-12441A46BF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4E6-452C-9EDF-12441A46BF3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4E6-452C-9EDF-12441A46BF30}"/>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0-A2B8-484E-97D6-73526D183B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BB-4BEB-BA17-B672FAF18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BB-4BEB-BA17-B672FAF18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BB-4BEB-BA17-B672FAF18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B-4BEB-BA17-B672FAF186B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8-2EBB-4BEB-BA17-B672FAF186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8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5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27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F4EAD7"/>
        </a:solidFill>
        <a:effectLst/>
      </p:bgPr>
    </p:bg>
    <p:spTree>
      <p:nvGrpSpPr>
        <p:cNvPr id="1" name="Shape 140"/>
        <p:cNvGrpSpPr/>
        <p:nvPr/>
      </p:nvGrpSpPr>
      <p:grpSpPr>
        <a:xfrm>
          <a:off x="0" y="0"/>
          <a:ext cx="0" cy="0"/>
          <a:chOff x="0" y="0"/>
          <a:chExt cx="0" cy="0"/>
        </a:xfrm>
      </p:grpSpPr>
      <p:sp>
        <p:nvSpPr>
          <p:cNvPr id="141" name="Google Shape;141;p13"/>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300402" y="771492"/>
            <a:ext cx="2597882" cy="116306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txBox="1">
            <a:spLocks noGrp="1"/>
          </p:cNvSpPr>
          <p:nvPr>
            <p:ph type="title"/>
          </p:nvPr>
        </p:nvSpPr>
        <p:spPr>
          <a:xfrm>
            <a:off x="713225" y="36516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6" name="Google Shape;146;p13"/>
          <p:cNvSpPr txBox="1">
            <a:spLocks noGrp="1"/>
          </p:cNvSpPr>
          <p:nvPr>
            <p:ph type="title" idx="2" hasCustomPrompt="1"/>
          </p:nvPr>
        </p:nvSpPr>
        <p:spPr>
          <a:xfrm>
            <a:off x="2448168"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7" name="Google Shape;147;p13">
            <a:hlinkClick r:id="rId2" action="ppaction://hlinksldjump"/>
          </p:cNvPr>
          <p:cNvSpPr txBox="1">
            <a:spLocks noGrp="1"/>
          </p:cNvSpPr>
          <p:nvPr>
            <p:ph type="title" idx="3"/>
          </p:nvPr>
        </p:nvSpPr>
        <p:spPr>
          <a:xfrm>
            <a:off x="2332350"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8" name="Google Shape;148;p13"/>
          <p:cNvSpPr txBox="1">
            <a:spLocks noGrp="1"/>
          </p:cNvSpPr>
          <p:nvPr>
            <p:ph type="subTitle" idx="1"/>
          </p:nvPr>
        </p:nvSpPr>
        <p:spPr>
          <a:xfrm>
            <a:off x="2332411"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9" name="Google Shape;149;p13"/>
          <p:cNvSpPr txBox="1">
            <a:spLocks noGrp="1"/>
          </p:cNvSpPr>
          <p:nvPr>
            <p:ph type="title" idx="4" hasCustomPrompt="1"/>
          </p:nvPr>
        </p:nvSpPr>
        <p:spPr>
          <a:xfrm>
            <a:off x="5327917"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0" name="Google Shape;150;p13">
            <a:hlinkClick r:id="rId3" action="ppaction://hlinksldjump"/>
          </p:cNvPr>
          <p:cNvSpPr txBox="1">
            <a:spLocks noGrp="1"/>
          </p:cNvSpPr>
          <p:nvPr>
            <p:ph type="title" idx="5"/>
          </p:nvPr>
        </p:nvSpPr>
        <p:spPr>
          <a:xfrm>
            <a:off x="5212275"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1" name="Google Shape;151;p13"/>
          <p:cNvSpPr txBox="1">
            <a:spLocks noGrp="1"/>
          </p:cNvSpPr>
          <p:nvPr>
            <p:ph type="subTitle" idx="6"/>
          </p:nvPr>
        </p:nvSpPr>
        <p:spPr>
          <a:xfrm>
            <a:off x="5212086"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3"/>
          <p:cNvSpPr txBox="1">
            <a:spLocks noGrp="1"/>
          </p:cNvSpPr>
          <p:nvPr>
            <p:ph type="title" idx="7" hasCustomPrompt="1"/>
          </p:nvPr>
        </p:nvSpPr>
        <p:spPr>
          <a:xfrm>
            <a:off x="2448067"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3" name="Google Shape;153;p13">
            <a:hlinkClick r:id="" action="ppaction://noaction"/>
          </p:cNvPr>
          <p:cNvSpPr txBox="1">
            <a:spLocks noGrp="1"/>
          </p:cNvSpPr>
          <p:nvPr>
            <p:ph type="title" idx="8"/>
          </p:nvPr>
        </p:nvSpPr>
        <p:spPr>
          <a:xfrm>
            <a:off x="2332250"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4" name="Google Shape;154;p13"/>
          <p:cNvSpPr txBox="1">
            <a:spLocks noGrp="1"/>
          </p:cNvSpPr>
          <p:nvPr>
            <p:ph type="subTitle" idx="9"/>
          </p:nvPr>
        </p:nvSpPr>
        <p:spPr>
          <a:xfrm>
            <a:off x="2332300"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3"/>
          <p:cNvSpPr txBox="1">
            <a:spLocks noGrp="1"/>
          </p:cNvSpPr>
          <p:nvPr>
            <p:ph type="title" idx="13" hasCustomPrompt="1"/>
          </p:nvPr>
        </p:nvSpPr>
        <p:spPr>
          <a:xfrm>
            <a:off x="5327815"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6" name="Google Shape;156;p13"/>
          <p:cNvSpPr txBox="1">
            <a:spLocks noGrp="1"/>
          </p:cNvSpPr>
          <p:nvPr>
            <p:ph type="title" idx="14"/>
          </p:nvPr>
        </p:nvSpPr>
        <p:spPr>
          <a:xfrm>
            <a:off x="5212125"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7" name="Google Shape;157;p13"/>
          <p:cNvSpPr txBox="1">
            <a:spLocks noGrp="1"/>
          </p:cNvSpPr>
          <p:nvPr>
            <p:ph type="subTitle" idx="15"/>
          </p:nvPr>
        </p:nvSpPr>
        <p:spPr>
          <a:xfrm>
            <a:off x="5211975"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 name="Google Shape;158;p13"/>
          <p:cNvSpPr/>
          <p:nvPr/>
        </p:nvSpPr>
        <p:spPr>
          <a:xfrm>
            <a:off x="8607571" y="784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75996" y="3490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21371" y="6188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3"/>
          <p:cNvGrpSpPr/>
          <p:nvPr/>
        </p:nvGrpSpPr>
        <p:grpSpPr>
          <a:xfrm>
            <a:off x="486505" y="2330259"/>
            <a:ext cx="151241" cy="137891"/>
            <a:chOff x="1474943" y="3859420"/>
            <a:chExt cx="118956" cy="108456"/>
          </a:xfrm>
        </p:grpSpPr>
        <p:sp>
          <p:nvSpPr>
            <p:cNvPr id="163" name="Google Shape;163;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3"/>
          <p:cNvGrpSpPr/>
          <p:nvPr/>
        </p:nvGrpSpPr>
        <p:grpSpPr>
          <a:xfrm>
            <a:off x="8649980" y="2330259"/>
            <a:ext cx="151241" cy="137891"/>
            <a:chOff x="1474943" y="3859420"/>
            <a:chExt cx="118956" cy="108456"/>
          </a:xfrm>
        </p:grpSpPr>
        <p:sp>
          <p:nvSpPr>
            <p:cNvPr id="167" name="Google Shape;167;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2992130" y="219359"/>
            <a:ext cx="151241" cy="137891"/>
            <a:chOff x="1474943" y="3859420"/>
            <a:chExt cx="118956" cy="108456"/>
          </a:xfrm>
        </p:grpSpPr>
        <p:sp>
          <p:nvSpPr>
            <p:cNvPr id="171" name="Google Shape;171;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9"/>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59"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1.svg"/><Relationship Id="rId7" Type="http://schemas.openxmlformats.org/officeDocument/2006/relationships/image" Target="../media/image56.sv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35.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66.png"/><Relationship Id="rId3" Type="http://schemas.openxmlformats.org/officeDocument/2006/relationships/image" Target="../media/image60.png"/><Relationship Id="rId7" Type="http://schemas.openxmlformats.org/officeDocument/2006/relationships/image" Target="../media/image36.png"/><Relationship Id="rId12" Type="http://schemas.openxmlformats.org/officeDocument/2006/relationships/image" Target="../media/image65.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1.svg"/><Relationship Id="rId11" Type="http://schemas.openxmlformats.org/officeDocument/2006/relationships/image" Target="../media/image64.png"/><Relationship Id="rId5" Type="http://schemas.openxmlformats.org/officeDocument/2006/relationships/image" Target="../media/image30.png"/><Relationship Id="rId10" Type="http://schemas.openxmlformats.org/officeDocument/2006/relationships/image" Target="../media/image63.svg"/><Relationship Id="rId4" Type="http://schemas.openxmlformats.org/officeDocument/2006/relationships/image" Target="../media/image61.svg"/><Relationship Id="rId9" Type="http://schemas.openxmlformats.org/officeDocument/2006/relationships/image" Target="../media/image62.png"/></Relationships>
</file>

<file path=ppt/slides/_rels/slide1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31.svg"/><Relationship Id="rId7" Type="http://schemas.openxmlformats.org/officeDocument/2006/relationships/image" Target="../media/image71.svg"/><Relationship Id="rId12" Type="http://schemas.openxmlformats.org/officeDocument/2006/relationships/image" Target="../media/image76.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39.svg"/><Relationship Id="rId10" Type="http://schemas.openxmlformats.org/officeDocument/2006/relationships/image" Target="../media/image74.png"/><Relationship Id="rId4" Type="http://schemas.openxmlformats.org/officeDocument/2006/relationships/image" Target="../media/image38.png"/><Relationship Id="rId9" Type="http://schemas.openxmlformats.org/officeDocument/2006/relationships/image" Target="../media/image73.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6.xml"/><Relationship Id="rId5" Type="http://schemas.openxmlformats.org/officeDocument/2006/relationships/image" Target="../media/image81.svg"/><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slideLayout" Target="../slideLayouts/slideLayout6.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svg"/><Relationship Id="rId21" Type="http://schemas.openxmlformats.org/officeDocument/2006/relationships/image" Target="../media/image38.pn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svg"/><Relationship Id="rId24" Type="http://schemas.openxmlformats.org/officeDocument/2006/relationships/image" Target="../media/image41.svg"/><Relationship Id="rId5" Type="http://schemas.openxmlformats.org/officeDocument/2006/relationships/image" Target="../media/image22.sv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svg"/><Relationship Id="rId22"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1.svg"/><Relationship Id="rId7" Type="http://schemas.openxmlformats.org/officeDocument/2006/relationships/image" Target="../media/image43.sv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33.sv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6.xml"/><Relationship Id="rId7" Type="http://schemas.openxmlformats.org/officeDocument/2006/relationships/image" Target="../media/image46.sv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5.png"/><Relationship Id="rId5" Type="http://schemas.openxmlformats.org/officeDocument/2006/relationships/image" Target="../media/image2.svg"/><Relationship Id="rId10" Type="http://schemas.openxmlformats.org/officeDocument/2006/relationships/image" Target="../media/image48.png"/><Relationship Id="rId4" Type="http://schemas.openxmlformats.org/officeDocument/2006/relationships/image" Target="../media/image1.png"/><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slideLayout" Target="../slideLayouts/slideLayout6.xml"/><Relationship Id="rId7" Type="http://schemas.openxmlformats.org/officeDocument/2006/relationships/image" Target="../media/image4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11" Type="http://schemas.openxmlformats.org/officeDocument/2006/relationships/image" Target="../media/image53.png"/><Relationship Id="rId5" Type="http://schemas.openxmlformats.org/officeDocument/2006/relationships/image" Target="../media/image2.svg"/><Relationship Id="rId10" Type="http://schemas.openxmlformats.org/officeDocument/2006/relationships/image" Target="../media/image52.svg"/><Relationship Id="rId4" Type="http://schemas.openxmlformats.org/officeDocument/2006/relationships/image" Target="../media/image1.png"/><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55D27C-1D81-4524-8E4E-64366E9521F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61475" t="249" r="-1" b="61953"/>
          <a:stretch/>
        </p:blipFill>
        <p:spPr>
          <a:xfrm>
            <a:off x="0" y="-1814051"/>
            <a:ext cx="7391400" cy="6957551"/>
          </a:xfrm>
          <a:prstGeom prst="rect">
            <a:avLst/>
          </a:prstGeom>
        </p:spPr>
      </p:pic>
      <p:pic>
        <p:nvPicPr>
          <p:cNvPr id="4" name="Graphic 3">
            <a:extLst>
              <a:ext uri="{FF2B5EF4-FFF2-40B4-BE49-F238E27FC236}">
                <a16:creationId xmlns:a16="http://schemas.microsoft.com/office/drawing/2014/main" id="{89746A2D-E90D-4235-915F-61AE2306B0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848264" y="376084"/>
            <a:ext cx="3295736" cy="4767416"/>
          </a:xfrm>
          <a:prstGeom prst="rect">
            <a:avLst/>
          </a:prstGeom>
        </p:spPr>
      </p:pic>
      <p:pic>
        <p:nvPicPr>
          <p:cNvPr id="20" name="Picture 19">
            <a:extLst>
              <a:ext uri="{FF2B5EF4-FFF2-40B4-BE49-F238E27FC236}">
                <a16:creationId xmlns:a16="http://schemas.microsoft.com/office/drawing/2014/main" id="{2383C847-6840-4A4A-8785-2BD1E0E08351}"/>
              </a:ext>
            </a:extLst>
          </p:cNvPr>
          <p:cNvPicPr>
            <a:picLocks noChangeAspect="1"/>
          </p:cNvPicPr>
          <p:nvPr/>
        </p:nvPicPr>
        <p:blipFill>
          <a:blip r:embed="rId7"/>
          <a:stretch>
            <a:fillRect/>
          </a:stretch>
        </p:blipFill>
        <p:spPr>
          <a:xfrm>
            <a:off x="-458210" y="2050171"/>
            <a:ext cx="5111939" cy="2267909"/>
          </a:xfrm>
          <a:prstGeom prst="rect">
            <a:avLst/>
          </a:prstGeom>
        </p:spPr>
      </p:pic>
      <p:pic>
        <p:nvPicPr>
          <p:cNvPr id="5" name="Picture 4">
            <a:extLst>
              <a:ext uri="{FF2B5EF4-FFF2-40B4-BE49-F238E27FC236}">
                <a16:creationId xmlns:a16="http://schemas.microsoft.com/office/drawing/2014/main" id="{D8E0FE42-ABDD-385C-9F3A-694C31438C05}"/>
              </a:ext>
            </a:extLst>
          </p:cNvPr>
          <p:cNvPicPr>
            <a:picLocks noChangeAspect="1"/>
          </p:cNvPicPr>
          <p:nvPr/>
        </p:nvPicPr>
        <p:blipFill>
          <a:blip r:embed="rId8"/>
          <a:srcRect t="22727"/>
          <a:stretch/>
        </p:blipFill>
        <p:spPr>
          <a:xfrm>
            <a:off x="0" y="2050171"/>
            <a:ext cx="4432176" cy="3212870"/>
          </a:xfrm>
          <a:prstGeom prst="rect">
            <a:avLst/>
          </a:prstGeom>
        </p:spPr>
      </p:pic>
      <p:sp>
        <p:nvSpPr>
          <p:cNvPr id="3" name="TextBox 2">
            <a:extLst>
              <a:ext uri="{FF2B5EF4-FFF2-40B4-BE49-F238E27FC236}">
                <a16:creationId xmlns:a16="http://schemas.microsoft.com/office/drawing/2014/main" id="{6542053B-CA26-C00D-9B2A-A767D74C9DF7}"/>
              </a:ext>
            </a:extLst>
          </p:cNvPr>
          <p:cNvSpPr txBox="1"/>
          <p:nvPr/>
        </p:nvSpPr>
        <p:spPr>
          <a:xfrm>
            <a:off x="758826" y="1342285"/>
            <a:ext cx="3813174" cy="707886"/>
          </a:xfrm>
          <a:prstGeom prst="rect">
            <a:avLst/>
          </a:prstGeom>
          <a:noFill/>
        </p:spPr>
        <p:txBody>
          <a:bodyPr wrap="square" rtlCol="0">
            <a:spAutoFit/>
          </a:bodyPr>
          <a:lstStyle/>
          <a:p>
            <a:pPr algn="ctr"/>
            <a:r>
              <a:rPr lang="en-US" sz="4000" b="1" dirty="0"/>
              <a:t>BÀI 64- TIẾT 1</a:t>
            </a:r>
          </a:p>
        </p:txBody>
      </p:sp>
    </p:spTree>
    <p:extLst>
      <p:ext uri="{BB962C8B-B14F-4D97-AF65-F5344CB8AC3E}">
        <p14:creationId xmlns:p14="http://schemas.microsoft.com/office/powerpoint/2010/main" val="2771276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BA4D4D-DC1B-4923-91F6-5111DF2C24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1889" y="641206"/>
            <a:ext cx="11747778" cy="1868091"/>
          </a:xfrm>
          <a:prstGeom prst="rect">
            <a:avLst/>
          </a:prstGeom>
        </p:spPr>
      </p:pic>
      <p:sp>
        <p:nvSpPr>
          <p:cNvPr id="4" name="TextBox 3">
            <a:extLst>
              <a:ext uri="{FF2B5EF4-FFF2-40B4-BE49-F238E27FC236}">
                <a16:creationId xmlns:a16="http://schemas.microsoft.com/office/drawing/2014/main" id="{0439CF62-10AB-4213-9B65-4E620F0A95A4}"/>
              </a:ext>
            </a:extLst>
          </p:cNvPr>
          <p:cNvSpPr txBox="1"/>
          <p:nvPr/>
        </p:nvSpPr>
        <p:spPr>
          <a:xfrm>
            <a:off x="685700" y="3826399"/>
            <a:ext cx="4386362" cy="646331"/>
          </a:xfrm>
          <a:prstGeom prst="rect">
            <a:avLst/>
          </a:prstGeom>
          <a:noFill/>
        </p:spPr>
        <p:txBody>
          <a:bodyPr wrap="square" rtlCol="0">
            <a:spAutoFit/>
          </a:bodyPr>
          <a:lstStyle/>
          <a:p>
            <a:pPr algn="ctr" defTabSz="685800">
              <a:buClrTx/>
            </a:pPr>
            <a:r>
              <a:rPr lang="en-US" sz="1800" i="1" kern="1200">
                <a:solidFill>
                  <a:prstClr val="black"/>
                </a:solidFill>
                <a:latin typeface="Arial" panose="020B0604020202020204" pitchFamily="34" charset="0"/>
                <a:ea typeface="+mn-ea"/>
                <a:cs typeface="Arial" panose="020B0604020202020204" pitchFamily="34" charset="0"/>
              </a:rPr>
              <a:t>Cùng Jackie thu thập thông tin tên trộm bằng cách tham gia hoạt động sau nhé!</a:t>
            </a:r>
          </a:p>
        </p:txBody>
      </p:sp>
      <p:pic>
        <p:nvPicPr>
          <p:cNvPr id="5" name="Graphic 4">
            <a:extLst>
              <a:ext uri="{FF2B5EF4-FFF2-40B4-BE49-F238E27FC236}">
                <a16:creationId xmlns:a16="http://schemas.microsoft.com/office/drawing/2014/main" id="{E19AEB56-F0B5-4CE6-834B-5D52FEBFEB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54986" y="149572"/>
            <a:ext cx="1416827" cy="2106598"/>
          </a:xfrm>
          <a:prstGeom prst="rect">
            <a:avLst/>
          </a:prstGeom>
        </p:spPr>
      </p:pic>
      <p:pic>
        <p:nvPicPr>
          <p:cNvPr id="7" name="Graphic 6">
            <a:extLst>
              <a:ext uri="{FF2B5EF4-FFF2-40B4-BE49-F238E27FC236}">
                <a16:creationId xmlns:a16="http://schemas.microsoft.com/office/drawing/2014/main" id="{82BBE8F4-7A78-4CE8-830B-A8D83CF273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364957" y="2509297"/>
            <a:ext cx="4487902" cy="2634203"/>
          </a:xfrm>
          <a:prstGeom prst="rect">
            <a:avLst/>
          </a:prstGeom>
        </p:spPr>
      </p:pic>
      <p:pic>
        <p:nvPicPr>
          <p:cNvPr id="8" name="Picture 7">
            <a:extLst>
              <a:ext uri="{FF2B5EF4-FFF2-40B4-BE49-F238E27FC236}">
                <a16:creationId xmlns:a16="http://schemas.microsoft.com/office/drawing/2014/main" id="{FCAAC698-FF89-4311-A44A-B409B148348E}"/>
              </a:ext>
            </a:extLst>
          </p:cNvPr>
          <p:cNvPicPr>
            <a:picLocks noChangeAspect="1"/>
          </p:cNvPicPr>
          <p:nvPr/>
        </p:nvPicPr>
        <p:blipFill>
          <a:blip r:embed="rId8"/>
          <a:stretch>
            <a:fillRect/>
          </a:stretch>
        </p:blipFill>
        <p:spPr>
          <a:xfrm>
            <a:off x="-172303" y="2733595"/>
            <a:ext cx="6488231" cy="1092803"/>
          </a:xfrm>
          <a:prstGeom prst="rect">
            <a:avLst/>
          </a:prstGeom>
        </p:spPr>
      </p:pic>
    </p:spTree>
    <p:extLst>
      <p:ext uri="{BB962C8B-B14F-4D97-AF65-F5344CB8AC3E}">
        <p14:creationId xmlns:p14="http://schemas.microsoft.com/office/powerpoint/2010/main" val="3745706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2742454"/>
            <a:ext cx="9144000" cy="2474140"/>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2" y="100934"/>
            <a:ext cx="5705628" cy="1684323"/>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609571" y="243682"/>
            <a:ext cx="5653378" cy="1415772"/>
          </a:xfrm>
          <a:prstGeom prst="rect">
            <a:avLst/>
          </a:prstGeom>
        </p:spPr>
        <p:txBody>
          <a:bodyPr wrap="square">
            <a:spAutoFit/>
          </a:bodyPr>
          <a:lstStyle/>
          <a:p>
            <a:pPr marL="457200" lvl="0" indent="-457200" algn="ctr" fontAlgn="base">
              <a:spcBef>
                <a:spcPct val="10000"/>
              </a:spcBef>
              <a:spcAft>
                <a:spcPct val="0"/>
              </a:spcAft>
              <a:buAutoNum type="alphaLcParenR"/>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Nhìn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vào</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trên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ta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biết</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45%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23%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32%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5.</a:t>
            </a:r>
          </a:p>
        </p:txBody>
      </p:sp>
      <p:grpSp>
        <p:nvGrpSpPr>
          <p:cNvPr id="15" name="Group 14">
            <a:extLst>
              <a:ext uri="{FF2B5EF4-FFF2-40B4-BE49-F238E27FC236}">
                <a16:creationId xmlns:a16="http://schemas.microsoft.com/office/drawing/2014/main" id="{ECEB89F5-EAF7-72BB-2881-5062C390357E}"/>
              </a:ext>
            </a:extLst>
          </p:cNvPr>
          <p:cNvGrpSpPr/>
          <p:nvPr/>
        </p:nvGrpSpPr>
        <p:grpSpPr>
          <a:xfrm>
            <a:off x="3544389" y="2063931"/>
            <a:ext cx="4119154" cy="2470150"/>
            <a:chOff x="3500846" y="2133600"/>
            <a:chExt cx="4119154" cy="2470150"/>
          </a:xfrm>
        </p:grpSpPr>
        <p:graphicFrame>
          <p:nvGraphicFramePr>
            <p:cNvPr id="11" name="Chart 10">
              <a:extLst>
                <a:ext uri="{FF2B5EF4-FFF2-40B4-BE49-F238E27FC236}">
                  <a16:creationId xmlns:a16="http://schemas.microsoft.com/office/drawing/2014/main" id="{6E9DB6A9-2A92-B73A-F169-0A03A21A4D55}"/>
                </a:ext>
              </a:extLst>
            </p:cNvPr>
            <p:cNvGraphicFramePr/>
            <p:nvPr>
              <p:extLst>
                <p:ext uri="{D42A27DB-BD31-4B8C-83A1-F6EECF244321}">
                  <p14:modId xmlns:p14="http://schemas.microsoft.com/office/powerpoint/2010/main" val="2736093559"/>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65429531-1B97-68B3-A8E2-19D37B3A95CA}"/>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3" name="TextBox 12">
              <a:extLst>
                <a:ext uri="{FF2B5EF4-FFF2-40B4-BE49-F238E27FC236}">
                  <a16:creationId xmlns:a16="http://schemas.microsoft.com/office/drawing/2014/main" id="{57017B44-CA5F-5CA3-584D-CCAC718BA9EC}"/>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4" name="TextBox 13">
              <a:extLst>
                <a:ext uri="{FF2B5EF4-FFF2-40B4-BE49-F238E27FC236}">
                  <a16:creationId xmlns:a16="http://schemas.microsoft.com/office/drawing/2014/main" id="{F8DDD9E2-F2E5-FBCA-5173-D8BA706F3533}"/>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Tree>
    <p:extLst>
      <p:ext uri="{BB962C8B-B14F-4D97-AF65-F5344CB8AC3E}">
        <p14:creationId xmlns:p14="http://schemas.microsoft.com/office/powerpoint/2010/main" val="10246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EE82D-8AF0-4647-8CFE-A14F02D58AC7}"/>
              </a:ext>
            </a:extLst>
          </p:cNvPr>
          <p:cNvSpPr/>
          <p:nvPr/>
        </p:nvSpPr>
        <p:spPr>
          <a:xfrm>
            <a:off x="0" y="0"/>
            <a:ext cx="9144000" cy="51435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97417F62-9C42-4B75-AB3D-39BA9D9C859B}"/>
              </a:ext>
            </a:extLst>
          </p:cNvPr>
          <p:cNvSpPr/>
          <p:nvPr/>
        </p:nvSpPr>
        <p:spPr>
          <a:xfrm>
            <a:off x="271463" y="250030"/>
            <a:ext cx="8558213" cy="4740679"/>
          </a:xfrm>
          <a:custGeom>
            <a:avLst/>
            <a:gdLst>
              <a:gd name="connsiteX0" fmla="*/ 0 w 8558213"/>
              <a:gd name="connsiteY0" fmla="*/ 221247 h 4740679"/>
              <a:gd name="connsiteX1" fmla="*/ 221247 w 8558213"/>
              <a:gd name="connsiteY1" fmla="*/ 0 h 4740679"/>
              <a:gd name="connsiteX2" fmla="*/ 654085 w 8558213"/>
              <a:gd name="connsiteY2" fmla="*/ 0 h 4740679"/>
              <a:gd name="connsiteX3" fmla="*/ 1492710 w 8558213"/>
              <a:gd name="connsiteY3" fmla="*/ 0 h 4740679"/>
              <a:gd name="connsiteX4" fmla="*/ 2250177 w 8558213"/>
              <a:gd name="connsiteY4" fmla="*/ 0 h 4740679"/>
              <a:gd name="connsiteX5" fmla="*/ 3088801 w 8558213"/>
              <a:gd name="connsiteY5" fmla="*/ 0 h 4740679"/>
              <a:gd name="connsiteX6" fmla="*/ 3683954 w 8558213"/>
              <a:gd name="connsiteY6" fmla="*/ 0 h 4740679"/>
              <a:gd name="connsiteX7" fmla="*/ 4116792 w 8558213"/>
              <a:gd name="connsiteY7" fmla="*/ 0 h 4740679"/>
              <a:gd name="connsiteX8" fmla="*/ 4874259 w 8558213"/>
              <a:gd name="connsiteY8" fmla="*/ 0 h 4740679"/>
              <a:gd name="connsiteX9" fmla="*/ 5469412 w 8558213"/>
              <a:gd name="connsiteY9" fmla="*/ 0 h 4740679"/>
              <a:gd name="connsiteX10" fmla="*/ 6226879 w 8558213"/>
              <a:gd name="connsiteY10" fmla="*/ 0 h 4740679"/>
              <a:gd name="connsiteX11" fmla="*/ 6659717 w 8558213"/>
              <a:gd name="connsiteY11" fmla="*/ 0 h 4740679"/>
              <a:gd name="connsiteX12" fmla="*/ 7336027 w 8558213"/>
              <a:gd name="connsiteY12" fmla="*/ 0 h 4740679"/>
              <a:gd name="connsiteX13" fmla="*/ 8336966 w 8558213"/>
              <a:gd name="connsiteY13" fmla="*/ 0 h 4740679"/>
              <a:gd name="connsiteX14" fmla="*/ 8558213 w 8558213"/>
              <a:gd name="connsiteY14" fmla="*/ 221247 h 4740679"/>
              <a:gd name="connsiteX15" fmla="*/ 8558213 w 8558213"/>
              <a:gd name="connsiteY15" fmla="*/ 749310 h 4740679"/>
              <a:gd name="connsiteX16" fmla="*/ 8558213 w 8558213"/>
              <a:gd name="connsiteY16" fmla="*/ 1320354 h 4740679"/>
              <a:gd name="connsiteX17" fmla="*/ 8558213 w 8558213"/>
              <a:gd name="connsiteY17" fmla="*/ 1977363 h 4740679"/>
              <a:gd name="connsiteX18" fmla="*/ 8558213 w 8558213"/>
              <a:gd name="connsiteY18" fmla="*/ 2462443 h 4740679"/>
              <a:gd name="connsiteX19" fmla="*/ 8558213 w 8558213"/>
              <a:gd name="connsiteY19" fmla="*/ 3076470 h 4740679"/>
              <a:gd name="connsiteX20" fmla="*/ 8558213 w 8558213"/>
              <a:gd name="connsiteY20" fmla="*/ 3604533 h 4740679"/>
              <a:gd name="connsiteX21" fmla="*/ 8558213 w 8558213"/>
              <a:gd name="connsiteY21" fmla="*/ 4519432 h 4740679"/>
              <a:gd name="connsiteX22" fmla="*/ 8336966 w 8558213"/>
              <a:gd name="connsiteY22" fmla="*/ 4740679 h 4740679"/>
              <a:gd name="connsiteX23" fmla="*/ 7904128 w 8558213"/>
              <a:gd name="connsiteY23" fmla="*/ 4740679 h 4740679"/>
              <a:gd name="connsiteX24" fmla="*/ 7227818 w 8558213"/>
              <a:gd name="connsiteY24" fmla="*/ 4740679 h 4740679"/>
              <a:gd name="connsiteX25" fmla="*/ 6389193 w 8558213"/>
              <a:gd name="connsiteY25" fmla="*/ 4740679 h 4740679"/>
              <a:gd name="connsiteX26" fmla="*/ 5875198 w 8558213"/>
              <a:gd name="connsiteY26" fmla="*/ 4740679 h 4740679"/>
              <a:gd name="connsiteX27" fmla="*/ 5117731 w 8558213"/>
              <a:gd name="connsiteY27" fmla="*/ 4740679 h 4740679"/>
              <a:gd name="connsiteX28" fmla="*/ 4684892 w 8558213"/>
              <a:gd name="connsiteY28" fmla="*/ 4740679 h 4740679"/>
              <a:gd name="connsiteX29" fmla="*/ 3927425 w 8558213"/>
              <a:gd name="connsiteY29" fmla="*/ 4740679 h 4740679"/>
              <a:gd name="connsiteX30" fmla="*/ 3413430 w 8558213"/>
              <a:gd name="connsiteY30" fmla="*/ 4740679 h 4740679"/>
              <a:gd name="connsiteX31" fmla="*/ 2980591 w 8558213"/>
              <a:gd name="connsiteY31" fmla="*/ 4740679 h 4740679"/>
              <a:gd name="connsiteX32" fmla="*/ 2223124 w 8558213"/>
              <a:gd name="connsiteY32" fmla="*/ 4740679 h 4740679"/>
              <a:gd name="connsiteX33" fmla="*/ 1627972 w 8558213"/>
              <a:gd name="connsiteY33" fmla="*/ 4740679 h 4740679"/>
              <a:gd name="connsiteX34" fmla="*/ 221247 w 8558213"/>
              <a:gd name="connsiteY34" fmla="*/ 4740679 h 4740679"/>
              <a:gd name="connsiteX35" fmla="*/ 0 w 8558213"/>
              <a:gd name="connsiteY35" fmla="*/ 4519432 h 4740679"/>
              <a:gd name="connsiteX36" fmla="*/ 0 w 8558213"/>
              <a:gd name="connsiteY36" fmla="*/ 4034351 h 4740679"/>
              <a:gd name="connsiteX37" fmla="*/ 0 w 8558213"/>
              <a:gd name="connsiteY37" fmla="*/ 3506288 h 4740679"/>
              <a:gd name="connsiteX38" fmla="*/ 0 w 8558213"/>
              <a:gd name="connsiteY38" fmla="*/ 3021208 h 4740679"/>
              <a:gd name="connsiteX39" fmla="*/ 0 w 8558213"/>
              <a:gd name="connsiteY39" fmla="*/ 2407181 h 4740679"/>
              <a:gd name="connsiteX40" fmla="*/ 0 w 8558213"/>
              <a:gd name="connsiteY40" fmla="*/ 1707191 h 4740679"/>
              <a:gd name="connsiteX41" fmla="*/ 0 w 8558213"/>
              <a:gd name="connsiteY41" fmla="*/ 1093165 h 4740679"/>
              <a:gd name="connsiteX42" fmla="*/ 0 w 8558213"/>
              <a:gd name="connsiteY42" fmla="*/ 221247 h 47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58213" h="4740679" fill="none" extrusionOk="0">
                <a:moveTo>
                  <a:pt x="0" y="221247"/>
                </a:moveTo>
                <a:cubicBezTo>
                  <a:pt x="-8288" y="88882"/>
                  <a:pt x="91992" y="-980"/>
                  <a:pt x="221247" y="0"/>
                </a:cubicBezTo>
                <a:cubicBezTo>
                  <a:pt x="341546" y="-17357"/>
                  <a:pt x="562120" y="-10970"/>
                  <a:pt x="654085" y="0"/>
                </a:cubicBezTo>
                <a:cubicBezTo>
                  <a:pt x="746050" y="10970"/>
                  <a:pt x="1268758" y="9740"/>
                  <a:pt x="1492710" y="0"/>
                </a:cubicBezTo>
                <a:cubicBezTo>
                  <a:pt x="1716662" y="-9740"/>
                  <a:pt x="2023659" y="-22364"/>
                  <a:pt x="2250177" y="0"/>
                </a:cubicBezTo>
                <a:cubicBezTo>
                  <a:pt x="2476695" y="22364"/>
                  <a:pt x="2842592" y="9418"/>
                  <a:pt x="3088801" y="0"/>
                </a:cubicBezTo>
                <a:cubicBezTo>
                  <a:pt x="3335010" y="-9418"/>
                  <a:pt x="3461809" y="7950"/>
                  <a:pt x="3683954" y="0"/>
                </a:cubicBezTo>
                <a:cubicBezTo>
                  <a:pt x="3906099" y="-7950"/>
                  <a:pt x="3939640" y="5694"/>
                  <a:pt x="4116792" y="0"/>
                </a:cubicBezTo>
                <a:cubicBezTo>
                  <a:pt x="4293944" y="-5694"/>
                  <a:pt x="4497601" y="-36417"/>
                  <a:pt x="4874259" y="0"/>
                </a:cubicBezTo>
                <a:cubicBezTo>
                  <a:pt x="5250917" y="36417"/>
                  <a:pt x="5349746" y="-4651"/>
                  <a:pt x="5469412" y="0"/>
                </a:cubicBezTo>
                <a:cubicBezTo>
                  <a:pt x="5589078" y="4651"/>
                  <a:pt x="6031600" y="9371"/>
                  <a:pt x="6226879" y="0"/>
                </a:cubicBezTo>
                <a:cubicBezTo>
                  <a:pt x="6422158" y="-9371"/>
                  <a:pt x="6486526" y="-4179"/>
                  <a:pt x="6659717" y="0"/>
                </a:cubicBezTo>
                <a:cubicBezTo>
                  <a:pt x="6832908" y="4179"/>
                  <a:pt x="7013739" y="-32807"/>
                  <a:pt x="7336027" y="0"/>
                </a:cubicBezTo>
                <a:cubicBezTo>
                  <a:pt x="7658315" y="32807"/>
                  <a:pt x="8049420" y="36848"/>
                  <a:pt x="8336966" y="0"/>
                </a:cubicBezTo>
                <a:cubicBezTo>
                  <a:pt x="8485287" y="-2877"/>
                  <a:pt x="8541342" y="119815"/>
                  <a:pt x="8558213" y="221247"/>
                </a:cubicBezTo>
                <a:cubicBezTo>
                  <a:pt x="8556971" y="416167"/>
                  <a:pt x="8547612" y="613028"/>
                  <a:pt x="8558213" y="749310"/>
                </a:cubicBezTo>
                <a:cubicBezTo>
                  <a:pt x="8568814" y="885592"/>
                  <a:pt x="8531853" y="1139128"/>
                  <a:pt x="8558213" y="1320354"/>
                </a:cubicBezTo>
                <a:cubicBezTo>
                  <a:pt x="8584573" y="1501580"/>
                  <a:pt x="8533190" y="1836193"/>
                  <a:pt x="8558213" y="1977363"/>
                </a:cubicBezTo>
                <a:cubicBezTo>
                  <a:pt x="8583236" y="2118533"/>
                  <a:pt x="8544384" y="2232283"/>
                  <a:pt x="8558213" y="2462443"/>
                </a:cubicBezTo>
                <a:cubicBezTo>
                  <a:pt x="8572042" y="2692603"/>
                  <a:pt x="8576838" y="2780049"/>
                  <a:pt x="8558213" y="3076470"/>
                </a:cubicBezTo>
                <a:cubicBezTo>
                  <a:pt x="8539588" y="3372891"/>
                  <a:pt x="8576672" y="3409645"/>
                  <a:pt x="8558213" y="3604533"/>
                </a:cubicBezTo>
                <a:cubicBezTo>
                  <a:pt x="8539754" y="3799421"/>
                  <a:pt x="8559749" y="4207686"/>
                  <a:pt x="8558213" y="4519432"/>
                </a:cubicBezTo>
                <a:cubicBezTo>
                  <a:pt x="8554928" y="4642501"/>
                  <a:pt x="8472340" y="4745919"/>
                  <a:pt x="8336966" y="4740679"/>
                </a:cubicBezTo>
                <a:cubicBezTo>
                  <a:pt x="8205043" y="4731784"/>
                  <a:pt x="8064638" y="4752737"/>
                  <a:pt x="7904128" y="4740679"/>
                </a:cubicBezTo>
                <a:cubicBezTo>
                  <a:pt x="7743618" y="4728621"/>
                  <a:pt x="7424510" y="4734024"/>
                  <a:pt x="7227818" y="4740679"/>
                </a:cubicBezTo>
                <a:cubicBezTo>
                  <a:pt x="7031126" y="4747335"/>
                  <a:pt x="6677168" y="4739290"/>
                  <a:pt x="6389193" y="4740679"/>
                </a:cubicBezTo>
                <a:cubicBezTo>
                  <a:pt x="6101219" y="4742068"/>
                  <a:pt x="6128668" y="4746890"/>
                  <a:pt x="5875198" y="4740679"/>
                </a:cubicBezTo>
                <a:cubicBezTo>
                  <a:pt x="5621729" y="4734468"/>
                  <a:pt x="5279218" y="4710710"/>
                  <a:pt x="5117731" y="4740679"/>
                </a:cubicBezTo>
                <a:cubicBezTo>
                  <a:pt x="4956244" y="4770648"/>
                  <a:pt x="4823699" y="4735269"/>
                  <a:pt x="4684892" y="4740679"/>
                </a:cubicBezTo>
                <a:cubicBezTo>
                  <a:pt x="4546085" y="4746089"/>
                  <a:pt x="4236205" y="4703304"/>
                  <a:pt x="3927425" y="4740679"/>
                </a:cubicBezTo>
                <a:cubicBezTo>
                  <a:pt x="3618645" y="4778054"/>
                  <a:pt x="3534791" y="4718491"/>
                  <a:pt x="3413430" y="4740679"/>
                </a:cubicBezTo>
                <a:cubicBezTo>
                  <a:pt x="3292069" y="4762867"/>
                  <a:pt x="3189507" y="4737370"/>
                  <a:pt x="2980591" y="4740679"/>
                </a:cubicBezTo>
                <a:cubicBezTo>
                  <a:pt x="2771675" y="4743988"/>
                  <a:pt x="2400691" y="4764857"/>
                  <a:pt x="2223124" y="4740679"/>
                </a:cubicBezTo>
                <a:cubicBezTo>
                  <a:pt x="2045557" y="4716501"/>
                  <a:pt x="1759091" y="4735742"/>
                  <a:pt x="1627972" y="4740679"/>
                </a:cubicBezTo>
                <a:cubicBezTo>
                  <a:pt x="1496853" y="4745616"/>
                  <a:pt x="615424" y="4730059"/>
                  <a:pt x="221247" y="4740679"/>
                </a:cubicBezTo>
                <a:cubicBezTo>
                  <a:pt x="104117" y="4758125"/>
                  <a:pt x="-26928" y="4629198"/>
                  <a:pt x="0" y="4519432"/>
                </a:cubicBezTo>
                <a:cubicBezTo>
                  <a:pt x="-2962" y="4310171"/>
                  <a:pt x="5697" y="4167353"/>
                  <a:pt x="0" y="4034351"/>
                </a:cubicBezTo>
                <a:cubicBezTo>
                  <a:pt x="-5697" y="3901349"/>
                  <a:pt x="-19435" y="3744177"/>
                  <a:pt x="0" y="3506288"/>
                </a:cubicBezTo>
                <a:cubicBezTo>
                  <a:pt x="19435" y="3268399"/>
                  <a:pt x="-4289" y="3206050"/>
                  <a:pt x="0" y="3021208"/>
                </a:cubicBezTo>
                <a:cubicBezTo>
                  <a:pt x="4289" y="2836366"/>
                  <a:pt x="-8663" y="2686657"/>
                  <a:pt x="0" y="2407181"/>
                </a:cubicBezTo>
                <a:cubicBezTo>
                  <a:pt x="8663" y="2127705"/>
                  <a:pt x="-8964" y="2018611"/>
                  <a:pt x="0" y="1707191"/>
                </a:cubicBezTo>
                <a:cubicBezTo>
                  <a:pt x="8964" y="1395771"/>
                  <a:pt x="5960" y="1391552"/>
                  <a:pt x="0" y="1093165"/>
                </a:cubicBezTo>
                <a:cubicBezTo>
                  <a:pt x="-5960" y="794778"/>
                  <a:pt x="42345" y="653164"/>
                  <a:pt x="0" y="221247"/>
                </a:cubicBezTo>
                <a:close/>
              </a:path>
              <a:path w="8558213" h="4740679" stroke="0" extrusionOk="0">
                <a:moveTo>
                  <a:pt x="0" y="221247"/>
                </a:moveTo>
                <a:cubicBezTo>
                  <a:pt x="14082" y="99502"/>
                  <a:pt x="97925" y="-10259"/>
                  <a:pt x="221247" y="0"/>
                </a:cubicBezTo>
                <a:cubicBezTo>
                  <a:pt x="430870" y="37678"/>
                  <a:pt x="635819" y="-35712"/>
                  <a:pt x="978714" y="0"/>
                </a:cubicBezTo>
                <a:cubicBezTo>
                  <a:pt x="1321609" y="35712"/>
                  <a:pt x="1265296" y="2325"/>
                  <a:pt x="1411552" y="0"/>
                </a:cubicBezTo>
                <a:cubicBezTo>
                  <a:pt x="1557808" y="-2325"/>
                  <a:pt x="1682774" y="13097"/>
                  <a:pt x="1844391" y="0"/>
                </a:cubicBezTo>
                <a:cubicBezTo>
                  <a:pt x="2006008" y="-13097"/>
                  <a:pt x="2381025" y="-27229"/>
                  <a:pt x="2520701" y="0"/>
                </a:cubicBezTo>
                <a:cubicBezTo>
                  <a:pt x="2660377" y="27229"/>
                  <a:pt x="2821428" y="-3929"/>
                  <a:pt x="2953539" y="0"/>
                </a:cubicBezTo>
                <a:cubicBezTo>
                  <a:pt x="3085650" y="3929"/>
                  <a:pt x="3289159" y="-9540"/>
                  <a:pt x="3467535" y="0"/>
                </a:cubicBezTo>
                <a:cubicBezTo>
                  <a:pt x="3645911" y="9540"/>
                  <a:pt x="3692950" y="19056"/>
                  <a:pt x="3900373" y="0"/>
                </a:cubicBezTo>
                <a:cubicBezTo>
                  <a:pt x="4107796" y="-19056"/>
                  <a:pt x="4564016" y="-31782"/>
                  <a:pt x="4738997" y="0"/>
                </a:cubicBezTo>
                <a:cubicBezTo>
                  <a:pt x="4913978" y="31782"/>
                  <a:pt x="5201860" y="-22345"/>
                  <a:pt x="5334150" y="0"/>
                </a:cubicBezTo>
                <a:cubicBezTo>
                  <a:pt x="5466440" y="22345"/>
                  <a:pt x="5678283" y="1359"/>
                  <a:pt x="5848146" y="0"/>
                </a:cubicBezTo>
                <a:cubicBezTo>
                  <a:pt x="6018009" y="-1359"/>
                  <a:pt x="6209223" y="-19903"/>
                  <a:pt x="6362141" y="0"/>
                </a:cubicBezTo>
                <a:cubicBezTo>
                  <a:pt x="6515060" y="19903"/>
                  <a:pt x="6700911" y="-15415"/>
                  <a:pt x="6794979" y="0"/>
                </a:cubicBezTo>
                <a:cubicBezTo>
                  <a:pt x="6889047" y="15415"/>
                  <a:pt x="7026341" y="-1880"/>
                  <a:pt x="7227818" y="0"/>
                </a:cubicBezTo>
                <a:cubicBezTo>
                  <a:pt x="7429295" y="1880"/>
                  <a:pt x="8010568" y="49882"/>
                  <a:pt x="8336966" y="0"/>
                </a:cubicBezTo>
                <a:cubicBezTo>
                  <a:pt x="8446098" y="18832"/>
                  <a:pt x="8563812" y="73033"/>
                  <a:pt x="8558213" y="221247"/>
                </a:cubicBezTo>
                <a:cubicBezTo>
                  <a:pt x="8575668" y="434970"/>
                  <a:pt x="8590600" y="758284"/>
                  <a:pt x="8558213" y="921237"/>
                </a:cubicBezTo>
                <a:cubicBezTo>
                  <a:pt x="8525827" y="1084190"/>
                  <a:pt x="8550755" y="1397366"/>
                  <a:pt x="8558213" y="1578245"/>
                </a:cubicBezTo>
                <a:cubicBezTo>
                  <a:pt x="8565671" y="1759124"/>
                  <a:pt x="8551453" y="1905350"/>
                  <a:pt x="8558213" y="2063326"/>
                </a:cubicBezTo>
                <a:cubicBezTo>
                  <a:pt x="8564973" y="2221302"/>
                  <a:pt x="8548765" y="2561653"/>
                  <a:pt x="8558213" y="2720335"/>
                </a:cubicBezTo>
                <a:cubicBezTo>
                  <a:pt x="8567661" y="2879017"/>
                  <a:pt x="8528113" y="3063622"/>
                  <a:pt x="8558213" y="3377343"/>
                </a:cubicBezTo>
                <a:cubicBezTo>
                  <a:pt x="8588313" y="3691064"/>
                  <a:pt x="8538462" y="3787412"/>
                  <a:pt x="8558213" y="3905406"/>
                </a:cubicBezTo>
                <a:cubicBezTo>
                  <a:pt x="8577964" y="4023400"/>
                  <a:pt x="8547550" y="4393095"/>
                  <a:pt x="8558213" y="4519432"/>
                </a:cubicBezTo>
                <a:cubicBezTo>
                  <a:pt x="8552374" y="4635765"/>
                  <a:pt x="8449010" y="4742394"/>
                  <a:pt x="8336966" y="4740679"/>
                </a:cubicBezTo>
                <a:cubicBezTo>
                  <a:pt x="8171219" y="4748653"/>
                  <a:pt x="7969160" y="4747555"/>
                  <a:pt x="7741813" y="4740679"/>
                </a:cubicBezTo>
                <a:cubicBezTo>
                  <a:pt x="7514466" y="4733803"/>
                  <a:pt x="7447863" y="4761697"/>
                  <a:pt x="7227818" y="4740679"/>
                </a:cubicBezTo>
                <a:cubicBezTo>
                  <a:pt x="7007774" y="4719661"/>
                  <a:pt x="6636768" y="4781990"/>
                  <a:pt x="6389193" y="4740679"/>
                </a:cubicBezTo>
                <a:cubicBezTo>
                  <a:pt x="6141618" y="4699368"/>
                  <a:pt x="6001224" y="4752221"/>
                  <a:pt x="5875198" y="4740679"/>
                </a:cubicBezTo>
                <a:cubicBezTo>
                  <a:pt x="5749173" y="4729137"/>
                  <a:pt x="5443513" y="4778195"/>
                  <a:pt x="5117731" y="4740679"/>
                </a:cubicBezTo>
                <a:cubicBezTo>
                  <a:pt x="4791949" y="4703163"/>
                  <a:pt x="4821189" y="4729865"/>
                  <a:pt x="4684892" y="4740679"/>
                </a:cubicBezTo>
                <a:cubicBezTo>
                  <a:pt x="4548595" y="4751493"/>
                  <a:pt x="4305579" y="4713881"/>
                  <a:pt x="3927425" y="4740679"/>
                </a:cubicBezTo>
                <a:cubicBezTo>
                  <a:pt x="3549271" y="4767477"/>
                  <a:pt x="3504423" y="4760101"/>
                  <a:pt x="3332273" y="4740679"/>
                </a:cubicBezTo>
                <a:cubicBezTo>
                  <a:pt x="3160123" y="4721257"/>
                  <a:pt x="2856718" y="4757929"/>
                  <a:pt x="2737120" y="4740679"/>
                </a:cubicBezTo>
                <a:cubicBezTo>
                  <a:pt x="2617522" y="4723429"/>
                  <a:pt x="2402911" y="4730764"/>
                  <a:pt x="2304282" y="4740679"/>
                </a:cubicBezTo>
                <a:cubicBezTo>
                  <a:pt x="2205653" y="4750594"/>
                  <a:pt x="1842480" y="4763974"/>
                  <a:pt x="1627972" y="4740679"/>
                </a:cubicBezTo>
                <a:cubicBezTo>
                  <a:pt x="1413464" y="4717385"/>
                  <a:pt x="1130937" y="4757378"/>
                  <a:pt x="870505" y="4740679"/>
                </a:cubicBezTo>
                <a:cubicBezTo>
                  <a:pt x="610073" y="4723980"/>
                  <a:pt x="413076" y="4715928"/>
                  <a:pt x="221247" y="4740679"/>
                </a:cubicBezTo>
                <a:cubicBezTo>
                  <a:pt x="97111" y="4734176"/>
                  <a:pt x="-6930" y="4638760"/>
                  <a:pt x="0" y="4519432"/>
                </a:cubicBezTo>
                <a:cubicBezTo>
                  <a:pt x="22954" y="4335653"/>
                  <a:pt x="19406" y="4174255"/>
                  <a:pt x="0" y="3991369"/>
                </a:cubicBezTo>
                <a:cubicBezTo>
                  <a:pt x="-19406" y="3808483"/>
                  <a:pt x="-3985" y="3627819"/>
                  <a:pt x="0" y="3463307"/>
                </a:cubicBezTo>
                <a:cubicBezTo>
                  <a:pt x="3985" y="3298795"/>
                  <a:pt x="-23953" y="3170826"/>
                  <a:pt x="0" y="2935244"/>
                </a:cubicBezTo>
                <a:cubicBezTo>
                  <a:pt x="23953" y="2699662"/>
                  <a:pt x="-25607" y="2612205"/>
                  <a:pt x="0" y="2364199"/>
                </a:cubicBezTo>
                <a:cubicBezTo>
                  <a:pt x="25607" y="2116193"/>
                  <a:pt x="19208" y="2055347"/>
                  <a:pt x="0" y="1879118"/>
                </a:cubicBezTo>
                <a:cubicBezTo>
                  <a:pt x="-19208" y="1702889"/>
                  <a:pt x="24790" y="1606391"/>
                  <a:pt x="0" y="1351056"/>
                </a:cubicBezTo>
                <a:cubicBezTo>
                  <a:pt x="-24790" y="1095721"/>
                  <a:pt x="44032" y="732743"/>
                  <a:pt x="0" y="221247"/>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 name="Group 5">
            <a:extLst>
              <a:ext uri="{FF2B5EF4-FFF2-40B4-BE49-F238E27FC236}">
                <a16:creationId xmlns:a16="http://schemas.microsoft.com/office/drawing/2014/main" id="{55B310A0-C7AE-661B-0A23-6F409A69B9CD}"/>
              </a:ext>
            </a:extLst>
          </p:cNvPr>
          <p:cNvGrpSpPr/>
          <p:nvPr/>
        </p:nvGrpSpPr>
        <p:grpSpPr>
          <a:xfrm>
            <a:off x="-522514" y="1166948"/>
            <a:ext cx="4119154" cy="2470150"/>
            <a:chOff x="3500846" y="2133600"/>
            <a:chExt cx="4119154" cy="2470150"/>
          </a:xfrm>
        </p:grpSpPr>
        <p:graphicFrame>
          <p:nvGraphicFramePr>
            <p:cNvPr id="7" name="Chart 6">
              <a:extLst>
                <a:ext uri="{FF2B5EF4-FFF2-40B4-BE49-F238E27FC236}">
                  <a16:creationId xmlns:a16="http://schemas.microsoft.com/office/drawing/2014/main" id="{73E850EF-F29F-4F27-12CB-CC96D70C9746}"/>
                </a:ext>
              </a:extLst>
            </p:cNvPr>
            <p:cNvGraphicFramePr/>
            <p:nvPr>
              <p:extLst>
                <p:ext uri="{D42A27DB-BD31-4B8C-83A1-F6EECF244321}">
                  <p14:modId xmlns:p14="http://schemas.microsoft.com/office/powerpoint/2010/main" val="3902569623"/>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5BD26C-3B39-18D7-12C4-BD26BBC91B88}"/>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2" name="TextBox 11">
              <a:extLst>
                <a:ext uri="{FF2B5EF4-FFF2-40B4-BE49-F238E27FC236}">
                  <a16:creationId xmlns:a16="http://schemas.microsoft.com/office/drawing/2014/main" id="{BFD988AC-ECDD-5B55-0558-65E84CBEFE97}"/>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3" name="TextBox 12">
              <a:extLst>
                <a:ext uri="{FF2B5EF4-FFF2-40B4-BE49-F238E27FC236}">
                  <a16:creationId xmlns:a16="http://schemas.microsoft.com/office/drawing/2014/main" id="{6F16E877-716A-BFC3-7A21-EDCCC65DC00F}"/>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
        <p:nvSpPr>
          <p:cNvPr id="14" name="TextBox 13">
            <a:extLst>
              <a:ext uri="{FF2B5EF4-FFF2-40B4-BE49-F238E27FC236}">
                <a16:creationId xmlns:a16="http://schemas.microsoft.com/office/drawing/2014/main" id="{88780C26-FB14-7B6C-6779-D839F306FE7F}"/>
              </a:ext>
            </a:extLst>
          </p:cNvPr>
          <p:cNvSpPr txBox="1"/>
          <p:nvPr/>
        </p:nvSpPr>
        <p:spPr>
          <a:xfrm>
            <a:off x="2960914" y="1088572"/>
            <a:ext cx="5286103" cy="3082895"/>
          </a:xfrm>
          <a:prstGeom prst="rect">
            <a:avLst/>
          </a:prstGeom>
          <a:noFill/>
        </p:spPr>
        <p:txBody>
          <a:bodyPr wrap="square" rtlCol="0">
            <a:spAutoFit/>
          </a:bodyPr>
          <a:lstStyle/>
          <a:p>
            <a:pPr algn="just" rtl="0">
              <a:spcBef>
                <a:spcPts val="0"/>
              </a:spcBef>
              <a:spcAft>
                <a:spcPts val="500"/>
              </a:spcAft>
            </a:pPr>
            <a:r>
              <a:rPr lang="vi-VN" sz="2400" b="0" i="0" u="none" strike="noStrike" dirty="0">
                <a:solidFill>
                  <a:srgbClr val="282800"/>
                </a:solidFill>
                <a:effectLst/>
                <a:latin typeface="Cambria" panose="02040503050406030204" pitchFamily="18" charset="0"/>
                <a:ea typeface="Cambria" panose="02040503050406030204" pitchFamily="18" charset="0"/>
              </a:rPr>
              <a:t>b) Biết trường có tất cả 100 học sinh tham gia Hội khoẻ Phù Đổng. Hỏi trong số đó có bao nhiêu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252500"/>
                </a:solidFill>
                <a:effectLst/>
                <a:latin typeface="Cambria" panose="02040503050406030204" pitchFamily="18" charset="0"/>
                <a:ea typeface="Cambria" panose="02040503050406030204" pitchFamily="18" charset="0"/>
              </a:rPr>
              <a:t>Nhìn vào biểu đồ trên ta thấy có 45% số học sinh tham gia là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272700"/>
                </a:solidFill>
                <a:effectLst/>
                <a:latin typeface="Cambria" panose="02040503050406030204" pitchFamily="18" charset="0"/>
                <a:ea typeface="Cambria" panose="02040503050406030204" pitchFamily="18" charset="0"/>
              </a:rPr>
              <a:t>Vậy số học sinh lớp 3 tham gia Hội khoẻ Phù Đổng </a:t>
            </a:r>
            <a:r>
              <a:rPr lang="vi-VN" sz="2400" b="1" i="0" u="none" strike="noStrike">
                <a:solidFill>
                  <a:srgbClr val="272700"/>
                </a:solidFill>
                <a:effectLst/>
                <a:latin typeface="Cambria" panose="02040503050406030204" pitchFamily="18" charset="0"/>
                <a:ea typeface="Cambria" panose="02040503050406030204" pitchFamily="18" charset="0"/>
              </a:rPr>
              <a:t>là 45 </a:t>
            </a:r>
            <a:r>
              <a:rPr lang="vi-VN" sz="2400" b="1" i="0" u="none" strike="noStrike" dirty="0">
                <a:solidFill>
                  <a:srgbClr val="272700"/>
                </a:solidFill>
                <a:effectLst/>
                <a:latin typeface="Cambria" panose="02040503050406030204" pitchFamily="18" charset="0"/>
                <a:ea typeface="Cambria" panose="02040503050406030204" pitchFamily="18" charset="0"/>
              </a:rPr>
              <a:t>học sinh.</a:t>
            </a:r>
            <a:br>
              <a:rPr lang="vi-VN" sz="1800" b="1" dirty="0">
                <a:latin typeface="Cambria" panose="02040503050406030204" pitchFamily="18" charset="0"/>
                <a:ea typeface="Cambria" panose="02040503050406030204" pitchFamily="18" charset="0"/>
              </a:rPr>
            </a:br>
            <a:endParaRPr lang="en-US"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42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1000"/>
                                        <p:tgtEl>
                                          <p:spTgt spid="14">
                                            <p:txEl>
                                              <p:pRg st="2" end="2"/>
                                            </p:txEl>
                                          </p:spTgt>
                                        </p:tgtEl>
                                      </p:cBhvr>
                                    </p:animEffect>
                                    <p:anim calcmode="lin" valueType="num">
                                      <p:cBhvr>
                                        <p:cTn id="20"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B70DC1-3CD5-495E-9590-2A66553A50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9093" y="2256504"/>
            <a:ext cx="3643313" cy="2955531"/>
          </a:xfrm>
          <a:prstGeom prst="rect">
            <a:avLst/>
          </a:prstGeom>
        </p:spPr>
      </p:pic>
      <p:pic>
        <p:nvPicPr>
          <p:cNvPr id="2" name="Graphic 1">
            <a:extLst>
              <a:ext uri="{FF2B5EF4-FFF2-40B4-BE49-F238E27FC236}">
                <a16:creationId xmlns:a16="http://schemas.microsoft.com/office/drawing/2014/main" id="{06152A73-D2BE-4526-934B-CDC3A8414A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1889" y="226868"/>
            <a:ext cx="11747778" cy="1868091"/>
          </a:xfrm>
          <a:prstGeom prst="rect">
            <a:avLst/>
          </a:prstGeom>
        </p:spPr>
      </p:pic>
      <p:pic>
        <p:nvPicPr>
          <p:cNvPr id="3" name="Graphic 2">
            <a:extLst>
              <a:ext uri="{FF2B5EF4-FFF2-40B4-BE49-F238E27FC236}">
                <a16:creationId xmlns:a16="http://schemas.microsoft.com/office/drawing/2014/main" id="{0A8791CF-2C80-4909-BB79-F266E49024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11451" y="523584"/>
            <a:ext cx="1521098" cy="2301662"/>
          </a:xfrm>
          <a:prstGeom prst="rect">
            <a:avLst/>
          </a:prstGeom>
        </p:spPr>
      </p:pic>
      <p:sp>
        <p:nvSpPr>
          <p:cNvPr id="5" name="TextBox 4">
            <a:extLst>
              <a:ext uri="{FF2B5EF4-FFF2-40B4-BE49-F238E27FC236}">
                <a16:creationId xmlns:a16="http://schemas.microsoft.com/office/drawing/2014/main" id="{288DC2F6-B6E4-44F7-BA49-73B9303B79DB}"/>
              </a:ext>
            </a:extLst>
          </p:cNvPr>
          <p:cNvSpPr txBox="1"/>
          <p:nvPr/>
        </p:nvSpPr>
        <p:spPr>
          <a:xfrm>
            <a:off x="2622190" y="3691101"/>
            <a:ext cx="4386362"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Để truy tìm được dấu vết của tên trộm Mipan, Jackie rất cần sự giúp đỡ của bạn trong các nhiệm vụ sau đây!</a:t>
            </a:r>
          </a:p>
        </p:txBody>
      </p:sp>
      <p:pic>
        <p:nvPicPr>
          <p:cNvPr id="7" name="Graphic 6">
            <a:extLst>
              <a:ext uri="{FF2B5EF4-FFF2-40B4-BE49-F238E27FC236}">
                <a16:creationId xmlns:a16="http://schemas.microsoft.com/office/drawing/2014/main" id="{A91FE095-F11E-4776-820E-0CF7CC5335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486" y="2571750"/>
            <a:ext cx="2390589" cy="2562884"/>
          </a:xfrm>
          <a:prstGeom prst="rect">
            <a:avLst/>
          </a:prstGeom>
        </p:spPr>
      </p:pic>
      <p:pic>
        <p:nvPicPr>
          <p:cNvPr id="11" name="Graphic 10">
            <a:extLst>
              <a:ext uri="{FF2B5EF4-FFF2-40B4-BE49-F238E27FC236}">
                <a16:creationId xmlns:a16="http://schemas.microsoft.com/office/drawing/2014/main" id="{5CA6FB4D-5C8F-43AE-B298-C7A0BB3FC02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43096" y="3771894"/>
            <a:ext cx="4009310" cy="1371606"/>
          </a:xfrm>
          <a:prstGeom prst="rect">
            <a:avLst/>
          </a:prstGeom>
        </p:spPr>
      </p:pic>
      <p:pic>
        <p:nvPicPr>
          <p:cNvPr id="12" name="Picture 11">
            <a:extLst>
              <a:ext uri="{FF2B5EF4-FFF2-40B4-BE49-F238E27FC236}">
                <a16:creationId xmlns:a16="http://schemas.microsoft.com/office/drawing/2014/main" id="{1AF27C96-8F77-4E0A-8CB4-D5BC0F42E8D3}"/>
              </a:ext>
            </a:extLst>
          </p:cNvPr>
          <p:cNvPicPr>
            <a:picLocks noChangeAspect="1"/>
          </p:cNvPicPr>
          <p:nvPr/>
        </p:nvPicPr>
        <p:blipFill>
          <a:blip r:embed="rId13"/>
          <a:stretch>
            <a:fillRect/>
          </a:stretch>
        </p:blipFill>
        <p:spPr>
          <a:xfrm>
            <a:off x="1559520" y="2755635"/>
            <a:ext cx="6488231" cy="1092803"/>
          </a:xfrm>
          <a:prstGeom prst="rect">
            <a:avLst/>
          </a:prstGeom>
        </p:spPr>
      </p:pic>
    </p:spTree>
    <p:extLst>
      <p:ext uri="{BB962C8B-B14F-4D97-AF65-F5344CB8AC3E}">
        <p14:creationId xmlns:p14="http://schemas.microsoft.com/office/powerpoint/2010/main" val="3514212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1+#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algn="just" defTabSz="685800">
              <a:buClrTx/>
            </a:pPr>
            <a:r>
              <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vi-VN"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Kết quả khảo sát về hoạt động dã ngoại yêu thích của 100 học sinh được cho trong biểu đồ hình quạt tròn bên.</a:t>
            </a:r>
            <a:endPar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defTabSz="685800">
              <a:buClrTx/>
            </a:pP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Hãy</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cho</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biết</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574766" y="1837509"/>
            <a:ext cx="4572000" cy="2308324"/>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a) Có bao nhiêu phần trăm số học sinh thích leo núi?</a:t>
            </a:r>
          </a:p>
          <a:p>
            <a:pPr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endParaRPr lang="en-US" sz="24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Tree>
    <p:extLst>
      <p:ext uri="{BB962C8B-B14F-4D97-AF65-F5344CB8AC3E}">
        <p14:creationId xmlns:p14="http://schemas.microsoft.com/office/powerpoint/2010/main" val="243712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Có bao nhiêu phần trăm số học sinh thích leo núi?</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2838203"/>
            <a:ext cx="4803699" cy="173379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8740" lvl="0" indent="0" algn="ctr" defTabSz="914400" rtl="0" eaLnBrk="1" fontAlgn="auto" latinLnBrk="0" hangingPunct="1">
              <a:lnSpc>
                <a:spcPct val="120000"/>
              </a:lnSpc>
              <a:spcBef>
                <a:spcPts val="0"/>
              </a:spcBef>
              <a:spcAft>
                <a:spcPts val="0"/>
              </a:spcAft>
              <a:buClr>
                <a:srgbClr val="000000"/>
              </a:buClr>
              <a:buSzPts val="1200"/>
              <a:buFont typeface="Arial"/>
              <a:buNone/>
              <a:tabLst>
                <a:tab pos="220345" algn="l"/>
              </a:tabLst>
              <a:defRPr/>
            </a:pPr>
            <a:r>
              <a:rPr kumimoji="0" lang="vi-VN" sz="3600" b="0" i="0" u="none" strike="noStrike" kern="0" cap="none" spc="-15"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sym typeface="Arial"/>
              </a:rPr>
              <a:t>Có 30% số học sinh thích leo núi.</a:t>
            </a:r>
            <a:endParaRPr kumimoji="0" lang="en-US" sz="3200" b="0" i="0" u="none" strike="noStrike" kern="0" cap="none" spc="-15" normalizeH="0" baseline="0" noProof="0" dirty="0">
              <a:ln>
                <a:noFill/>
              </a:ln>
              <a:solidFill>
                <a:srgbClr val="0070C0"/>
              </a:solidFill>
              <a:effectLst/>
              <a:uLnTx/>
              <a:uFillTx/>
              <a:latin typeface="Arial"/>
              <a:ea typeface="Times New Roman" panose="02020603050405020304" pitchFamily="18" charset="0"/>
              <a:cs typeface="+mn-cs"/>
              <a:sym typeface="Arial"/>
            </a:endParaRPr>
          </a:p>
        </p:txBody>
      </p:sp>
    </p:spTree>
    <p:extLst>
      <p:ext uri="{BB962C8B-B14F-4D97-AF65-F5344CB8AC3E}">
        <p14:creationId xmlns:p14="http://schemas.microsoft.com/office/powerpoint/2010/main" val="1203968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1569660"/>
          </a:xfrm>
          <a:prstGeom prst="rect">
            <a:avLst/>
          </a:prstGeom>
          <a:noFill/>
        </p:spPr>
        <p:txBody>
          <a:bodyPr wrap="square" rtlCol="0">
            <a:spAutoFit/>
          </a:bodyPr>
          <a:lstStyle/>
          <a:p>
            <a:pPr lvl="0"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3361509"/>
            <a:ext cx="4803699" cy="1349828"/>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8740" lvl="0" algn="ctr">
              <a:buSzPts val="1200"/>
              <a:tabLst>
                <a:tab pos="220345" algn="l"/>
              </a:tabLst>
            </a:pPr>
            <a:r>
              <a:rPr lang="vi-VN" sz="2000" spc="-15" dirty="0">
                <a:solidFill>
                  <a:srgbClr val="FF0000"/>
                </a:solidFill>
                <a:ea typeface="Times New Roman" panose="02020603050405020304" pitchFamily="18" charset="0"/>
              </a:rPr>
              <a:t>Hoạt động thăm trang trại được nhiều học sinh yêu thích nhất.</a:t>
            </a:r>
            <a:endParaRPr lang="en-US" sz="2000" spc="-15" dirty="0">
              <a:solidFill>
                <a:srgbClr val="FF0000"/>
              </a:solidFill>
              <a:ea typeface="Times New Roman" panose="02020603050405020304" pitchFamily="18" charset="0"/>
            </a:endParaRPr>
          </a:p>
          <a:p>
            <a:pPr marR="78740" lvl="0" algn="ctr">
              <a:buSzPts val="1200"/>
              <a:tabLst>
                <a:tab pos="220345" algn="l"/>
              </a:tabLst>
            </a:pPr>
            <a:r>
              <a:rPr lang="en-US" sz="1800" spc="-15" dirty="0">
                <a:solidFill>
                  <a:srgbClr val="0070C0"/>
                </a:solidFill>
                <a:ea typeface="Times New Roman" panose="02020603050405020304" pitchFamily="18" charset="0"/>
              </a:rPr>
              <a:t>100 × 45 : 100 = 45 (</a:t>
            </a:r>
            <a:r>
              <a:rPr lang="en-US" sz="1800" spc="-15" dirty="0" err="1">
                <a:solidFill>
                  <a:srgbClr val="0070C0"/>
                </a:solidFill>
                <a:ea typeface="Times New Roman" panose="02020603050405020304" pitchFamily="18" charset="0"/>
              </a:rPr>
              <a:t>bạn</a:t>
            </a:r>
            <a:r>
              <a:rPr lang="en-US" sz="1800" spc="-15" dirty="0">
                <a:solidFill>
                  <a:srgbClr val="0070C0"/>
                </a:solidFill>
                <a:ea typeface="Times New Roman" panose="02020603050405020304" pitchFamily="18" charset="0"/>
              </a:rPr>
              <a:t>)</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403006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480489" y="297011"/>
            <a:ext cx="800166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2. </a:t>
            </a:r>
            <a:r>
              <a:rPr kumimoji="0" lang="vi-VN"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Trong chuyến đi đến vườn quốc gia của một nhóm học sinh lớp 5, mỗi học sinh đều mang một trong ba đồ vật: kính lúp, đèn pin và thuốc xịt côn trùng. Biểu đồ bên cho biết tỉ số phần trăm học sinh mang theo mỗi đồ vật đó.</a:t>
            </a:r>
            <a:endPar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17" name="TextBox 16">
            <a:extLst>
              <a:ext uri="{FF2B5EF4-FFF2-40B4-BE49-F238E27FC236}">
                <a16:creationId xmlns:a16="http://schemas.microsoft.com/office/drawing/2014/main" id="{CA894E32-7C03-4A2A-89C0-EF90B5B8D43C}"/>
              </a:ext>
            </a:extLst>
          </p:cNvPr>
          <p:cNvSpPr txBox="1"/>
          <p:nvPr/>
        </p:nvSpPr>
        <p:spPr>
          <a:xfrm>
            <a:off x="539210" y="1610418"/>
            <a:ext cx="5225863" cy="147732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Hãy đọc tỉ số phần trăm của số học sinh mang kính lúp, số học sinh mang đèn pin và số học sinh mang thuốc xịt côn trùng trên biểu đồ.</a:t>
            </a:r>
            <a:endParaRPr kumimoji="0" lang="en-US"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pic>
        <p:nvPicPr>
          <p:cNvPr id="6" name="Picture 5">
            <a:extLst>
              <a:ext uri="{FF2B5EF4-FFF2-40B4-BE49-F238E27FC236}">
                <a16:creationId xmlns:a16="http://schemas.microsoft.com/office/drawing/2014/main" id="{53A5DA9A-6182-8992-F0AD-7ACC0FDE22C7}"/>
              </a:ext>
            </a:extLst>
          </p:cNvPr>
          <p:cNvPicPr>
            <a:picLocks noChangeAspect="1"/>
          </p:cNvPicPr>
          <p:nvPr/>
        </p:nvPicPr>
        <p:blipFill>
          <a:blip r:embed="rId2"/>
          <a:stretch>
            <a:fillRect/>
          </a:stretch>
        </p:blipFill>
        <p:spPr>
          <a:xfrm>
            <a:off x="6036673" y="1642518"/>
            <a:ext cx="2400300" cy="2886075"/>
          </a:xfrm>
          <a:prstGeom prst="rect">
            <a:avLst/>
          </a:prstGeom>
        </p:spPr>
      </p:pic>
      <p:sp>
        <p:nvSpPr>
          <p:cNvPr id="9" name="Rectangle: Rounded Corners 8">
            <a:extLst>
              <a:ext uri="{FF2B5EF4-FFF2-40B4-BE49-F238E27FC236}">
                <a16:creationId xmlns:a16="http://schemas.microsoft.com/office/drawing/2014/main" id="{761BBDB9-E8C5-2876-6872-220D96242E2E}"/>
              </a:ext>
            </a:extLst>
          </p:cNvPr>
          <p:cNvSpPr/>
          <p:nvPr/>
        </p:nvSpPr>
        <p:spPr>
          <a:xfrm>
            <a:off x="663369" y="3230880"/>
            <a:ext cx="5153957" cy="148045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kính lúp chiếm 65%.</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đèn pin chiếm 10%.</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thuốc xịt côn trùng chiếm 25%.</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241735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1123405" y="305720"/>
            <a:ext cx="7357225" cy="830997"/>
          </a:xfrm>
          <a:prstGeom prst="rect">
            <a:avLst/>
          </a:prstGeom>
          <a:noFill/>
        </p:spPr>
        <p:txBody>
          <a:bodyPr wrap="square" rtlCol="0">
            <a:spAutoFit/>
          </a:bodyPr>
          <a:lstStyle/>
          <a:p>
            <a:pPr lvl="0" algn="just" defTabSz="685800">
              <a:buClrTx/>
              <a:defRPr/>
            </a:pPr>
            <a:r>
              <a:rPr lang="en-US" sz="2400" b="1" kern="1200" dirty="0" err="1">
                <a:solidFill>
                  <a:srgbClr val="002060"/>
                </a:solidFill>
                <a:latin typeface="Arial" panose="020B0604020202020204" pitchFamily="34" charset="0"/>
                <a:ea typeface="+mn-ea"/>
                <a:cs typeface="Arial" panose="020B0604020202020204" pitchFamily="34" charset="0"/>
              </a:rPr>
              <a:t>Chọn</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câu</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trả</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lời</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đúng</a:t>
            </a:r>
            <a:r>
              <a:rPr lang="en-US" sz="2400" b="1" kern="1200" dirty="0">
                <a:solidFill>
                  <a:srgbClr val="002060"/>
                </a:solidFill>
                <a:latin typeface="Arial" panose="020B0604020202020204" pitchFamily="34" charset="0"/>
                <a:ea typeface="+mn-ea"/>
                <a:cs typeface="Arial" panose="020B0604020202020204" pitchFamily="34" charset="0"/>
              </a:rPr>
              <a:t>.</a:t>
            </a:r>
          </a:p>
          <a:p>
            <a:pPr lvl="0" algn="just" defTabSz="685800">
              <a:buClrTx/>
              <a:defRPr/>
            </a:pPr>
            <a:r>
              <a:rPr lang="en-US" sz="2400" kern="1200" dirty="0">
                <a:solidFill>
                  <a:srgbClr val="002060"/>
                </a:solidFill>
                <a:latin typeface="Arial" panose="020B0604020202020204" pitchFamily="34" charset="0"/>
                <a:ea typeface="+mn-ea"/>
                <a:cs typeface="Arial" panose="020B0604020202020204" pitchFamily="34" charset="0"/>
              </a:rPr>
              <a:t>Cho </a:t>
            </a:r>
            <a:r>
              <a:rPr lang="en-US" sz="2400" kern="1200" dirty="0" err="1">
                <a:solidFill>
                  <a:srgbClr val="002060"/>
                </a:solidFill>
                <a:latin typeface="Arial" panose="020B0604020202020204" pitchFamily="34" charset="0"/>
                <a:ea typeface="+mn-ea"/>
                <a:cs typeface="Arial" panose="020B0604020202020204" pitchFamily="34" charset="0"/>
              </a:rPr>
              <a:t>bảng</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số</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liệu</a:t>
            </a:r>
            <a:r>
              <a:rPr lang="en-US" sz="2400" kern="1200" dirty="0">
                <a:solidFill>
                  <a:srgbClr val="002060"/>
                </a:solidFill>
                <a:latin typeface="Arial" panose="020B0604020202020204" pitchFamily="34" charset="0"/>
                <a:ea typeface="+mn-ea"/>
                <a:cs typeface="Arial" panose="020B0604020202020204" pitchFamily="34" charset="0"/>
              </a:rPr>
              <a:t>:</a:t>
            </a:r>
            <a:endParaRPr kumimoji="0" lang="en-US" sz="24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6" name="Oval 5">
            <a:extLst>
              <a:ext uri="{FF2B5EF4-FFF2-40B4-BE49-F238E27FC236}">
                <a16:creationId xmlns:a16="http://schemas.microsoft.com/office/drawing/2014/main" id="{95AEE29F-A378-3CB5-3C4F-F5AEFDF7A5DE}"/>
              </a:ext>
            </a:extLst>
          </p:cNvPr>
          <p:cNvSpPr/>
          <p:nvPr/>
        </p:nvSpPr>
        <p:spPr>
          <a:xfrm>
            <a:off x="635726" y="426720"/>
            <a:ext cx="531223" cy="531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graphicFrame>
        <p:nvGraphicFramePr>
          <p:cNvPr id="9" name="Table 8">
            <a:extLst>
              <a:ext uri="{FF2B5EF4-FFF2-40B4-BE49-F238E27FC236}">
                <a16:creationId xmlns:a16="http://schemas.microsoft.com/office/drawing/2014/main" id="{213C9E0D-6453-8A33-5014-5319B248121C}"/>
              </a:ext>
            </a:extLst>
          </p:cNvPr>
          <p:cNvGraphicFramePr>
            <a:graphicFrameLocks noGrp="1"/>
          </p:cNvGraphicFramePr>
          <p:nvPr>
            <p:extLst>
              <p:ext uri="{D42A27DB-BD31-4B8C-83A1-F6EECF244321}">
                <p14:modId xmlns:p14="http://schemas.microsoft.com/office/powerpoint/2010/main" val="3783222030"/>
              </p:ext>
            </p:extLst>
          </p:nvPr>
        </p:nvGraphicFramePr>
        <p:xfrm>
          <a:off x="558981" y="1170190"/>
          <a:ext cx="7886700" cy="1645920"/>
        </p:xfrm>
        <a:graphic>
          <a:graphicData uri="http://schemas.openxmlformats.org/drawingml/2006/table">
            <a:tbl>
              <a:tblPr/>
              <a:tblGrid>
                <a:gridCol w="2018756">
                  <a:extLst>
                    <a:ext uri="{9D8B030D-6E8A-4147-A177-3AD203B41FA5}">
                      <a16:colId xmlns:a16="http://schemas.microsoft.com/office/drawing/2014/main" val="1028743490"/>
                    </a:ext>
                  </a:extLst>
                </a:gridCol>
                <a:gridCol w="1741714">
                  <a:extLst>
                    <a:ext uri="{9D8B030D-6E8A-4147-A177-3AD203B41FA5}">
                      <a16:colId xmlns:a16="http://schemas.microsoft.com/office/drawing/2014/main" val="4045351784"/>
                    </a:ext>
                  </a:extLst>
                </a:gridCol>
                <a:gridCol w="1323703">
                  <a:extLst>
                    <a:ext uri="{9D8B030D-6E8A-4147-A177-3AD203B41FA5}">
                      <a16:colId xmlns:a16="http://schemas.microsoft.com/office/drawing/2014/main" val="11936807"/>
                    </a:ext>
                  </a:extLst>
                </a:gridCol>
                <a:gridCol w="1524000">
                  <a:extLst>
                    <a:ext uri="{9D8B030D-6E8A-4147-A177-3AD203B41FA5}">
                      <a16:colId xmlns:a16="http://schemas.microsoft.com/office/drawing/2014/main" val="2356351678"/>
                    </a:ext>
                  </a:extLst>
                </a:gridCol>
                <a:gridCol w="1278527">
                  <a:extLst>
                    <a:ext uri="{9D8B030D-6E8A-4147-A177-3AD203B41FA5}">
                      <a16:colId xmlns:a16="http://schemas.microsoft.com/office/drawing/2014/main" val="2970928687"/>
                    </a:ext>
                  </a:extLst>
                </a:gridCol>
              </a:tblGrid>
              <a:tr h="0">
                <a:tc>
                  <a:txBody>
                    <a:bodyPr/>
                    <a:lstStyle/>
                    <a:p>
                      <a:pPr algn="ctr"/>
                      <a:r>
                        <a:rPr lang="en-US" sz="1600" dirty="0" err="1">
                          <a:solidFill>
                            <a:srgbClr val="000000"/>
                          </a:solidFill>
                          <a:effectLst/>
                          <a:latin typeface="Cambria" panose="02040503050406030204" pitchFamily="18" charset="0"/>
                          <a:ea typeface="Cambria" panose="02040503050406030204" pitchFamily="18" charset="0"/>
                        </a:rPr>
                        <a:t>Hoạt</a:t>
                      </a:r>
                      <a:r>
                        <a:rPr lang="en-US" sz="1600" dirty="0">
                          <a:solidFill>
                            <a:srgbClr val="000000"/>
                          </a:solidFill>
                          <a:effectLst/>
                          <a:latin typeface="Cambria" panose="02040503050406030204" pitchFamily="18" charset="0"/>
                          <a:ea typeface="Cambria" panose="02040503050406030204" pitchFamily="18" charset="0"/>
                        </a:rPr>
                        <a:t> </a:t>
                      </a:r>
                      <a:r>
                        <a:rPr lang="en-US" sz="1600" dirty="0" err="1">
                          <a:solidFill>
                            <a:srgbClr val="000000"/>
                          </a:solidFill>
                          <a:effectLst/>
                          <a:latin typeface="Cambria" panose="02040503050406030204" pitchFamily="18" charset="0"/>
                          <a:ea typeface="Cambria" panose="02040503050406030204" pitchFamily="18" charset="0"/>
                        </a:rPr>
                        <a:t>động</a:t>
                      </a:r>
                      <a:endParaRPr lang="en-US" sz="16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Tìm hiểu về côn trùng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Trồng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Đạp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Đi bộ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8714706"/>
                  </a:ext>
                </a:extLst>
              </a:tr>
              <a:tr h="0">
                <a:tc>
                  <a:txBody>
                    <a:bodyPr/>
                    <a:lstStyle/>
                    <a:p>
                      <a:pPr algn="ctr"/>
                      <a:r>
                        <a:rPr lang="en-US" sz="1600">
                          <a:solidFill>
                            <a:srgbClr val="000000"/>
                          </a:solidFill>
                          <a:effectLst/>
                          <a:latin typeface="Cambria" panose="02040503050406030204" pitchFamily="18" charset="0"/>
                          <a:ea typeface="Cambria" panose="02040503050406030204" pitchFamily="18" charset="0"/>
                        </a:rPr>
                        <a:t>Tỉ số phần trăm số học sinh tham gia mỗi hoạt động vào lúc 5 giờ chiều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dirty="0">
                          <a:solidFill>
                            <a:srgbClr val="000000"/>
                          </a:solidFill>
                          <a:effectLst/>
                          <a:latin typeface="Cambria" panose="02040503050406030204" pitchFamily="18" charset="0"/>
                          <a:ea typeface="Cambria" panose="020405030504060302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1950426"/>
                  </a:ext>
                </a:extLst>
              </a:tr>
            </a:tbl>
          </a:graphicData>
        </a:graphic>
      </p:graphicFrame>
      <p:sp>
        <p:nvSpPr>
          <p:cNvPr id="10" name="TextBox 9">
            <a:extLst>
              <a:ext uri="{FF2B5EF4-FFF2-40B4-BE49-F238E27FC236}">
                <a16:creationId xmlns:a16="http://schemas.microsoft.com/office/drawing/2014/main" id="{A6689DE1-0A7C-4D02-B07D-3A96483765C2}"/>
              </a:ext>
            </a:extLst>
          </p:cNvPr>
          <p:cNvSpPr txBox="1"/>
          <p:nvPr/>
        </p:nvSpPr>
        <p:spPr>
          <a:xfrm>
            <a:off x="1654629" y="2891247"/>
            <a:ext cx="6435635" cy="400110"/>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Biểu đồ nào dưới đây thể hiện số liệu trong bảng trên?</a:t>
            </a:r>
            <a:endParaRPr lang="en-US" sz="20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515EDDE1-2300-EEB2-67CF-6A7B3CE80BD9}"/>
              </a:ext>
            </a:extLst>
          </p:cNvPr>
          <p:cNvPicPr>
            <a:picLocks noChangeAspect="1"/>
          </p:cNvPicPr>
          <p:nvPr/>
        </p:nvPicPr>
        <p:blipFill>
          <a:blip r:embed="rId2"/>
          <a:stretch>
            <a:fillRect/>
          </a:stretch>
        </p:blipFill>
        <p:spPr>
          <a:xfrm>
            <a:off x="1741715" y="3312417"/>
            <a:ext cx="5481092" cy="1635955"/>
          </a:xfrm>
          <a:prstGeom prst="rect">
            <a:avLst/>
          </a:prstGeom>
        </p:spPr>
      </p:pic>
      <p:sp>
        <p:nvSpPr>
          <p:cNvPr id="13" name="Oval 12">
            <a:extLst>
              <a:ext uri="{FF2B5EF4-FFF2-40B4-BE49-F238E27FC236}">
                <a16:creationId xmlns:a16="http://schemas.microsoft.com/office/drawing/2014/main" id="{55D0408D-DED6-3BE3-F360-32B0B048DF7E}"/>
              </a:ext>
            </a:extLst>
          </p:cNvPr>
          <p:cNvSpPr/>
          <p:nvPr/>
        </p:nvSpPr>
        <p:spPr>
          <a:xfrm>
            <a:off x="4632960" y="4572000"/>
            <a:ext cx="496389" cy="400594"/>
          </a:xfrm>
          <a:prstGeom prst="ellipse">
            <a:avLst/>
          </a:prstGeom>
          <a:noFill/>
          <a:ln w="57150">
            <a:solidFill>
              <a:srgbClr val="FF2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46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9D01D7-1DA0-4E8B-BEF7-2949E51B00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1889" y="756284"/>
            <a:ext cx="11747778" cy="1868091"/>
          </a:xfrm>
          <a:prstGeom prst="rect">
            <a:avLst/>
          </a:prstGeom>
        </p:spPr>
      </p:pic>
      <p:pic>
        <p:nvPicPr>
          <p:cNvPr id="3" name="Graphic 2">
            <a:extLst>
              <a:ext uri="{FF2B5EF4-FFF2-40B4-BE49-F238E27FC236}">
                <a16:creationId xmlns:a16="http://schemas.microsoft.com/office/drawing/2014/main" id="{E2112C82-CB1B-414D-9A04-DDA58F44F1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15254" y="134548"/>
            <a:ext cx="1514259" cy="2251465"/>
          </a:xfrm>
          <a:prstGeom prst="rect">
            <a:avLst/>
          </a:prstGeom>
        </p:spPr>
      </p:pic>
      <p:sp>
        <p:nvSpPr>
          <p:cNvPr id="9" name="Oval 8">
            <a:extLst>
              <a:ext uri="{FF2B5EF4-FFF2-40B4-BE49-F238E27FC236}">
                <a16:creationId xmlns:a16="http://schemas.microsoft.com/office/drawing/2014/main" id="{D237333C-9535-481E-897A-A558B1AED2CF}"/>
              </a:ext>
            </a:extLst>
          </p:cNvPr>
          <p:cNvSpPr/>
          <p:nvPr/>
        </p:nvSpPr>
        <p:spPr>
          <a:xfrm>
            <a:off x="1728391" y="1076099"/>
            <a:ext cx="2573750" cy="1823865"/>
          </a:xfrm>
          <a:custGeom>
            <a:avLst/>
            <a:gdLst>
              <a:gd name="connsiteX0" fmla="*/ 0 w 3425314"/>
              <a:gd name="connsiteY0" fmla="*/ 1124387 h 2248773"/>
              <a:gd name="connsiteX1" fmla="*/ 1712657 w 3425314"/>
              <a:gd name="connsiteY1" fmla="*/ 0 h 2248773"/>
              <a:gd name="connsiteX2" fmla="*/ 3425314 w 3425314"/>
              <a:gd name="connsiteY2" fmla="*/ 1124387 h 2248773"/>
              <a:gd name="connsiteX3" fmla="*/ 1712657 w 3425314"/>
              <a:gd name="connsiteY3" fmla="*/ 2248774 h 2248773"/>
              <a:gd name="connsiteX4" fmla="*/ 0 w 3425314"/>
              <a:gd name="connsiteY4" fmla="*/ 1124387 h 2248773"/>
              <a:gd name="connsiteX0" fmla="*/ 3867 w 3429181"/>
              <a:gd name="connsiteY0" fmla="*/ 1307267 h 2431654"/>
              <a:gd name="connsiteX1" fmla="*/ 1396484 w 3429181"/>
              <a:gd name="connsiteY1" fmla="*/ 0 h 2431654"/>
              <a:gd name="connsiteX2" fmla="*/ 3429181 w 3429181"/>
              <a:gd name="connsiteY2" fmla="*/ 1307267 h 2431654"/>
              <a:gd name="connsiteX3" fmla="*/ 1716524 w 3429181"/>
              <a:gd name="connsiteY3" fmla="*/ 2431654 h 2431654"/>
              <a:gd name="connsiteX4" fmla="*/ 3867 w 3429181"/>
              <a:gd name="connsiteY4" fmla="*/ 1307267 h 2431654"/>
              <a:gd name="connsiteX0" fmla="*/ 2065 w 3461749"/>
              <a:gd name="connsiteY0" fmla="*/ 1331925 h 2456312"/>
              <a:gd name="connsiteX1" fmla="*/ 1394682 w 3461749"/>
              <a:gd name="connsiteY1" fmla="*/ 24658 h 2456312"/>
              <a:gd name="connsiteX2" fmla="*/ 2713026 w 3461749"/>
              <a:gd name="connsiteY2" fmla="*/ 540546 h 2456312"/>
              <a:gd name="connsiteX3" fmla="*/ 3427379 w 3461749"/>
              <a:gd name="connsiteY3" fmla="*/ 1331925 h 2456312"/>
              <a:gd name="connsiteX4" fmla="*/ 1714722 w 3461749"/>
              <a:gd name="connsiteY4" fmla="*/ 2456312 h 2456312"/>
              <a:gd name="connsiteX5" fmla="*/ 2065 w 3461749"/>
              <a:gd name="connsiteY5" fmla="*/ 1331925 h 2456312"/>
              <a:gd name="connsiteX0" fmla="*/ 145850 w 3605534"/>
              <a:gd name="connsiteY0" fmla="*/ 1307761 h 2432148"/>
              <a:gd name="connsiteX1" fmla="*/ 250771 w 3605534"/>
              <a:gd name="connsiteY1" fmla="*/ 440182 h 2432148"/>
              <a:gd name="connsiteX2" fmla="*/ 1538467 w 3605534"/>
              <a:gd name="connsiteY2" fmla="*/ 494 h 2432148"/>
              <a:gd name="connsiteX3" fmla="*/ 2856811 w 3605534"/>
              <a:gd name="connsiteY3" fmla="*/ 516382 h 2432148"/>
              <a:gd name="connsiteX4" fmla="*/ 3571164 w 3605534"/>
              <a:gd name="connsiteY4" fmla="*/ 1307761 h 2432148"/>
              <a:gd name="connsiteX5" fmla="*/ 1858507 w 3605534"/>
              <a:gd name="connsiteY5" fmla="*/ 2432148 h 2432148"/>
              <a:gd name="connsiteX6" fmla="*/ 145850 w 3605534"/>
              <a:gd name="connsiteY6" fmla="*/ 1307761 h 2432148"/>
              <a:gd name="connsiteX0" fmla="*/ 145850 w 3615407"/>
              <a:gd name="connsiteY0" fmla="*/ 1307980 h 2432367"/>
              <a:gd name="connsiteX1" fmla="*/ 250771 w 3615407"/>
              <a:gd name="connsiteY1" fmla="*/ 440401 h 2432367"/>
              <a:gd name="connsiteX2" fmla="*/ 1538467 w 3615407"/>
              <a:gd name="connsiteY2" fmla="*/ 713 h 2432367"/>
              <a:gd name="connsiteX3" fmla="*/ 3016831 w 3615407"/>
              <a:gd name="connsiteY3" fmla="*/ 364201 h 2432367"/>
              <a:gd name="connsiteX4" fmla="*/ 3571164 w 3615407"/>
              <a:gd name="connsiteY4" fmla="*/ 1307980 h 2432367"/>
              <a:gd name="connsiteX5" fmla="*/ 1858507 w 3615407"/>
              <a:gd name="connsiteY5" fmla="*/ 2432367 h 2432367"/>
              <a:gd name="connsiteX6" fmla="*/ 145850 w 3615407"/>
              <a:gd name="connsiteY6" fmla="*/ 1307980 h 2432367"/>
              <a:gd name="connsiteX0" fmla="*/ 145850 w 3571418"/>
              <a:gd name="connsiteY0" fmla="*/ 1307980 h 2452740"/>
              <a:gd name="connsiteX1" fmla="*/ 250771 w 3571418"/>
              <a:gd name="connsiteY1" fmla="*/ 440401 h 2452740"/>
              <a:gd name="connsiteX2" fmla="*/ 1538467 w 3571418"/>
              <a:gd name="connsiteY2" fmla="*/ 713 h 2452740"/>
              <a:gd name="connsiteX3" fmla="*/ 3016831 w 3571418"/>
              <a:gd name="connsiteY3" fmla="*/ 364201 h 2452740"/>
              <a:gd name="connsiteX4" fmla="*/ 3571164 w 3571418"/>
              <a:gd name="connsiteY4" fmla="*/ 1307980 h 2452740"/>
              <a:gd name="connsiteX5" fmla="*/ 2971111 w 3571418"/>
              <a:gd name="connsiteY5" fmla="*/ 1979642 h 2452740"/>
              <a:gd name="connsiteX6" fmla="*/ 1858507 w 3571418"/>
              <a:gd name="connsiteY6" fmla="*/ 2432367 h 2452740"/>
              <a:gd name="connsiteX7" fmla="*/ 145850 w 3571418"/>
              <a:gd name="connsiteY7" fmla="*/ 1307980 h 2452740"/>
              <a:gd name="connsiteX0" fmla="*/ 72384 w 3497952"/>
              <a:gd name="connsiteY0" fmla="*/ 1307980 h 2432386"/>
              <a:gd name="connsiteX1" fmla="*/ 177305 w 3497952"/>
              <a:gd name="connsiteY1" fmla="*/ 440401 h 2432386"/>
              <a:gd name="connsiteX2" fmla="*/ 1465001 w 3497952"/>
              <a:gd name="connsiteY2" fmla="*/ 713 h 2432386"/>
              <a:gd name="connsiteX3" fmla="*/ 2943365 w 3497952"/>
              <a:gd name="connsiteY3" fmla="*/ 364201 h 2432386"/>
              <a:gd name="connsiteX4" fmla="*/ 3497698 w 3497952"/>
              <a:gd name="connsiteY4" fmla="*/ 1307980 h 2432386"/>
              <a:gd name="connsiteX5" fmla="*/ 2897645 w 3497952"/>
              <a:gd name="connsiteY5" fmla="*/ 1979642 h 2432386"/>
              <a:gd name="connsiteX6" fmla="*/ 1785041 w 3497952"/>
              <a:gd name="connsiteY6" fmla="*/ 2432367 h 2432386"/>
              <a:gd name="connsiteX7" fmla="*/ 756425 w 3497952"/>
              <a:gd name="connsiteY7" fmla="*/ 1994881 h 2432386"/>
              <a:gd name="connsiteX8" fmla="*/ 72384 w 3497952"/>
              <a:gd name="connsiteY8" fmla="*/ 1307980 h 2432386"/>
              <a:gd name="connsiteX0" fmla="*/ 72384 w 3497952"/>
              <a:gd name="connsiteY0" fmla="*/ 1307980 h 2433129"/>
              <a:gd name="connsiteX1" fmla="*/ 177305 w 3497952"/>
              <a:gd name="connsiteY1" fmla="*/ 440401 h 2433129"/>
              <a:gd name="connsiteX2" fmla="*/ 1465001 w 3497952"/>
              <a:gd name="connsiteY2" fmla="*/ 713 h 2433129"/>
              <a:gd name="connsiteX3" fmla="*/ 2943365 w 3497952"/>
              <a:gd name="connsiteY3" fmla="*/ 364201 h 2433129"/>
              <a:gd name="connsiteX4" fmla="*/ 3497698 w 3497952"/>
              <a:gd name="connsiteY4" fmla="*/ 1307980 h 2433129"/>
              <a:gd name="connsiteX5" fmla="*/ 2966225 w 3497952"/>
              <a:gd name="connsiteY5" fmla="*/ 2078702 h 2433129"/>
              <a:gd name="connsiteX6" fmla="*/ 1785041 w 3497952"/>
              <a:gd name="connsiteY6" fmla="*/ 2432367 h 2433129"/>
              <a:gd name="connsiteX7" fmla="*/ 756425 w 3497952"/>
              <a:gd name="connsiteY7" fmla="*/ 1994881 h 2433129"/>
              <a:gd name="connsiteX8" fmla="*/ 72384 w 3497952"/>
              <a:gd name="connsiteY8" fmla="*/ 1307980 h 2433129"/>
              <a:gd name="connsiteX0" fmla="*/ 62006 w 3487574"/>
              <a:gd name="connsiteY0" fmla="*/ 1307980 h 2432500"/>
              <a:gd name="connsiteX1" fmla="*/ 166927 w 3487574"/>
              <a:gd name="connsiteY1" fmla="*/ 440401 h 2432500"/>
              <a:gd name="connsiteX2" fmla="*/ 1454623 w 3487574"/>
              <a:gd name="connsiteY2" fmla="*/ 713 h 2432500"/>
              <a:gd name="connsiteX3" fmla="*/ 2932987 w 3487574"/>
              <a:gd name="connsiteY3" fmla="*/ 364201 h 2432500"/>
              <a:gd name="connsiteX4" fmla="*/ 3487320 w 3487574"/>
              <a:gd name="connsiteY4" fmla="*/ 1307980 h 2432500"/>
              <a:gd name="connsiteX5" fmla="*/ 2955847 w 3487574"/>
              <a:gd name="connsiteY5" fmla="*/ 2078702 h 2432500"/>
              <a:gd name="connsiteX6" fmla="*/ 1774663 w 3487574"/>
              <a:gd name="connsiteY6" fmla="*/ 2432367 h 2432500"/>
              <a:gd name="connsiteX7" fmla="*/ 593647 w 3487574"/>
              <a:gd name="connsiteY7" fmla="*/ 2109181 h 2432500"/>
              <a:gd name="connsiteX8" fmla="*/ 62006 w 3487574"/>
              <a:gd name="connsiteY8" fmla="*/ 1307980 h 2432500"/>
              <a:gd name="connsiteX0" fmla="*/ 6099 w 3431667"/>
              <a:gd name="connsiteY0" fmla="*/ 1307300 h 2431820"/>
              <a:gd name="connsiteX1" fmla="*/ 324380 w 3431667"/>
              <a:gd name="connsiteY1" fmla="*/ 378761 h 2431820"/>
              <a:gd name="connsiteX2" fmla="*/ 1398716 w 3431667"/>
              <a:gd name="connsiteY2" fmla="*/ 33 h 2431820"/>
              <a:gd name="connsiteX3" fmla="*/ 2877080 w 3431667"/>
              <a:gd name="connsiteY3" fmla="*/ 363521 h 2431820"/>
              <a:gd name="connsiteX4" fmla="*/ 3431413 w 3431667"/>
              <a:gd name="connsiteY4" fmla="*/ 1307300 h 2431820"/>
              <a:gd name="connsiteX5" fmla="*/ 2899940 w 3431667"/>
              <a:gd name="connsiteY5" fmla="*/ 2078022 h 2431820"/>
              <a:gd name="connsiteX6" fmla="*/ 1718756 w 3431667"/>
              <a:gd name="connsiteY6" fmla="*/ 2431687 h 2431820"/>
              <a:gd name="connsiteX7" fmla="*/ 537740 w 3431667"/>
              <a:gd name="connsiteY7" fmla="*/ 2108501 h 2431820"/>
              <a:gd name="connsiteX8" fmla="*/ 6099 w 3431667"/>
              <a:gd name="connsiteY8" fmla="*/ 1307300 h 24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667" h="2431820">
                <a:moveTo>
                  <a:pt x="6099" y="1307300"/>
                </a:moveTo>
                <a:cubicBezTo>
                  <a:pt x="-29461" y="1019010"/>
                  <a:pt x="92277" y="596639"/>
                  <a:pt x="324380" y="378761"/>
                </a:cubicBezTo>
                <a:cubicBezTo>
                  <a:pt x="556483" y="160883"/>
                  <a:pt x="973266" y="2573"/>
                  <a:pt x="1398716" y="33"/>
                </a:cubicBezTo>
                <a:cubicBezTo>
                  <a:pt x="1824166" y="-2507"/>
                  <a:pt x="2538297" y="145643"/>
                  <a:pt x="2877080" y="363521"/>
                </a:cubicBezTo>
                <a:cubicBezTo>
                  <a:pt x="3215863" y="581399"/>
                  <a:pt x="3440303" y="1030440"/>
                  <a:pt x="3431413" y="1307300"/>
                </a:cubicBezTo>
                <a:cubicBezTo>
                  <a:pt x="3422523" y="1584160"/>
                  <a:pt x="3185383" y="1890624"/>
                  <a:pt x="2899940" y="2078022"/>
                </a:cubicBezTo>
                <a:cubicBezTo>
                  <a:pt x="2614497" y="2265420"/>
                  <a:pt x="2112456" y="2426607"/>
                  <a:pt x="1718756" y="2431687"/>
                </a:cubicBezTo>
                <a:cubicBezTo>
                  <a:pt x="1325056" y="2436767"/>
                  <a:pt x="823183" y="2295899"/>
                  <a:pt x="537740" y="2108501"/>
                </a:cubicBezTo>
                <a:cubicBezTo>
                  <a:pt x="252297" y="1921103"/>
                  <a:pt x="41659" y="1595590"/>
                  <a:pt x="6099" y="1307300"/>
                </a:cubicBezTo>
                <a:close/>
              </a:path>
            </a:pathLst>
          </a:custGeom>
          <a:solidFill>
            <a:srgbClr val="EAD5A7"/>
          </a:solidFill>
          <a:ln>
            <a:solidFill>
              <a:srgbClr val="663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6" name="Graphic 5">
            <a:extLst>
              <a:ext uri="{FF2B5EF4-FFF2-40B4-BE49-F238E27FC236}">
                <a16:creationId xmlns:a16="http://schemas.microsoft.com/office/drawing/2014/main" id="{BC548AE5-FEBF-4BAA-84BE-AC02ADBCA51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1517" y="2139783"/>
            <a:ext cx="2805941" cy="3003717"/>
          </a:xfrm>
          <a:prstGeom prst="rect">
            <a:avLst/>
          </a:prstGeom>
        </p:spPr>
      </p:pic>
      <p:pic>
        <p:nvPicPr>
          <p:cNvPr id="8" name="Graphic 7">
            <a:extLst>
              <a:ext uri="{FF2B5EF4-FFF2-40B4-BE49-F238E27FC236}">
                <a16:creationId xmlns:a16="http://schemas.microsoft.com/office/drawing/2014/main" id="{DE55026F-6979-4730-B959-0F659134C4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23746" y="1284049"/>
            <a:ext cx="1045289" cy="1545047"/>
          </a:xfrm>
          <a:prstGeom prst="rect">
            <a:avLst/>
          </a:prstGeom>
        </p:spPr>
      </p:pic>
      <p:sp>
        <p:nvSpPr>
          <p:cNvPr id="10" name="TextBox 9">
            <a:extLst>
              <a:ext uri="{FF2B5EF4-FFF2-40B4-BE49-F238E27FC236}">
                <a16:creationId xmlns:a16="http://schemas.microsoft.com/office/drawing/2014/main" id="{881FAF4D-B3E1-421A-95A6-5853A18F3D54}"/>
              </a:ext>
            </a:extLst>
          </p:cNvPr>
          <p:cNvSpPr txBox="1"/>
          <p:nvPr/>
        </p:nvSpPr>
        <p:spPr>
          <a:xfrm>
            <a:off x="4906945" y="3362210"/>
            <a:ext cx="3730877"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Đã phát hiện tung tích của Mipan!!! </a:t>
            </a:r>
          </a:p>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Hoàn thành nhiệm vụ cuối cùng để phá án thành công nhé!</a:t>
            </a:r>
          </a:p>
        </p:txBody>
      </p:sp>
      <p:pic>
        <p:nvPicPr>
          <p:cNvPr id="13" name="Graphic 12">
            <a:extLst>
              <a:ext uri="{FF2B5EF4-FFF2-40B4-BE49-F238E27FC236}">
                <a16:creationId xmlns:a16="http://schemas.microsoft.com/office/drawing/2014/main" id="{6FF7131F-ACF0-40FD-A20B-F752570816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3157537" y="4303746"/>
            <a:ext cx="5986463" cy="860673"/>
          </a:xfrm>
          <a:prstGeom prst="rect">
            <a:avLst/>
          </a:prstGeom>
        </p:spPr>
      </p:pic>
      <p:pic>
        <p:nvPicPr>
          <p:cNvPr id="14" name="Picture 13">
            <a:extLst>
              <a:ext uri="{FF2B5EF4-FFF2-40B4-BE49-F238E27FC236}">
                <a16:creationId xmlns:a16="http://schemas.microsoft.com/office/drawing/2014/main" id="{1F42A9B1-27D2-4BA1-8D3C-D0C3343EA788}"/>
              </a:ext>
            </a:extLst>
          </p:cNvPr>
          <p:cNvPicPr>
            <a:picLocks noChangeAspect="1"/>
          </p:cNvPicPr>
          <p:nvPr/>
        </p:nvPicPr>
        <p:blipFill>
          <a:blip r:embed="rId12"/>
          <a:stretch>
            <a:fillRect/>
          </a:stretch>
        </p:blipFill>
        <p:spPr>
          <a:xfrm>
            <a:off x="5368658" y="2552772"/>
            <a:ext cx="2807451" cy="1092803"/>
          </a:xfrm>
          <a:prstGeom prst="rect">
            <a:avLst/>
          </a:prstGeom>
        </p:spPr>
      </p:pic>
    </p:spTree>
    <p:extLst>
      <p:ext uri="{BB962C8B-B14F-4D97-AF65-F5344CB8AC3E}">
        <p14:creationId xmlns:p14="http://schemas.microsoft.com/office/powerpoint/2010/main" val="23897034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C651D-622E-4FD7-8CAF-3CADAC1D51FE}"/>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F73811BA-2278-4DF1-A0D4-514936685975}"/>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5" name="Graphic 4">
            <a:extLst>
              <a:ext uri="{FF2B5EF4-FFF2-40B4-BE49-F238E27FC236}">
                <a16:creationId xmlns:a16="http://schemas.microsoft.com/office/drawing/2014/main" id="{A7812FE6-B4BE-4F1C-9C98-A80F921C7F1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44887"/>
          <a:stretch/>
        </p:blipFill>
        <p:spPr>
          <a:xfrm>
            <a:off x="445141" y="928687"/>
            <a:ext cx="2373446" cy="4211738"/>
          </a:xfrm>
          <a:prstGeom prst="rect">
            <a:avLst/>
          </a:prstGeom>
        </p:spPr>
      </p:pic>
      <p:pic>
        <p:nvPicPr>
          <p:cNvPr id="7" name="Voyeur – Jingle Punks (No Copyright Music)">
            <a:hlinkClick r:id="" action="ppaction://media"/>
            <a:extLst>
              <a:ext uri="{FF2B5EF4-FFF2-40B4-BE49-F238E27FC236}">
                <a16:creationId xmlns:a16="http://schemas.microsoft.com/office/drawing/2014/main" id="{9DCF69AD-65D8-4CDB-9B90-5297DB98E3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4" name="Picture 3">
            <a:extLst>
              <a:ext uri="{FF2B5EF4-FFF2-40B4-BE49-F238E27FC236}">
                <a16:creationId xmlns:a16="http://schemas.microsoft.com/office/drawing/2014/main" id="{5B06E4EC-2317-4341-8EC1-7072194726DF}"/>
              </a:ext>
            </a:extLst>
          </p:cNvPr>
          <p:cNvPicPr>
            <a:picLocks noChangeAspect="1"/>
          </p:cNvPicPr>
          <p:nvPr/>
        </p:nvPicPr>
        <p:blipFill>
          <a:blip r:embed="rId8"/>
          <a:stretch>
            <a:fillRect/>
          </a:stretch>
        </p:blipFill>
        <p:spPr>
          <a:xfrm>
            <a:off x="3221130" y="1467568"/>
            <a:ext cx="5477731" cy="2748011"/>
          </a:xfrm>
          <a:prstGeom prst="rect">
            <a:avLst/>
          </a:prstGeom>
        </p:spPr>
      </p:pic>
    </p:spTree>
    <p:extLst>
      <p:ext uri="{BB962C8B-B14F-4D97-AF65-F5344CB8AC3E}">
        <p14:creationId xmlns:p14="http://schemas.microsoft.com/office/powerpoint/2010/main" val="234772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5"/>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652087-607F-41D8-A0A5-662E91B003F9}"/>
              </a:ext>
            </a:extLst>
          </p:cNvPr>
          <p:cNvGrpSpPr/>
          <p:nvPr/>
        </p:nvGrpSpPr>
        <p:grpSpPr>
          <a:xfrm>
            <a:off x="-23751" y="0"/>
            <a:ext cx="9144000" cy="5143500"/>
            <a:chOff x="0" y="0"/>
            <a:chExt cx="12192000" cy="6858000"/>
          </a:xfrm>
        </p:grpSpPr>
        <p:sp>
          <p:nvSpPr>
            <p:cNvPr id="3" name="Rectangle 2">
              <a:extLst>
                <a:ext uri="{FF2B5EF4-FFF2-40B4-BE49-F238E27FC236}">
                  <a16:creationId xmlns:a16="http://schemas.microsoft.com/office/drawing/2014/main" id="{C0EE3AE6-C147-41A2-8987-B7E131CD1B4F}"/>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9752A9ED-E014-4ECD-9DCE-D9A8DECA6B0F}"/>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6A1E3EF3-294D-420C-8A3C-06C53D7F11E4}"/>
              </a:ext>
            </a:extLst>
          </p:cNvPr>
          <p:cNvSpPr txBox="1"/>
          <p:nvPr/>
        </p:nvSpPr>
        <p:spPr>
          <a:xfrm>
            <a:off x="609600" y="387937"/>
            <a:ext cx="7776755" cy="1384995"/>
          </a:xfrm>
          <a:prstGeom prst="rect">
            <a:avLst/>
          </a:prstGeom>
          <a:noFill/>
        </p:spPr>
        <p:txBody>
          <a:bodyPr wrap="square" rtlCol="0">
            <a:spAutoFit/>
          </a:bodyPr>
          <a:lstStyle/>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Thời gian ngủ trong một ngày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bà, mẹ và Bi lần lượt là 25%,</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30%, 50%. Mỗi biểu đồ bên biểu</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thị thời gian ngủ trong một ngày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ai?</a:t>
            </a:r>
            <a:endParaRPr lang="en-US" sz="2000" kern="1200" dirty="0">
              <a:solidFill>
                <a:prstClr val="black"/>
              </a:solidFill>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EB5BB02-8355-9657-A75E-CF92D6C06E3D}"/>
              </a:ext>
            </a:extLst>
          </p:cNvPr>
          <p:cNvPicPr>
            <a:picLocks noChangeAspect="1"/>
          </p:cNvPicPr>
          <p:nvPr/>
        </p:nvPicPr>
        <p:blipFill>
          <a:blip r:embed="rId2"/>
          <a:stretch>
            <a:fillRect/>
          </a:stretch>
        </p:blipFill>
        <p:spPr>
          <a:xfrm>
            <a:off x="2183316" y="2125668"/>
            <a:ext cx="4729893" cy="2528003"/>
          </a:xfrm>
          <a:prstGeom prst="rect">
            <a:avLst/>
          </a:prstGeom>
        </p:spPr>
      </p:pic>
      <p:sp>
        <p:nvSpPr>
          <p:cNvPr id="10" name="TextBox 9">
            <a:extLst>
              <a:ext uri="{FF2B5EF4-FFF2-40B4-BE49-F238E27FC236}">
                <a16:creationId xmlns:a16="http://schemas.microsoft.com/office/drawing/2014/main" id="{AC0A6DF6-14D2-EC09-F109-DCFD3BBA2072}"/>
              </a:ext>
            </a:extLst>
          </p:cNvPr>
          <p:cNvSpPr txBox="1"/>
          <p:nvPr/>
        </p:nvSpPr>
        <p:spPr>
          <a:xfrm>
            <a:off x="2617307" y="3284810"/>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30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087E5F2-0EEF-EC71-7DEE-016B3938417F}"/>
              </a:ext>
            </a:extLst>
          </p:cNvPr>
          <p:cNvSpPr txBox="1"/>
          <p:nvPr/>
        </p:nvSpPr>
        <p:spPr>
          <a:xfrm>
            <a:off x="4224045" y="3654142"/>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50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19ABD16-7B15-E0D2-5F84-51214AAC88EE}"/>
              </a:ext>
            </a:extLst>
          </p:cNvPr>
          <p:cNvSpPr txBox="1"/>
          <p:nvPr/>
        </p:nvSpPr>
        <p:spPr>
          <a:xfrm>
            <a:off x="5913913" y="3283779"/>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25</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26BD964-0B09-6B93-CFB1-57163A422B37}"/>
              </a:ext>
            </a:extLst>
          </p:cNvPr>
          <p:cNvSpPr txBox="1"/>
          <p:nvPr/>
        </p:nvSpPr>
        <p:spPr>
          <a:xfrm>
            <a:off x="2926080" y="3683726"/>
            <a:ext cx="557349" cy="338554"/>
          </a:xfrm>
          <a:prstGeom prst="rect">
            <a:avLst/>
          </a:prstGeom>
          <a:noFill/>
        </p:spPr>
        <p:txBody>
          <a:bodyPr wrap="square" rtlCol="0">
            <a:spAutoFit/>
          </a:bodyPr>
          <a:lstStyle/>
          <a:p>
            <a:r>
              <a:rPr lang="en-US" sz="1600" b="1" dirty="0" err="1">
                <a:solidFill>
                  <a:srgbClr val="FF0000"/>
                </a:solidFill>
              </a:rPr>
              <a:t>Mẹ</a:t>
            </a:r>
            <a:endParaRPr lang="en-US" sz="1600" b="1" dirty="0">
              <a:solidFill>
                <a:srgbClr val="FF0000"/>
              </a:solidFill>
            </a:endParaRPr>
          </a:p>
        </p:txBody>
      </p:sp>
      <p:sp>
        <p:nvSpPr>
          <p:cNvPr id="8" name="TextBox 7">
            <a:extLst>
              <a:ext uri="{FF2B5EF4-FFF2-40B4-BE49-F238E27FC236}">
                <a16:creationId xmlns:a16="http://schemas.microsoft.com/office/drawing/2014/main" id="{D12DC8EE-C596-84D4-C9A7-A7B391CF3F58}"/>
              </a:ext>
            </a:extLst>
          </p:cNvPr>
          <p:cNvSpPr txBox="1"/>
          <p:nvPr/>
        </p:nvSpPr>
        <p:spPr>
          <a:xfrm>
            <a:off x="4336869" y="3196046"/>
            <a:ext cx="557349" cy="338554"/>
          </a:xfrm>
          <a:prstGeom prst="rect">
            <a:avLst/>
          </a:prstGeom>
          <a:noFill/>
        </p:spPr>
        <p:txBody>
          <a:bodyPr wrap="square" rtlCol="0">
            <a:spAutoFit/>
          </a:bodyPr>
          <a:lstStyle/>
          <a:p>
            <a:r>
              <a:rPr lang="en-US" sz="1600" b="1" dirty="0">
                <a:solidFill>
                  <a:srgbClr val="FF0000"/>
                </a:solidFill>
              </a:rPr>
              <a:t>Bi</a:t>
            </a:r>
          </a:p>
        </p:txBody>
      </p:sp>
      <p:sp>
        <p:nvSpPr>
          <p:cNvPr id="13" name="TextBox 12">
            <a:extLst>
              <a:ext uri="{FF2B5EF4-FFF2-40B4-BE49-F238E27FC236}">
                <a16:creationId xmlns:a16="http://schemas.microsoft.com/office/drawing/2014/main" id="{7A40735C-03B8-5CF1-B066-BB54966DB8AE}"/>
              </a:ext>
            </a:extLst>
          </p:cNvPr>
          <p:cNvSpPr txBox="1"/>
          <p:nvPr/>
        </p:nvSpPr>
        <p:spPr>
          <a:xfrm>
            <a:off x="5712823" y="3596640"/>
            <a:ext cx="557349" cy="338554"/>
          </a:xfrm>
          <a:prstGeom prst="rect">
            <a:avLst/>
          </a:prstGeom>
          <a:noFill/>
        </p:spPr>
        <p:txBody>
          <a:bodyPr wrap="square" rtlCol="0">
            <a:spAutoFit/>
          </a:bodyPr>
          <a:lstStyle/>
          <a:p>
            <a:r>
              <a:rPr lang="en-US" sz="1600" b="1" dirty="0" err="1">
                <a:solidFill>
                  <a:srgbClr val="FF0000"/>
                </a:solidFill>
              </a:rPr>
              <a:t>Bà</a:t>
            </a:r>
            <a:endParaRPr lang="en-US" sz="1600" b="1" dirty="0">
              <a:solidFill>
                <a:srgbClr val="FF0000"/>
              </a:solidFill>
            </a:endParaRPr>
          </a:p>
        </p:txBody>
      </p:sp>
    </p:spTree>
    <p:extLst>
      <p:ext uri="{BB962C8B-B14F-4D97-AF65-F5344CB8AC3E}">
        <p14:creationId xmlns:p14="http://schemas.microsoft.com/office/powerpoint/2010/main" val="238122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8EE5557-32E6-4D8D-B90A-516DF58A24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013" y="0"/>
            <a:ext cx="9372600" cy="5143500"/>
          </a:xfrm>
          <a:prstGeom prst="rect">
            <a:avLst/>
          </a:prstGeom>
        </p:spPr>
      </p:pic>
      <p:pic>
        <p:nvPicPr>
          <p:cNvPr id="5" name="Graphic 4">
            <a:extLst>
              <a:ext uri="{FF2B5EF4-FFF2-40B4-BE49-F238E27FC236}">
                <a16:creationId xmlns:a16="http://schemas.microsoft.com/office/drawing/2014/main" id="{88111B41-D9F0-4DC2-A5BC-D654FE670E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169" y="728663"/>
            <a:ext cx="1329593" cy="4192287"/>
          </a:xfrm>
          <a:prstGeom prst="rect">
            <a:avLst/>
          </a:prstGeom>
        </p:spPr>
      </p:pic>
      <p:sp>
        <p:nvSpPr>
          <p:cNvPr id="6" name="Speech Bubble: Rectangle with Corners Rounded 5">
            <a:extLst>
              <a:ext uri="{FF2B5EF4-FFF2-40B4-BE49-F238E27FC236}">
                <a16:creationId xmlns:a16="http://schemas.microsoft.com/office/drawing/2014/main" id="{164668EF-F1CB-42CE-8B00-A364C746F382}"/>
              </a:ext>
            </a:extLst>
          </p:cNvPr>
          <p:cNvSpPr/>
          <p:nvPr/>
        </p:nvSpPr>
        <p:spPr>
          <a:xfrm>
            <a:off x="1507330" y="107156"/>
            <a:ext cx="4014788" cy="1243013"/>
          </a:xfrm>
          <a:prstGeom prst="wedgeRoundRectCallout">
            <a:avLst>
              <a:gd name="adj1" fmla="val -57844"/>
              <a:gd name="adj2" fmla="val -6466"/>
              <a:gd name="adj3" fmla="val 16667"/>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4B456B01-40D1-4BC5-8224-02AF2FB061B9}"/>
              </a:ext>
            </a:extLst>
          </p:cNvPr>
          <p:cNvSpPr txBox="1"/>
          <p:nvPr/>
        </p:nvSpPr>
        <p:spPr>
          <a:xfrm>
            <a:off x="1571625" y="222551"/>
            <a:ext cx="3893343" cy="1107996"/>
          </a:xfrm>
          <a:prstGeom prst="rect">
            <a:avLst/>
          </a:prstGeom>
          <a:noFill/>
        </p:spPr>
        <p:txBody>
          <a:bodyPr wrap="square" rtlCol="0">
            <a:spAutoFit/>
          </a:bodyPr>
          <a:lstStyle/>
          <a:p>
            <a:pPr algn="just" defTabSz="685800">
              <a:buClrTx/>
            </a:pPr>
            <a:r>
              <a:rPr lang="en-US" sz="1650" i="1" kern="1200">
                <a:solidFill>
                  <a:prstClr val="white"/>
                </a:solidFill>
                <a:latin typeface="Arial" panose="020B0604020202020204" pitchFamily="34" charset="0"/>
                <a:ea typeface="+mn-ea"/>
                <a:cs typeface="Arial" panose="020B0604020202020204" pitchFamily="34" charset="0"/>
              </a:rPr>
              <a:t>Đã phát hiện và tóm được tên siêu trộm và gửi lại viên kim cương cho ngài thị trưởng. Còn Jackie thì được trở thành thành viên chính thúc của đội thám tử.</a:t>
            </a:r>
          </a:p>
        </p:txBody>
      </p:sp>
    </p:spTree>
    <p:extLst>
      <p:ext uri="{BB962C8B-B14F-4D97-AF65-F5344CB8AC3E}">
        <p14:creationId xmlns:p14="http://schemas.microsoft.com/office/powerpoint/2010/main" val="3138827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7242E-078A-4A18-8FC6-2EDA5C643657}"/>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69AB8D5F-78DB-4984-805A-60D4FDDB4636}"/>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Graphic 3">
            <a:extLst>
              <a:ext uri="{FF2B5EF4-FFF2-40B4-BE49-F238E27FC236}">
                <a16:creationId xmlns:a16="http://schemas.microsoft.com/office/drawing/2014/main" id="{B4778605-C8BB-48A3-8BF1-428B71FC4DA3}"/>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44887"/>
          <a:stretch/>
        </p:blipFill>
        <p:spPr>
          <a:xfrm>
            <a:off x="445141" y="928687"/>
            <a:ext cx="2373446" cy="4211738"/>
          </a:xfrm>
          <a:prstGeom prst="rect">
            <a:avLst/>
          </a:prstGeom>
        </p:spPr>
      </p:pic>
      <p:pic>
        <p:nvPicPr>
          <p:cNvPr id="5" name="Voyeur – Jingle Punks (No Copyright Music)">
            <a:hlinkClick r:id="" action="ppaction://media"/>
            <a:extLst>
              <a:ext uri="{FF2B5EF4-FFF2-40B4-BE49-F238E27FC236}">
                <a16:creationId xmlns:a16="http://schemas.microsoft.com/office/drawing/2014/main" id="{70844E38-06A8-4A9A-90A1-785F38524B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7" name="Picture 6">
            <a:extLst>
              <a:ext uri="{FF2B5EF4-FFF2-40B4-BE49-F238E27FC236}">
                <a16:creationId xmlns:a16="http://schemas.microsoft.com/office/drawing/2014/main" id="{648B8C7D-285E-4F59-9312-80A175D7F1A8}"/>
              </a:ext>
            </a:extLst>
          </p:cNvPr>
          <p:cNvPicPr>
            <a:picLocks noChangeAspect="1"/>
          </p:cNvPicPr>
          <p:nvPr/>
        </p:nvPicPr>
        <p:blipFill>
          <a:blip r:embed="rId8"/>
          <a:stretch>
            <a:fillRect/>
          </a:stretch>
        </p:blipFill>
        <p:spPr>
          <a:xfrm>
            <a:off x="3110051" y="1824139"/>
            <a:ext cx="5541744" cy="2066723"/>
          </a:xfrm>
          <a:prstGeom prst="rect">
            <a:avLst/>
          </a:prstGeom>
        </p:spPr>
      </p:pic>
    </p:spTree>
    <p:extLst>
      <p:ext uri="{BB962C8B-B14F-4D97-AF65-F5344CB8AC3E}">
        <p14:creationId xmlns:p14="http://schemas.microsoft.com/office/powerpoint/2010/main" val="402015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53920"/>
          <a:stretch/>
        </p:blipFill>
        <p:spPr>
          <a:xfrm>
            <a:off x="0" y="2669360"/>
            <a:ext cx="9144000" cy="2474140"/>
          </a:xfrm>
          <a:prstGeom prst="rect">
            <a:avLst/>
          </a:prstGeom>
        </p:spPr>
      </p:pic>
      <p:pic>
        <p:nvPicPr>
          <p:cNvPr id="6" name="Graphic 5">
            <a:extLst>
              <a:ext uri="{FF2B5EF4-FFF2-40B4-BE49-F238E27FC236}">
                <a16:creationId xmlns:a16="http://schemas.microsoft.com/office/drawing/2014/main" id="{F6BAEFD5-B0EC-4AF7-B9A6-61820620551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44887"/>
          <a:stretch/>
        </p:blipFill>
        <p:spPr>
          <a:xfrm>
            <a:off x="445141" y="928687"/>
            <a:ext cx="2373446" cy="4211738"/>
          </a:xfrm>
          <a:prstGeom prst="rect">
            <a:avLst/>
          </a:prstGeom>
        </p:spPr>
      </p:pic>
      <p:pic>
        <p:nvPicPr>
          <p:cNvPr id="2" name="Picture 1">
            <a:extLst>
              <a:ext uri="{FF2B5EF4-FFF2-40B4-BE49-F238E27FC236}">
                <a16:creationId xmlns:a16="http://schemas.microsoft.com/office/drawing/2014/main" id="{A1060205-8450-5864-C4D6-8D729E286F1B}"/>
              </a:ext>
            </a:extLst>
          </p:cNvPr>
          <p:cNvPicPr>
            <a:picLocks noChangeAspect="1"/>
          </p:cNvPicPr>
          <p:nvPr/>
        </p:nvPicPr>
        <p:blipFill>
          <a:blip r:embed="rId5"/>
          <a:stretch>
            <a:fillRect/>
          </a:stretch>
        </p:blipFill>
        <p:spPr>
          <a:xfrm>
            <a:off x="2279179" y="900019"/>
            <a:ext cx="6675699" cy="2786113"/>
          </a:xfrm>
          <a:prstGeom prst="rect">
            <a:avLst/>
          </a:prstGeom>
        </p:spPr>
      </p:pic>
    </p:spTree>
    <p:extLst>
      <p:ext uri="{BB962C8B-B14F-4D97-AF65-F5344CB8AC3E}">
        <p14:creationId xmlns:p14="http://schemas.microsoft.com/office/powerpoint/2010/main" val="374776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par>
                                <p:cTn id="8" presetID="6" presetClass="emph" presetSubtype="0" repeatCount="indefinite" fill="hold" nodeType="withEffect">
                                  <p:stCondLst>
                                    <p:cond delay="0"/>
                                  </p:stCondLst>
                                  <p:endCondLst>
                                    <p:cond evt="onNext" delay="0">
                                      <p:tgtEl>
                                        <p:sldTgt/>
                                      </p:tgtEl>
                                    </p:cond>
                                  </p:endCondLst>
                                  <p:childTnLst>
                                    <p:animScale>
                                      <p:cBhvr>
                                        <p:cTn id="9" dur="2000" fill="hold"/>
                                        <p:tgtEl>
                                          <p:spTgt spid="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tStation - Masameer the Movie, Yana Blyzniuk">
            <a:extLst>
              <a:ext uri="{FF2B5EF4-FFF2-40B4-BE49-F238E27FC236}">
                <a16:creationId xmlns:a16="http://schemas.microsoft.com/office/drawing/2014/main" id="{3815C0F9-D9A9-4FC3-90A1-84C3B2D50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BAA6DC-6059-48AE-9F9A-8EE9D55CBD42}"/>
              </a:ext>
            </a:extLst>
          </p:cNvPr>
          <p:cNvSpPr/>
          <p:nvPr/>
        </p:nvSpPr>
        <p:spPr>
          <a:xfrm>
            <a:off x="4983480" y="125730"/>
            <a:ext cx="3729553" cy="4892040"/>
          </a:xfrm>
          <a:prstGeom prst="rect">
            <a:avLst/>
          </a:prstGeom>
          <a:solidFill>
            <a:schemeClr val="tx1">
              <a:lumMod val="95000"/>
              <a:lumOff val="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TextBox 2">
            <a:extLst>
              <a:ext uri="{FF2B5EF4-FFF2-40B4-BE49-F238E27FC236}">
                <a16:creationId xmlns:a16="http://schemas.microsoft.com/office/drawing/2014/main" id="{717B90E3-B4B6-4EF8-A0FD-402AC0DAA7B0}"/>
              </a:ext>
            </a:extLst>
          </p:cNvPr>
          <p:cNvSpPr txBox="1"/>
          <p:nvPr/>
        </p:nvSpPr>
        <p:spPr>
          <a:xfrm>
            <a:off x="5109210" y="171451"/>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Thị trấn Pacmen có cất giữ một báu vật từ lâu đời. Người dân nơi đây tin rằng đó là vật mang lại sự may mắn cho họ trong mọi mặt cuộc sống.</a:t>
            </a:r>
          </a:p>
        </p:txBody>
      </p:sp>
      <p:sp>
        <p:nvSpPr>
          <p:cNvPr id="5" name="TextBox 4">
            <a:extLst>
              <a:ext uri="{FF2B5EF4-FFF2-40B4-BE49-F238E27FC236}">
                <a16:creationId xmlns:a16="http://schemas.microsoft.com/office/drawing/2014/main" id="{852A53A5-EA25-4A25-8E8B-CB49CF268C19}"/>
              </a:ext>
            </a:extLst>
          </p:cNvPr>
          <p:cNvSpPr txBox="1"/>
          <p:nvPr/>
        </p:nvSpPr>
        <p:spPr>
          <a:xfrm>
            <a:off x="5109210" y="2179693"/>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Đó chính là viên kim cương quý giá có số tuổi đến hàng triệu năm đang được cất giữ rất cẩn thận trong một căn phòng tối ở trung tâm thị trấn.</a:t>
            </a:r>
          </a:p>
        </p:txBody>
      </p:sp>
      <p:pic>
        <p:nvPicPr>
          <p:cNvPr id="6" name="Picture 5">
            <a:extLst>
              <a:ext uri="{FF2B5EF4-FFF2-40B4-BE49-F238E27FC236}">
                <a16:creationId xmlns:a16="http://schemas.microsoft.com/office/drawing/2014/main" id="{BEBAF7A0-D2C5-428A-BED9-9E404E1E812F}"/>
              </a:ext>
            </a:extLst>
          </p:cNvPr>
          <p:cNvPicPr>
            <a:picLocks noChangeAspect="1"/>
          </p:cNvPicPr>
          <p:nvPr/>
        </p:nvPicPr>
        <p:blipFill>
          <a:blip r:embed="rId4"/>
          <a:stretch>
            <a:fillRect/>
          </a:stretch>
        </p:blipFill>
        <p:spPr>
          <a:xfrm>
            <a:off x="6457671" y="4187934"/>
            <a:ext cx="766368" cy="766368"/>
          </a:xfrm>
          <a:prstGeom prst="rect">
            <a:avLst/>
          </a:prstGeom>
        </p:spPr>
      </p:pic>
      <p:sp>
        <p:nvSpPr>
          <p:cNvPr id="7" name="Right Triangle 6">
            <a:extLst>
              <a:ext uri="{FF2B5EF4-FFF2-40B4-BE49-F238E27FC236}">
                <a16:creationId xmlns:a16="http://schemas.microsoft.com/office/drawing/2014/main" id="{75C632E4-0CCB-48C9-AFD2-645AF9905E81}"/>
              </a:ext>
            </a:extLst>
          </p:cNvPr>
          <p:cNvSpPr/>
          <p:nvPr/>
        </p:nvSpPr>
        <p:spPr>
          <a:xfrm rot="5400000">
            <a:off x="4921002" y="68967"/>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ight Triangle 8">
            <a:extLst>
              <a:ext uri="{FF2B5EF4-FFF2-40B4-BE49-F238E27FC236}">
                <a16:creationId xmlns:a16="http://schemas.microsoft.com/office/drawing/2014/main" id="{F3AB3855-68CF-4D9D-8447-5631A12B35CA}"/>
              </a:ext>
            </a:extLst>
          </p:cNvPr>
          <p:cNvSpPr/>
          <p:nvPr/>
        </p:nvSpPr>
        <p:spPr>
          <a:xfrm rot="5400000" flipH="1" flipV="1">
            <a:off x="8449756" y="4743063"/>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60363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10" presetClass="entr" presetSubtype="0" fill="hold" nodeType="with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58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175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32" presetClass="emph" presetSubtype="0" repeatCount="indefinite" fill="hold" nodeType="withEffect">
                                  <p:stCondLst>
                                    <p:cond delay="0"/>
                                  </p:stCondLst>
                                  <p:endCondLst>
                                    <p:cond evt="onNext" delay="0">
                                      <p:tgtEl>
                                        <p:sldTgt/>
                                      </p:tgtEl>
                                    </p:cond>
                                  </p:end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C8639A-1BED-4B94-B005-23E08AFB31BA}"/>
              </a:ext>
            </a:extLst>
          </p:cNvPr>
          <p:cNvPicPr>
            <a:picLocks noChangeAspect="1"/>
          </p:cNvPicPr>
          <p:nvPr/>
        </p:nvPicPr>
        <p:blipFill>
          <a:blip r:embed="rId2"/>
          <a:stretch>
            <a:fillRect/>
          </a:stretch>
        </p:blipFill>
        <p:spPr>
          <a:xfrm>
            <a:off x="1" y="0"/>
            <a:ext cx="9144000" cy="5143500"/>
          </a:xfrm>
          <a:prstGeom prst="rect">
            <a:avLst/>
          </a:prstGeom>
        </p:spPr>
      </p:pic>
      <p:pic>
        <p:nvPicPr>
          <p:cNvPr id="18" name="Graphic 17">
            <a:extLst>
              <a:ext uri="{FF2B5EF4-FFF2-40B4-BE49-F238E27FC236}">
                <a16:creationId xmlns:a16="http://schemas.microsoft.com/office/drawing/2014/main" id="{0A77531E-7C99-4362-A067-0482403B83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00005" y="1848100"/>
            <a:ext cx="1412939" cy="3178487"/>
          </a:xfrm>
          <a:prstGeom prst="rect">
            <a:avLst/>
          </a:prstGeom>
        </p:spPr>
      </p:pic>
      <p:sp>
        <p:nvSpPr>
          <p:cNvPr id="19" name="TextBox 18">
            <a:extLst>
              <a:ext uri="{FF2B5EF4-FFF2-40B4-BE49-F238E27FC236}">
                <a16:creationId xmlns:a16="http://schemas.microsoft.com/office/drawing/2014/main" id="{DB21F72D-3F97-4DFD-AC49-66D0F95CDCC8}"/>
              </a:ext>
            </a:extLst>
          </p:cNvPr>
          <p:cNvSpPr txBox="1"/>
          <p:nvPr/>
        </p:nvSpPr>
        <p:spPr>
          <a:xfrm>
            <a:off x="134911" y="157397"/>
            <a:ext cx="5846165" cy="807016"/>
          </a:xfrm>
          <a:prstGeom prst="rect">
            <a:avLst/>
          </a:prstGeom>
          <a:noFill/>
        </p:spPr>
        <p:txBody>
          <a:bodyPr wrap="square" rtlCol="0">
            <a:spAutoFit/>
          </a:bodyPr>
          <a:lstStyle/>
          <a:p>
            <a:pPr defTabSz="685800">
              <a:lnSpc>
                <a:spcPct val="150000"/>
              </a:lnSpc>
              <a:buClrTx/>
            </a:pPr>
            <a:r>
              <a:rPr lang="en-US" sz="1650" i="1" kern="1200">
                <a:solidFill>
                  <a:prstClr val="white"/>
                </a:solidFill>
                <a:latin typeface="Arial" panose="020B0604020202020204" pitchFamily="34" charset="0"/>
                <a:ea typeface="+mn-ea"/>
                <a:cs typeface="Arial" panose="020B0604020202020204" pitchFamily="34" charset="0"/>
              </a:rPr>
              <a:t>Thế nhưng chẳng may, một tối nọ, tên trộm khét tiếng Mipan đã biết và lăm le hòng trộm mất viên kim cương...</a:t>
            </a:r>
          </a:p>
        </p:txBody>
      </p:sp>
      <p:pic>
        <p:nvPicPr>
          <p:cNvPr id="21" name="Graphic 20">
            <a:extLst>
              <a:ext uri="{FF2B5EF4-FFF2-40B4-BE49-F238E27FC236}">
                <a16:creationId xmlns:a16="http://schemas.microsoft.com/office/drawing/2014/main" id="{625410ED-593D-4995-B642-51948472D2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6247" y="367846"/>
            <a:ext cx="2540454" cy="4658741"/>
          </a:xfrm>
          <a:prstGeom prst="rect">
            <a:avLst/>
          </a:prstGeom>
        </p:spPr>
      </p:pic>
    </p:spTree>
    <p:extLst>
      <p:ext uri="{BB962C8B-B14F-4D97-AF65-F5344CB8AC3E}">
        <p14:creationId xmlns:p14="http://schemas.microsoft.com/office/powerpoint/2010/main" val="1464826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475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5250"/>
                            </p:stCondLst>
                            <p:childTnLst>
                              <p:par>
                                <p:cTn id="13" presetID="42" presetClass="path" presetSubtype="0" accel="50000" decel="50000" fill="hold" nodeType="afterEffect">
                                  <p:stCondLst>
                                    <p:cond delay="0"/>
                                  </p:stCondLst>
                                  <p:childTnLst>
                                    <p:animMotion origin="layout" path="M 1.45833E-6 4.44444E-6 L 0.44232 0.02175 " pathEditMode="relative" rAng="0" ptsTypes="AA">
                                      <p:cBhvr>
                                        <p:cTn id="14" dur="2000" fill="hold"/>
                                        <p:tgtEl>
                                          <p:spTgt spid="21"/>
                                        </p:tgtEl>
                                        <p:attrNameLst>
                                          <p:attrName>ppt_x</p:attrName>
                                          <p:attrName>ppt_y</p:attrName>
                                        </p:attrNameLst>
                                      </p:cBhvr>
                                      <p:rCtr x="22109" y="1088"/>
                                    </p:animMotion>
                                  </p:childTnLst>
                                </p:cTn>
                              </p:par>
                              <p:par>
                                <p:cTn id="15" presetID="42" presetClass="path" presetSubtype="0" accel="50000" decel="50000" fill="hold" nodeType="withEffect">
                                  <p:stCondLst>
                                    <p:cond delay="0"/>
                                  </p:stCondLst>
                                  <p:childTnLst>
                                    <p:animMotion origin="layout" path="M 1.66667E-6 2.96296E-6 L 0.43997 0.0199 " pathEditMode="relative" rAng="0" ptsTypes="AA">
                                      <p:cBhvr>
                                        <p:cTn id="16" dur="2000" fill="hold"/>
                                        <p:tgtEl>
                                          <p:spTgt spid="18"/>
                                        </p:tgtEl>
                                        <p:attrNameLst>
                                          <p:attrName>ppt_x</p:attrName>
                                          <p:attrName>ppt_y</p:attrName>
                                        </p:attrNameLst>
                                      </p:cBhvr>
                                      <p:rCtr x="21992" y="995"/>
                                    </p:animMotion>
                                  </p:childTnLst>
                                </p:cTn>
                              </p:par>
                            </p:childTnLst>
                          </p:cTn>
                        </p:par>
                        <p:par>
                          <p:cTn id="17" fill="hold">
                            <p:stCondLst>
                              <p:cond delay="7250"/>
                            </p:stCondLst>
                            <p:childTnLst>
                              <p:par>
                                <p:cTn id="18" presetID="10" presetClass="exit" presetSubtype="0" fill="hold" grpId="1" nodeType="afterEffect">
                                  <p:stCondLst>
                                    <p:cond delay="0"/>
                                  </p:stCondLst>
                                  <p:iterate type="lt">
                                    <p:tmPct val="0"/>
                                  </p:iterate>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80DBA51-D9FE-4ED1-ABAB-261DC3BCB8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5787" y="-228600"/>
            <a:ext cx="10349252" cy="4955489"/>
          </a:xfrm>
          <a:prstGeom prst="rect">
            <a:avLst/>
          </a:prstGeom>
        </p:spPr>
      </p:pic>
      <p:pic>
        <p:nvPicPr>
          <p:cNvPr id="7" name="Graphic 6">
            <a:extLst>
              <a:ext uri="{FF2B5EF4-FFF2-40B4-BE49-F238E27FC236}">
                <a16:creationId xmlns:a16="http://schemas.microsoft.com/office/drawing/2014/main" id="{66F9789B-62DD-4CA6-AD48-BA072D79ED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1980" y="4245985"/>
            <a:ext cx="9527959" cy="961808"/>
          </a:xfrm>
          <a:prstGeom prst="rect">
            <a:avLst/>
          </a:prstGeom>
        </p:spPr>
      </p:pic>
      <p:grpSp>
        <p:nvGrpSpPr>
          <p:cNvPr id="10" name="Group 9">
            <a:extLst>
              <a:ext uri="{FF2B5EF4-FFF2-40B4-BE49-F238E27FC236}">
                <a16:creationId xmlns:a16="http://schemas.microsoft.com/office/drawing/2014/main" id="{DF195A72-AA84-4DA0-9EDA-BCDC6E2D16D8}"/>
              </a:ext>
            </a:extLst>
          </p:cNvPr>
          <p:cNvGrpSpPr/>
          <p:nvPr/>
        </p:nvGrpSpPr>
        <p:grpSpPr>
          <a:xfrm>
            <a:off x="-585787" y="-357188"/>
            <a:ext cx="10349252" cy="5436393"/>
            <a:chOff x="-781050" y="-247650"/>
            <a:chExt cx="13799003" cy="7248524"/>
          </a:xfrm>
        </p:grpSpPr>
        <p:pic>
          <p:nvPicPr>
            <p:cNvPr id="8" name="Graphic 7">
              <a:extLst>
                <a:ext uri="{FF2B5EF4-FFF2-40B4-BE49-F238E27FC236}">
                  <a16:creationId xmlns:a16="http://schemas.microsoft.com/office/drawing/2014/main" id="{320DD5AD-EA2B-4C67-8414-8B285D50F8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1050" y="-247650"/>
              <a:ext cx="13799003" cy="6607319"/>
            </a:xfrm>
            <a:prstGeom prst="rect">
              <a:avLst/>
            </a:prstGeom>
          </p:spPr>
        </p:pic>
        <p:pic>
          <p:nvPicPr>
            <p:cNvPr id="9" name="Graphic 8">
              <a:extLst>
                <a:ext uri="{FF2B5EF4-FFF2-40B4-BE49-F238E27FC236}">
                  <a16:creationId xmlns:a16="http://schemas.microsoft.com/office/drawing/2014/main" id="{C7FE6357-E68E-4744-BC93-F30F8621D6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5973" y="5718464"/>
              <a:ext cx="12703945" cy="1282410"/>
            </a:xfrm>
            <a:prstGeom prst="rect">
              <a:avLst/>
            </a:prstGeom>
          </p:spPr>
        </p:pic>
      </p:grpSp>
      <p:pic>
        <p:nvPicPr>
          <p:cNvPr id="12" name="Graphic 11">
            <a:extLst>
              <a:ext uri="{FF2B5EF4-FFF2-40B4-BE49-F238E27FC236}">
                <a16:creationId xmlns:a16="http://schemas.microsoft.com/office/drawing/2014/main" id="{1DAAB6A3-AED8-4E34-B455-CB4105A6B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61496" y="545199"/>
            <a:ext cx="1768079" cy="3857950"/>
          </a:xfrm>
          <a:prstGeom prst="rect">
            <a:avLst/>
          </a:prstGeom>
        </p:spPr>
      </p:pic>
      <p:pic>
        <p:nvPicPr>
          <p:cNvPr id="14" name="Graphic 13">
            <a:extLst>
              <a:ext uri="{FF2B5EF4-FFF2-40B4-BE49-F238E27FC236}">
                <a16:creationId xmlns:a16="http://schemas.microsoft.com/office/drawing/2014/main" id="{D22850AE-98C6-45F0-BBA0-A73DE02879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553" y="2192806"/>
            <a:ext cx="10170783" cy="2024279"/>
          </a:xfrm>
          <a:prstGeom prst="rect">
            <a:avLst/>
          </a:prstGeom>
        </p:spPr>
      </p:pic>
      <p:sp>
        <p:nvSpPr>
          <p:cNvPr id="15" name="TextBox 14">
            <a:extLst>
              <a:ext uri="{FF2B5EF4-FFF2-40B4-BE49-F238E27FC236}">
                <a16:creationId xmlns:a16="http://schemas.microsoft.com/office/drawing/2014/main" id="{3CC7A9E7-ACCA-497F-A230-382DF65330D6}"/>
              </a:ext>
            </a:extLst>
          </p:cNvPr>
          <p:cNvSpPr txBox="1"/>
          <p:nvPr/>
        </p:nvSpPr>
        <p:spPr>
          <a:xfrm>
            <a:off x="324619" y="341985"/>
            <a:ext cx="5420280" cy="1287532"/>
          </a:xfrm>
          <a:prstGeom prst="rect">
            <a:avLst/>
          </a:prstGeom>
          <a:solidFill>
            <a:schemeClr val="tx1">
              <a:alpha val="68000"/>
            </a:schemeClr>
          </a:solidFill>
        </p:spPr>
        <p:txBody>
          <a:bodyPr wrap="square" rtlCol="0">
            <a:spAutoFit/>
          </a:bodyPr>
          <a:lstStyle/>
          <a:p>
            <a:pPr algn="just" defTabSz="685800">
              <a:lnSpc>
                <a:spcPct val="150000"/>
              </a:lnSpc>
              <a:buClrTx/>
            </a:pPr>
            <a:r>
              <a:rPr lang="en-US" sz="1800" i="1" kern="1200">
                <a:solidFill>
                  <a:prstClr val="white"/>
                </a:solidFill>
                <a:latin typeface="Arial" panose="020B0604020202020204" pitchFamily="34" charset="0"/>
                <a:ea typeface="+mn-ea"/>
                <a:cs typeface="Arial" panose="020B0604020202020204" pitchFamily="34" charset="0"/>
              </a:rPr>
              <a:t>Hiện trường vụ trộm đã bị phong tỏa, cùng theo chân thám tử tập sự Jackie hoàn thành vụ truy tìm tên siêu trộm Mipan nhé! </a:t>
            </a:r>
          </a:p>
        </p:txBody>
      </p:sp>
      <p:pic>
        <p:nvPicPr>
          <p:cNvPr id="17" name="Graphic 16">
            <a:extLst>
              <a:ext uri="{FF2B5EF4-FFF2-40B4-BE49-F238E27FC236}">
                <a16:creationId xmlns:a16="http://schemas.microsoft.com/office/drawing/2014/main" id="{84A13F31-4D42-41D0-B055-EFCD1BB719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46568" y="1124577"/>
            <a:ext cx="1584277" cy="3809807"/>
          </a:xfrm>
          <a:prstGeom prst="rect">
            <a:avLst/>
          </a:prstGeom>
        </p:spPr>
      </p:pic>
      <p:sp>
        <p:nvSpPr>
          <p:cNvPr id="18" name="Rectangle: Rounded Corners 17">
            <a:extLst>
              <a:ext uri="{FF2B5EF4-FFF2-40B4-BE49-F238E27FC236}">
                <a16:creationId xmlns:a16="http://schemas.microsoft.com/office/drawing/2014/main" id="{2D42EA71-DC82-4A27-8D7E-F17509C95353}"/>
              </a:ext>
            </a:extLst>
          </p:cNvPr>
          <p:cNvSpPr/>
          <p:nvPr/>
        </p:nvSpPr>
        <p:spPr>
          <a:xfrm>
            <a:off x="324619" y="341985"/>
            <a:ext cx="4804594" cy="2729828"/>
          </a:xfrm>
          <a:prstGeom prst="roundRect">
            <a:avLst/>
          </a:prstGeom>
          <a:solidFill>
            <a:schemeClr val="tx1">
              <a:alpha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800" kern="1200">
              <a:solidFill>
                <a:prstClr val="white"/>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CC461A81-5977-475C-9689-B4800794D117}"/>
              </a:ext>
            </a:extLst>
          </p:cNvPr>
          <p:cNvPicPr>
            <a:picLocks noChangeAspect="1"/>
          </p:cNvPicPr>
          <p:nvPr/>
        </p:nvPicPr>
        <p:blipFill>
          <a:blip r:embed="rId12"/>
          <a:stretch>
            <a:fillRect/>
          </a:stretch>
        </p:blipFill>
        <p:spPr>
          <a:xfrm>
            <a:off x="1013794" y="397565"/>
            <a:ext cx="3603048" cy="727011"/>
          </a:xfrm>
          <a:prstGeom prst="rect">
            <a:avLst/>
          </a:prstGeom>
        </p:spPr>
      </p:pic>
      <p:pic>
        <p:nvPicPr>
          <p:cNvPr id="23" name="Graphic 22">
            <a:extLst>
              <a:ext uri="{FF2B5EF4-FFF2-40B4-BE49-F238E27FC236}">
                <a16:creationId xmlns:a16="http://schemas.microsoft.com/office/drawing/2014/main" id="{5AFC1664-56EC-4A3D-B973-0434FA887B7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3794" y="1689497"/>
            <a:ext cx="3440855" cy="547153"/>
          </a:xfrm>
          <a:prstGeom prst="rect">
            <a:avLst/>
          </a:prstGeom>
        </p:spPr>
      </p:pic>
      <p:pic>
        <p:nvPicPr>
          <p:cNvPr id="25" name="Graphic 24">
            <a:extLst>
              <a:ext uri="{FF2B5EF4-FFF2-40B4-BE49-F238E27FC236}">
                <a16:creationId xmlns:a16="http://schemas.microsoft.com/office/drawing/2014/main" id="{9E591554-A599-4DCB-ADCC-0AA1A09A82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87842" y="1754439"/>
            <a:ext cx="455801" cy="689698"/>
          </a:xfrm>
          <a:prstGeom prst="rect">
            <a:avLst/>
          </a:prstGeom>
        </p:spPr>
      </p:pic>
      <p:pic>
        <p:nvPicPr>
          <p:cNvPr id="27" name="Graphic 26">
            <a:extLst>
              <a:ext uri="{FF2B5EF4-FFF2-40B4-BE49-F238E27FC236}">
                <a16:creationId xmlns:a16="http://schemas.microsoft.com/office/drawing/2014/main" id="{A735AE89-7F0C-4769-B0B5-A01AE9440D7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43351" y="1477131"/>
            <a:ext cx="463868" cy="689698"/>
          </a:xfrm>
          <a:prstGeom prst="rect">
            <a:avLst/>
          </a:prstGeom>
        </p:spPr>
      </p:pic>
      <p:pic>
        <p:nvPicPr>
          <p:cNvPr id="29" name="Graphic 28">
            <a:extLst>
              <a:ext uri="{FF2B5EF4-FFF2-40B4-BE49-F238E27FC236}">
                <a16:creationId xmlns:a16="http://schemas.microsoft.com/office/drawing/2014/main" id="{76A5ADD0-D583-4F6C-B286-DCEBF62E796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506196" y="1751583"/>
            <a:ext cx="463868" cy="701905"/>
          </a:xfrm>
          <a:prstGeom prst="rect">
            <a:avLst/>
          </a:prstGeom>
        </p:spPr>
      </p:pic>
      <p:pic>
        <p:nvPicPr>
          <p:cNvPr id="31" name="Graphic 30">
            <a:extLst>
              <a:ext uri="{FF2B5EF4-FFF2-40B4-BE49-F238E27FC236}">
                <a16:creationId xmlns:a16="http://schemas.microsoft.com/office/drawing/2014/main" id="{51306B0E-C836-483E-ACCA-6DB5B4FCCC9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157754" y="1475840"/>
            <a:ext cx="463868" cy="689698"/>
          </a:xfrm>
          <a:prstGeom prst="rect">
            <a:avLst/>
          </a:prstGeom>
        </p:spPr>
      </p:pic>
      <p:pic>
        <p:nvPicPr>
          <p:cNvPr id="33" name="Graphic 32">
            <a:extLst>
              <a:ext uri="{FF2B5EF4-FFF2-40B4-BE49-F238E27FC236}">
                <a16:creationId xmlns:a16="http://schemas.microsoft.com/office/drawing/2014/main" id="{5FB670A0-8541-41B0-9021-8DFB4CAED2E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825952" y="1401068"/>
            <a:ext cx="946427" cy="992089"/>
          </a:xfrm>
          <a:prstGeom prst="rect">
            <a:avLst/>
          </a:prstGeom>
        </p:spPr>
      </p:pic>
      <p:sp>
        <p:nvSpPr>
          <p:cNvPr id="34" name="TextBox 33">
            <a:extLst>
              <a:ext uri="{FF2B5EF4-FFF2-40B4-BE49-F238E27FC236}">
                <a16:creationId xmlns:a16="http://schemas.microsoft.com/office/drawing/2014/main" id="{373E1731-90AD-4991-BB54-F1315CD3D5F2}"/>
              </a:ext>
            </a:extLst>
          </p:cNvPr>
          <p:cNvSpPr txBox="1"/>
          <p:nvPr/>
        </p:nvSpPr>
        <p:spPr>
          <a:xfrm>
            <a:off x="844242" y="251378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Chuẩn bị đồ nghề</a:t>
            </a:r>
          </a:p>
        </p:txBody>
      </p:sp>
      <p:sp>
        <p:nvSpPr>
          <p:cNvPr id="35" name="TextBox 34">
            <a:extLst>
              <a:ext uri="{FF2B5EF4-FFF2-40B4-BE49-F238E27FC236}">
                <a16:creationId xmlns:a16="http://schemas.microsoft.com/office/drawing/2014/main" id="{55050275-8B67-4855-887F-4934B76B4F72}"/>
              </a:ext>
            </a:extLst>
          </p:cNvPr>
          <p:cNvSpPr txBox="1"/>
          <p:nvPr/>
        </p:nvSpPr>
        <p:spPr>
          <a:xfrm>
            <a:off x="1487524" y="92745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Thu thập thông tin</a:t>
            </a:r>
          </a:p>
        </p:txBody>
      </p:sp>
      <p:sp>
        <p:nvSpPr>
          <p:cNvPr id="36" name="TextBox 35">
            <a:extLst>
              <a:ext uri="{FF2B5EF4-FFF2-40B4-BE49-F238E27FC236}">
                <a16:creationId xmlns:a16="http://schemas.microsoft.com/office/drawing/2014/main" id="{FDFF0828-30C8-40F6-8BDB-63D70814F1C2}"/>
              </a:ext>
            </a:extLst>
          </p:cNvPr>
          <p:cNvSpPr txBox="1"/>
          <p:nvPr/>
        </p:nvSpPr>
        <p:spPr>
          <a:xfrm>
            <a:off x="2155415" y="2481899"/>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Truy tìm dấu vết</a:t>
            </a:r>
          </a:p>
        </p:txBody>
      </p:sp>
      <p:sp>
        <p:nvSpPr>
          <p:cNvPr id="37" name="TextBox 36">
            <a:extLst>
              <a:ext uri="{FF2B5EF4-FFF2-40B4-BE49-F238E27FC236}">
                <a16:creationId xmlns:a16="http://schemas.microsoft.com/office/drawing/2014/main" id="{4B9255D3-CA3F-463E-B977-F601CB3F28B4}"/>
              </a:ext>
            </a:extLst>
          </p:cNvPr>
          <p:cNvSpPr txBox="1"/>
          <p:nvPr/>
        </p:nvSpPr>
        <p:spPr>
          <a:xfrm>
            <a:off x="2815318" y="1050453"/>
            <a:ext cx="1143000" cy="323165"/>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Phá án</a:t>
            </a:r>
          </a:p>
        </p:txBody>
      </p:sp>
    </p:spTree>
    <p:extLst>
      <p:ext uri="{BB962C8B-B14F-4D97-AF65-F5344CB8AC3E}">
        <p14:creationId xmlns:p14="http://schemas.microsoft.com/office/powerpoint/2010/main" val="221606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250"/>
                            </p:stCondLst>
                            <p:childTnLst>
                              <p:par>
                                <p:cTn id="9" presetID="10" presetClass="exit" presetSubtype="0" fill="hold" grpId="1" nodeType="afterEffect">
                                  <p:stCondLst>
                                    <p:cond delay="0"/>
                                  </p:stCondLst>
                                  <p:iterate type="lt">
                                    <p:tmPct val="0"/>
                                  </p:iterate>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par>
                          <p:cTn id="12" fill="hold">
                            <p:stCondLst>
                              <p:cond delay="575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62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675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725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775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825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875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925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975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1025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1075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1125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11750"/>
                            </p:stCondLst>
                            <p:childTnLst>
                              <p:par>
                                <p:cTn id="61" presetID="2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94AD140-98DE-44AB-A588-7BED7ADF5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4338" y="203597"/>
            <a:ext cx="11747778" cy="1868091"/>
          </a:xfrm>
          <a:prstGeom prst="rect">
            <a:avLst/>
          </a:prstGeom>
        </p:spPr>
      </p:pic>
      <p:pic>
        <p:nvPicPr>
          <p:cNvPr id="2" name="Graphic 1">
            <a:extLst>
              <a:ext uri="{FF2B5EF4-FFF2-40B4-BE49-F238E27FC236}">
                <a16:creationId xmlns:a16="http://schemas.microsoft.com/office/drawing/2014/main" id="{31843F92-2FD7-4D23-B4B6-ECAA50BFFA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 y="592268"/>
            <a:ext cx="1955408" cy="2958840"/>
          </a:xfrm>
          <a:prstGeom prst="rect">
            <a:avLst/>
          </a:prstGeom>
        </p:spPr>
      </p:pic>
      <p:pic>
        <p:nvPicPr>
          <p:cNvPr id="6" name="Graphic 5">
            <a:extLst>
              <a:ext uri="{FF2B5EF4-FFF2-40B4-BE49-F238E27FC236}">
                <a16:creationId xmlns:a16="http://schemas.microsoft.com/office/drawing/2014/main" id="{D15DAFCA-F3E3-4770-81F4-F21D55E920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2316" y="2872451"/>
            <a:ext cx="2836069" cy="2128838"/>
          </a:xfrm>
          <a:prstGeom prst="rect">
            <a:avLst/>
          </a:prstGeom>
        </p:spPr>
      </p:pic>
      <p:sp>
        <p:nvSpPr>
          <p:cNvPr id="7" name="TextBox 6">
            <a:extLst>
              <a:ext uri="{FF2B5EF4-FFF2-40B4-BE49-F238E27FC236}">
                <a16:creationId xmlns:a16="http://schemas.microsoft.com/office/drawing/2014/main" id="{06A58891-B791-4D53-B73B-A1B4AA6B6938}"/>
              </a:ext>
            </a:extLst>
          </p:cNvPr>
          <p:cNvSpPr txBox="1"/>
          <p:nvPr/>
        </p:nvSpPr>
        <p:spPr>
          <a:xfrm>
            <a:off x="4572000" y="3729037"/>
            <a:ext cx="4057650" cy="1200329"/>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Giúp Jackie nhận được những món đồ cần thiết cho hành trình phá án bằng cách trả lời đúng các câu hỏi sau nhé!</a:t>
            </a:r>
          </a:p>
        </p:txBody>
      </p:sp>
      <p:pic>
        <p:nvPicPr>
          <p:cNvPr id="8" name="Picture 7">
            <a:extLst>
              <a:ext uri="{FF2B5EF4-FFF2-40B4-BE49-F238E27FC236}">
                <a16:creationId xmlns:a16="http://schemas.microsoft.com/office/drawing/2014/main" id="{7D41DA43-36E6-4EBE-881B-260261D490FF}"/>
              </a:ext>
            </a:extLst>
          </p:cNvPr>
          <p:cNvPicPr>
            <a:picLocks noChangeAspect="1"/>
          </p:cNvPicPr>
          <p:nvPr/>
        </p:nvPicPr>
        <p:blipFill>
          <a:blip r:embed="rId8"/>
          <a:stretch>
            <a:fillRect/>
          </a:stretch>
        </p:blipFill>
        <p:spPr>
          <a:xfrm>
            <a:off x="3337723" y="2326050"/>
            <a:ext cx="6488231" cy="1092803"/>
          </a:xfrm>
          <a:prstGeom prst="rect">
            <a:avLst/>
          </a:prstGeom>
        </p:spPr>
      </p:pic>
    </p:spTree>
    <p:extLst>
      <p:ext uri="{BB962C8B-B14F-4D97-AF65-F5344CB8AC3E}">
        <p14:creationId xmlns:p14="http://schemas.microsoft.com/office/powerpoint/2010/main" val="1196086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755" y="328612"/>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1372378" y="244642"/>
            <a:ext cx="7129463" cy="1038746"/>
          </a:xfrm>
          <a:custGeom>
            <a:avLst/>
            <a:gdLst>
              <a:gd name="connsiteX0" fmla="*/ 0 w 7129463"/>
              <a:gd name="connsiteY0" fmla="*/ 519373 h 1038746"/>
              <a:gd name="connsiteX1" fmla="*/ 519373 w 7129463"/>
              <a:gd name="connsiteY1" fmla="*/ 0 h 1038746"/>
              <a:gd name="connsiteX2" fmla="*/ 6610090 w 7129463"/>
              <a:gd name="connsiteY2" fmla="*/ 0 h 1038746"/>
              <a:gd name="connsiteX3" fmla="*/ 7129463 w 7129463"/>
              <a:gd name="connsiteY3" fmla="*/ 519373 h 1038746"/>
              <a:gd name="connsiteX4" fmla="*/ 7129463 w 7129463"/>
              <a:gd name="connsiteY4" fmla="*/ 519373 h 1038746"/>
              <a:gd name="connsiteX5" fmla="*/ 6610090 w 7129463"/>
              <a:gd name="connsiteY5" fmla="*/ 1038746 h 1038746"/>
              <a:gd name="connsiteX6" fmla="*/ 519373 w 7129463"/>
              <a:gd name="connsiteY6" fmla="*/ 1038746 h 1038746"/>
              <a:gd name="connsiteX7" fmla="*/ 0 w 712946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9463" h="1038746" fill="none" extrusionOk="0">
                <a:moveTo>
                  <a:pt x="0" y="519373"/>
                </a:moveTo>
                <a:cubicBezTo>
                  <a:pt x="7971" y="240005"/>
                  <a:pt x="201226" y="-31905"/>
                  <a:pt x="519373" y="0"/>
                </a:cubicBezTo>
                <a:cubicBezTo>
                  <a:pt x="2046523" y="-154472"/>
                  <a:pt x="5734112" y="-165626"/>
                  <a:pt x="6610090" y="0"/>
                </a:cubicBezTo>
                <a:cubicBezTo>
                  <a:pt x="6903119" y="-7697"/>
                  <a:pt x="7100538" y="230362"/>
                  <a:pt x="7129463" y="519373"/>
                </a:cubicBezTo>
                <a:lnTo>
                  <a:pt x="7129463" y="519373"/>
                </a:lnTo>
                <a:cubicBezTo>
                  <a:pt x="7129066" y="783382"/>
                  <a:pt x="6872069" y="1030947"/>
                  <a:pt x="6610090" y="1038746"/>
                </a:cubicBezTo>
                <a:cubicBezTo>
                  <a:pt x="5611221" y="996542"/>
                  <a:pt x="3415165" y="877449"/>
                  <a:pt x="519373" y="1038746"/>
                </a:cubicBezTo>
                <a:cubicBezTo>
                  <a:pt x="267201" y="1043174"/>
                  <a:pt x="2660" y="838413"/>
                  <a:pt x="0" y="519373"/>
                </a:cubicBezTo>
                <a:close/>
              </a:path>
              <a:path w="7129463" h="1038746" stroke="0" extrusionOk="0">
                <a:moveTo>
                  <a:pt x="0" y="519373"/>
                </a:moveTo>
                <a:cubicBezTo>
                  <a:pt x="8864" y="233584"/>
                  <a:pt x="205035" y="-36993"/>
                  <a:pt x="519373" y="0"/>
                </a:cubicBezTo>
                <a:cubicBezTo>
                  <a:pt x="1179260" y="-136090"/>
                  <a:pt x="4219910" y="117287"/>
                  <a:pt x="6610090" y="0"/>
                </a:cubicBezTo>
                <a:cubicBezTo>
                  <a:pt x="6886939" y="28963"/>
                  <a:pt x="7173656" y="262549"/>
                  <a:pt x="7129463" y="519373"/>
                </a:cubicBezTo>
                <a:lnTo>
                  <a:pt x="7129463" y="519373"/>
                </a:lnTo>
                <a:cubicBezTo>
                  <a:pt x="7122140" y="838977"/>
                  <a:pt x="6889930" y="1039913"/>
                  <a:pt x="6610090" y="1038746"/>
                </a:cubicBezTo>
                <a:cubicBezTo>
                  <a:pt x="5635433" y="1085078"/>
                  <a:pt x="231833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D83E69CB-1892-4DFA-9B07-33DA53D1AFE6}"/>
              </a:ext>
            </a:extLst>
          </p:cNvPr>
          <p:cNvSpPr txBox="1"/>
          <p:nvPr/>
        </p:nvSpPr>
        <p:spPr>
          <a:xfrm>
            <a:off x="1770058" y="363450"/>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Chúng ta đã học các loại biểu đồ nào?</a:t>
            </a:r>
          </a:p>
        </p:txBody>
      </p:sp>
      <p:sp>
        <p:nvSpPr>
          <p:cNvPr id="6" name="Rectangle: Rounded Corners 5">
            <a:extLst>
              <a:ext uri="{FF2B5EF4-FFF2-40B4-BE49-F238E27FC236}">
                <a16:creationId xmlns:a16="http://schemas.microsoft.com/office/drawing/2014/main" id="{9F892352-1366-4DEE-8084-C7B94BC56024}"/>
              </a:ext>
            </a:extLst>
          </p:cNvPr>
          <p:cNvSpPr/>
          <p:nvPr/>
        </p:nvSpPr>
        <p:spPr>
          <a:xfrm>
            <a:off x="1372378" y="1568459"/>
            <a:ext cx="2836769"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tranh</a:t>
            </a:r>
          </a:p>
        </p:txBody>
      </p:sp>
      <p:pic>
        <p:nvPicPr>
          <p:cNvPr id="12" name="Graphic 11">
            <a:extLst>
              <a:ext uri="{FF2B5EF4-FFF2-40B4-BE49-F238E27FC236}">
                <a16:creationId xmlns:a16="http://schemas.microsoft.com/office/drawing/2014/main" id="{EB786AE2-1A02-4B90-BD58-4848ACABA2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72362" y="4114479"/>
            <a:ext cx="1671638" cy="1071563"/>
          </a:xfrm>
          <a:prstGeom prst="rect">
            <a:avLst/>
          </a:prstGeom>
        </p:spPr>
      </p:pic>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8" name="Tieng-ting-www_nhacchuongvui_com">
            <a:hlinkClick r:id="" action="ppaction://media"/>
            <a:extLst>
              <a:ext uri="{FF2B5EF4-FFF2-40B4-BE49-F238E27FC236}">
                <a16:creationId xmlns:a16="http://schemas.microsoft.com/office/drawing/2014/main" id="{35EF7017-046A-420A-9E3C-FF1CE2F288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9933" y="3129890"/>
            <a:ext cx="457200" cy="457200"/>
          </a:xfrm>
          <a:prstGeom prst="rect">
            <a:avLst/>
          </a:prstGeom>
        </p:spPr>
      </p:pic>
      <p:pic>
        <p:nvPicPr>
          <p:cNvPr id="19" name="Picture 2" descr="Biểu đồ tranh (Lý thuyết Toán lớp 6) | Chân trời sáng tạo">
            <a:extLst>
              <a:ext uri="{FF2B5EF4-FFF2-40B4-BE49-F238E27FC236}">
                <a16:creationId xmlns:a16="http://schemas.microsoft.com/office/drawing/2014/main" id="{C3B17FE9-5282-488B-B011-4ABDF4D999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340" y="2576276"/>
            <a:ext cx="2313799" cy="13290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77A1C8D-6406-4D28-8118-5B7910E44535}"/>
              </a:ext>
            </a:extLst>
          </p:cNvPr>
          <p:cNvSpPr/>
          <p:nvPr/>
        </p:nvSpPr>
        <p:spPr>
          <a:xfrm>
            <a:off x="5461428" y="1581512"/>
            <a:ext cx="2512551"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cột.</a:t>
            </a:r>
          </a:p>
        </p:txBody>
      </p:sp>
      <p:pic>
        <p:nvPicPr>
          <p:cNvPr id="2050" name="Picture 2" descr="Kỹ năng nhận biết các dạng biểu đồ trong đề thi Địa lý THPT 2024">
            <a:extLst>
              <a:ext uri="{FF2B5EF4-FFF2-40B4-BE49-F238E27FC236}">
                <a16:creationId xmlns:a16="http://schemas.microsoft.com/office/drawing/2014/main" id="{7F5A4545-0FC8-4E3E-B53E-B9501A6A2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5415" y="2457080"/>
            <a:ext cx="2749578" cy="166074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ting-www_nhacchuongvui_com">
            <a:hlinkClick r:id="" action="ppaction://media"/>
            <a:extLst>
              <a:ext uri="{FF2B5EF4-FFF2-40B4-BE49-F238E27FC236}">
                <a16:creationId xmlns:a16="http://schemas.microsoft.com/office/drawing/2014/main" id="{74054BDF-B004-4509-88E9-DC77133C3A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1981" y="2457080"/>
            <a:ext cx="457200" cy="457200"/>
          </a:xfrm>
          <a:prstGeom prst="rect">
            <a:avLst/>
          </a:prstGeom>
        </p:spPr>
      </p:pic>
    </p:spTree>
    <p:extLst>
      <p:ext uri="{BB962C8B-B14F-4D97-AF65-F5344CB8AC3E}">
        <p14:creationId xmlns:p14="http://schemas.microsoft.com/office/powerpoint/2010/main" val="287739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 presetClass="mediacall" presetSubtype="0" fill="hold" nodeType="withEffect">
                                  <p:stCondLst>
                                    <p:cond delay="0"/>
                                  </p:stCondLst>
                                  <p:childTnLst>
                                    <p:cmd type="call" cmd="playFrom(0.0)">
                                      <p:cBhvr>
                                        <p:cTn id="13" dur="2808" fill="hold"/>
                                        <p:tgtEl>
                                          <p:spTgt spid="18"/>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par>
                                <p:cTn id="22" presetID="1" presetClass="mediacall" presetSubtype="0" fill="hold" nodeType="withEffect">
                                  <p:stCondLst>
                                    <p:cond delay="0"/>
                                  </p:stCondLst>
                                  <p:childTnLst>
                                    <p:cmd type="call" cmd="playFrom(0.0)">
                                      <p:cBhvr>
                                        <p:cTn id="23" dur="2808" fill="hold"/>
                                        <p:tgtEl>
                                          <p:spTgt spid="21"/>
                                        </p:tgtEl>
                                      </p:cBhvr>
                                    </p:cmd>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8"/>
                </p:tgtEl>
              </p:cMediaNode>
            </p:audio>
            <p:audio>
              <p:cMediaNode vol="80000">
                <p:cTn id="33" fill="hold" display="0">
                  <p:stCondLst>
                    <p:cond delay="indefinite"/>
                  </p:stCondLst>
                  <p:endCondLst>
                    <p:cond evt="onStopAudio" delay="0">
                      <p:tgtEl>
                        <p:sldTgt/>
                      </p:tgtEl>
                    </p:cond>
                  </p:endCondLst>
                </p:cTn>
                <p:tgtEl>
                  <p:spTgt spid="21"/>
                </p:tgtEl>
              </p:cMediaNode>
            </p:audio>
          </p:childTnLst>
        </p:cTn>
      </p:par>
    </p:tnLst>
    <p:bldLst>
      <p:bldP spid="6" grpId="0" animBg="1"/>
      <p:bldP spid="14"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1525" y="27254"/>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2148288" y="260741"/>
            <a:ext cx="5740653" cy="1038746"/>
          </a:xfrm>
          <a:custGeom>
            <a:avLst/>
            <a:gdLst>
              <a:gd name="connsiteX0" fmla="*/ 0 w 5740653"/>
              <a:gd name="connsiteY0" fmla="*/ 519373 h 1038746"/>
              <a:gd name="connsiteX1" fmla="*/ 519373 w 5740653"/>
              <a:gd name="connsiteY1" fmla="*/ 0 h 1038746"/>
              <a:gd name="connsiteX2" fmla="*/ 5221280 w 5740653"/>
              <a:gd name="connsiteY2" fmla="*/ 0 h 1038746"/>
              <a:gd name="connsiteX3" fmla="*/ 5740653 w 5740653"/>
              <a:gd name="connsiteY3" fmla="*/ 519373 h 1038746"/>
              <a:gd name="connsiteX4" fmla="*/ 5740653 w 5740653"/>
              <a:gd name="connsiteY4" fmla="*/ 519373 h 1038746"/>
              <a:gd name="connsiteX5" fmla="*/ 5221280 w 5740653"/>
              <a:gd name="connsiteY5" fmla="*/ 1038746 h 1038746"/>
              <a:gd name="connsiteX6" fmla="*/ 519373 w 5740653"/>
              <a:gd name="connsiteY6" fmla="*/ 1038746 h 1038746"/>
              <a:gd name="connsiteX7" fmla="*/ 0 w 574065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0653" h="1038746" fill="none" extrusionOk="0">
                <a:moveTo>
                  <a:pt x="0" y="519373"/>
                </a:moveTo>
                <a:cubicBezTo>
                  <a:pt x="7971" y="240005"/>
                  <a:pt x="201226" y="-31905"/>
                  <a:pt x="519373" y="0"/>
                </a:cubicBezTo>
                <a:cubicBezTo>
                  <a:pt x="1733504" y="-154472"/>
                  <a:pt x="3390301" y="-165626"/>
                  <a:pt x="5221280" y="0"/>
                </a:cubicBezTo>
                <a:cubicBezTo>
                  <a:pt x="5514309" y="-7697"/>
                  <a:pt x="5711728" y="230362"/>
                  <a:pt x="5740653" y="519373"/>
                </a:cubicBezTo>
                <a:lnTo>
                  <a:pt x="5740653" y="519373"/>
                </a:lnTo>
                <a:cubicBezTo>
                  <a:pt x="5740256" y="783382"/>
                  <a:pt x="5483259" y="1030947"/>
                  <a:pt x="5221280" y="1038746"/>
                </a:cubicBezTo>
                <a:cubicBezTo>
                  <a:pt x="4677433" y="996542"/>
                  <a:pt x="2377160" y="877449"/>
                  <a:pt x="519373" y="1038746"/>
                </a:cubicBezTo>
                <a:cubicBezTo>
                  <a:pt x="267201" y="1043174"/>
                  <a:pt x="2660" y="838413"/>
                  <a:pt x="0" y="519373"/>
                </a:cubicBezTo>
                <a:close/>
              </a:path>
              <a:path w="5740653" h="1038746" stroke="0" extrusionOk="0">
                <a:moveTo>
                  <a:pt x="0" y="519373"/>
                </a:moveTo>
                <a:cubicBezTo>
                  <a:pt x="8864" y="233584"/>
                  <a:pt x="205035" y="-36993"/>
                  <a:pt x="519373" y="0"/>
                </a:cubicBezTo>
                <a:cubicBezTo>
                  <a:pt x="1615371" y="-136090"/>
                  <a:pt x="4184095" y="117287"/>
                  <a:pt x="5221280" y="0"/>
                </a:cubicBezTo>
                <a:cubicBezTo>
                  <a:pt x="5498129" y="28963"/>
                  <a:pt x="5784846" y="262549"/>
                  <a:pt x="5740653" y="519373"/>
                </a:cubicBezTo>
                <a:lnTo>
                  <a:pt x="5740653" y="519373"/>
                </a:lnTo>
                <a:cubicBezTo>
                  <a:pt x="5733330" y="838977"/>
                  <a:pt x="5501120" y="1039913"/>
                  <a:pt x="5221280" y="1038746"/>
                </a:cubicBezTo>
                <a:cubicBezTo>
                  <a:pt x="4196538" y="1085078"/>
                  <a:pt x="193895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ask="http://schemas.microsoft.com/office/drawing/2018/sketchyshape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7" name="Tieng-ting-www_nhacchuongvui_com">
            <a:hlinkClick r:id="" action="ppaction://media"/>
            <a:extLst>
              <a:ext uri="{FF2B5EF4-FFF2-40B4-BE49-F238E27FC236}">
                <a16:creationId xmlns:a16="http://schemas.microsoft.com/office/drawing/2014/main" id="{AFBC25B6-D7D1-42A5-8340-A77ADE6611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071" y="2916289"/>
            <a:ext cx="457200" cy="457200"/>
          </a:xfrm>
          <a:prstGeom prst="rect">
            <a:avLst/>
          </a:prstGeom>
        </p:spPr>
      </p:pic>
      <p:pic>
        <p:nvPicPr>
          <p:cNvPr id="10" name="Graphic 9">
            <a:extLst>
              <a:ext uri="{FF2B5EF4-FFF2-40B4-BE49-F238E27FC236}">
                <a16:creationId xmlns:a16="http://schemas.microsoft.com/office/drawing/2014/main" id="{3269C3FD-633F-4843-A752-7C9EA2AC0B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93776" y="3955522"/>
            <a:ext cx="1593445" cy="1086189"/>
          </a:xfrm>
          <a:prstGeom prst="rect">
            <a:avLst/>
          </a:prstGeom>
        </p:spPr>
      </p:pic>
      <p:pic>
        <p:nvPicPr>
          <p:cNvPr id="13" name="Graphic 12">
            <a:extLst>
              <a:ext uri="{FF2B5EF4-FFF2-40B4-BE49-F238E27FC236}">
                <a16:creationId xmlns:a16="http://schemas.microsoft.com/office/drawing/2014/main" id="{765D621E-CDE0-448A-B702-B65534F72F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81083" y="4179684"/>
            <a:ext cx="1117414" cy="942818"/>
          </a:xfrm>
          <a:prstGeom prst="rect">
            <a:avLst/>
          </a:prstGeom>
        </p:spPr>
      </p:pic>
      <p:sp>
        <p:nvSpPr>
          <p:cNvPr id="18" name="TextBox 17">
            <a:extLst>
              <a:ext uri="{FF2B5EF4-FFF2-40B4-BE49-F238E27FC236}">
                <a16:creationId xmlns:a16="http://schemas.microsoft.com/office/drawing/2014/main" id="{B96EA76C-DA41-45B2-B0CA-9DB49E7F7FB8}"/>
              </a:ext>
            </a:extLst>
          </p:cNvPr>
          <p:cNvSpPr txBox="1"/>
          <p:nvPr/>
        </p:nvSpPr>
        <p:spPr>
          <a:xfrm>
            <a:off x="3414712" y="439051"/>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Đây là biểu đồ gì?</a:t>
            </a:r>
          </a:p>
        </p:txBody>
      </p:sp>
      <p:sp>
        <p:nvSpPr>
          <p:cNvPr id="19" name="Rectangle: Rounded Corners 18">
            <a:extLst>
              <a:ext uri="{FF2B5EF4-FFF2-40B4-BE49-F238E27FC236}">
                <a16:creationId xmlns:a16="http://schemas.microsoft.com/office/drawing/2014/main" id="{1BC7934B-F8F7-4CBE-A7D2-7C936CA43572}"/>
              </a:ext>
            </a:extLst>
          </p:cNvPr>
          <p:cNvSpPr/>
          <p:nvPr/>
        </p:nvSpPr>
        <p:spPr>
          <a:xfrm>
            <a:off x="328952" y="3059906"/>
            <a:ext cx="2974643" cy="111977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hình quạt tròn </a:t>
            </a:r>
          </a:p>
        </p:txBody>
      </p:sp>
      <p:pic>
        <p:nvPicPr>
          <p:cNvPr id="6" name="Picture 5">
            <a:extLst>
              <a:ext uri="{FF2B5EF4-FFF2-40B4-BE49-F238E27FC236}">
                <a16:creationId xmlns:a16="http://schemas.microsoft.com/office/drawing/2014/main" id="{A5012108-EA0F-E2EB-5E69-081BD4672AF3}"/>
              </a:ext>
            </a:extLst>
          </p:cNvPr>
          <p:cNvPicPr>
            <a:picLocks noChangeAspect="1"/>
          </p:cNvPicPr>
          <p:nvPr/>
        </p:nvPicPr>
        <p:blipFill>
          <a:blip r:embed="rId11"/>
          <a:stretch>
            <a:fillRect/>
          </a:stretch>
        </p:blipFill>
        <p:spPr>
          <a:xfrm>
            <a:off x="3774139" y="1345688"/>
            <a:ext cx="2974643" cy="2973158"/>
          </a:xfrm>
          <a:prstGeom prst="rect">
            <a:avLst/>
          </a:prstGeom>
        </p:spPr>
      </p:pic>
    </p:spTree>
    <p:extLst>
      <p:ext uri="{BB962C8B-B14F-4D97-AF65-F5344CB8AC3E}">
        <p14:creationId xmlns:p14="http://schemas.microsoft.com/office/powerpoint/2010/main" val="118591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1" presetClass="mediacall" presetSubtype="0" fill="hold" nodeType="withEffect">
                                  <p:stCondLst>
                                    <p:cond delay="0"/>
                                  </p:stCondLst>
                                  <p:childTnLst>
                                    <p:cmd type="call" cmd="playFrom(0.0)">
                                      <p:cBhvr>
                                        <p:cTn id="21" dur="280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
                </p:tgtEl>
              </p:cMediaNode>
            </p:audio>
          </p:childTnLst>
        </p:cTn>
      </p:par>
    </p:tnLst>
    <p:bldLst>
      <p:bldP spid="14"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D774F-DF98-0E87-67BA-FF74575A0E4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71934653"/>
      </p:ext>
    </p:extLst>
  </p:cSld>
  <p:clrMapOvr>
    <a:masterClrMapping/>
  </p:clrMapOvr>
  <p:transition>
    <p:fade/>
  </p:transition>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759</TotalTime>
  <Words>885</Words>
  <Application>Microsoft Office PowerPoint</Application>
  <PresentationFormat>On-screen Show (16:9)</PresentationFormat>
  <Paragraphs>77</Paragraphs>
  <Slides>23</Slides>
  <Notes>3</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Bangers</vt:lpstr>
      <vt:lpstr>Calibri</vt:lpstr>
      <vt:lpstr>Cambria</vt:lpstr>
      <vt:lpstr>Sriracha</vt:lpstr>
      <vt:lpstr>Times New Roman</vt:lpstr>
      <vt:lpstr>Who's Who Game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Nguyễn Thị Thanh Huyền</cp:lastModifiedBy>
  <cp:revision>68</cp:revision>
  <dcterms:modified xsi:type="dcterms:W3CDTF">2025-04-07T09:33:44Z</dcterms:modified>
  <cp:category>9Slide.vn</cp:category>
</cp:coreProperties>
</file>