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6" r:id="rId5"/>
    <p:sldId id="259" r:id="rId6"/>
    <p:sldId id="260" r:id="rId7"/>
    <p:sldId id="268" r:id="rId8"/>
    <p:sldId id="283" r:id="rId9"/>
    <p:sldId id="269" r:id="rId10"/>
    <p:sldId id="278" r:id="rId11"/>
    <p:sldId id="267"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4660"/>
  </p:normalViewPr>
  <p:slideViewPr>
    <p:cSldViewPr snapToGrid="0">
      <p:cViewPr varScale="1">
        <p:scale>
          <a:sx n="71" d="100"/>
          <a:sy n="71"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pic>
        <p:nvPicPr>
          <p:cNvPr id="8" name="Picture 7" descr="A white rectangular object with yellow edges&#10;&#10;Description automatically generated with medium confiden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p:cNvSpPr/>
          <p:nvPr userDrawn="1"/>
        </p:nvSpPr>
        <p:spPr>
          <a:xfrm>
            <a:off x="347132" y="304799"/>
            <a:ext cx="11641667" cy="6290733"/>
          </a:xfrm>
          <a:prstGeom prst="roundRect">
            <a:avLst/>
          </a:prstGeom>
          <a:solidFill>
            <a:schemeClr val="bg1"/>
          </a:solidFill>
          <a:ln>
            <a:noFill/>
          </a:ln>
          <a:scene3d>
            <a:camera prst="orthographicFront"/>
            <a:lightRig rig="threePt" dir="t"/>
          </a:scene3d>
          <a:sp3d>
            <a:bevelT w="114300" prst="hardEdg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fld>
            <a:endParaRPr lang="vi-VN"/>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media" Target="../media/media1.mp4"/><Relationship Id="rId1" Type="http://schemas.openxmlformats.org/officeDocument/2006/relationships/video" Target="../media/media1.mp4"/></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2"/>
          <a:stretch>
            <a:fillRect/>
          </a:stretch>
        </p:blipFill>
        <p:spPr>
          <a:xfrm>
            <a:off x="2548654" y="2569729"/>
            <a:ext cx="6906904" cy="1718542"/>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2"/>
          <a:stretch>
            <a:fillRect/>
          </a:stretch>
        </p:blipFill>
        <p:spPr>
          <a:xfrm>
            <a:off x="2422339" y="1928718"/>
            <a:ext cx="7030006" cy="338152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y2mate.com - Ice Breaking Dreamer Jungkook_360p">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0" y="0"/>
            <a:ext cx="13062976" cy="6858000"/>
          </a:xfr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5" name="Picture 4" descr="A white rectangular object with yellow edges&#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23"/>
          <p:cNvSpPr/>
          <p:nvPr/>
        </p:nvSpPr>
        <p:spPr>
          <a:xfrm>
            <a:off x="-125960" y="3369680"/>
            <a:ext cx="5036288" cy="3765932"/>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3"/>
          <a:stretch>
            <a:fillRect/>
          </a:stretch>
        </p:blipFill>
        <p:spPr>
          <a:xfrm>
            <a:off x="4204733" y="322871"/>
            <a:ext cx="3676207" cy="1725318"/>
          </a:xfrm>
          <a:prstGeom prst="rect">
            <a:avLst/>
          </a:prstGeom>
        </p:spPr>
      </p:pic>
      <p:pic>
        <p:nvPicPr>
          <p:cNvPr id="9" name="Picture 8"/>
          <p:cNvPicPr>
            <a:picLocks noChangeAspect="1"/>
          </p:cNvPicPr>
          <p:nvPr/>
        </p:nvPicPr>
        <p:blipFill>
          <a:blip r:embed="rId4"/>
          <a:stretch>
            <a:fillRect/>
          </a:stretch>
        </p:blipFill>
        <p:spPr>
          <a:xfrm>
            <a:off x="2908745" y="2015656"/>
            <a:ext cx="7437765" cy="310313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594884" y="1435397"/>
            <a:ext cx="9292856" cy="4008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Chọn 1 trong 2 đề dưới đây:</a:t>
            </a:r>
            <a:endParaRPr lang="vi-VN" sz="3200" b="1" dirty="0">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Đề 1: Viết đoạn văn thể hiện tình cảm, cảm xúc về một hoạt động vì cộng đồng của các chú bộ đội.</a:t>
            </a:r>
            <a:endParaRPr lang="vi-VN" sz="3200" dirty="0">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Đề 2: Viết đoạn văn thể hiện tình cảm, cảm xúc về Ngày hội thể thao được tổ chức ở trường em.</a:t>
            </a:r>
            <a:endParaRPr lang="en-US" sz="3200" dirty="0">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9591" y="559566"/>
            <a:ext cx="10515600"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1. </a:t>
            </a:r>
            <a:r>
              <a:rPr lang="vi-VN" sz="4000" b="1" dirty="0">
                <a:latin typeface="Calibri" panose="020F0502020204030204" pitchFamily="34" charset="0"/>
                <a:ea typeface="Calibri" panose="020F0502020204030204" pitchFamily="34" charset="0"/>
                <a:cs typeface="Calibri" panose="020F0502020204030204" pitchFamily="34" charset="0"/>
              </a:rPr>
              <a:t>Viết đoạn văn theo đề bài đã chọn.</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843148" y="4583988"/>
            <a:ext cx="3408218"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51366" y="4924893"/>
            <a:ext cx="6994566"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6065" y="1261315"/>
            <a:ext cx="2312195"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G: </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p:cNvSpPr/>
          <p:nvPr/>
        </p:nvSpPr>
        <p:spPr>
          <a:xfrm>
            <a:off x="595423" y="2317898"/>
            <a:ext cx="5443871" cy="349811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1</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Khung cảnh diễn ra sự việc (mưa bão, lũ lụt, sạt lở đất, hoả hoạn,...)</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Một số việc làm của các chú bộ đội (sơ tán người dân ra khỏi vùng thiên tai, bảo vệ tài sản của người dân...)</a:t>
            </a:r>
            <a:endParaRPr lang="vi-VN" sz="2800" b="0" i="0" dirty="0">
              <a:solidFill>
                <a:srgbClr val="000000"/>
              </a:solidFill>
              <a:effectLst/>
              <a:latin typeface="Cambria" panose="02040503050406030204" pitchFamily="18" charset="0"/>
              <a:ea typeface="Cambria" panose="02040503050406030204" pitchFamily="18" charset="0"/>
            </a:endParaRPr>
          </a:p>
        </p:txBody>
      </p:sp>
      <p:sp>
        <p:nvSpPr>
          <p:cNvPr id="7" name="Rectangle: Rounded Corners 6"/>
          <p:cNvSpPr/>
          <p:nvPr/>
        </p:nvSpPr>
        <p:spPr>
          <a:xfrm>
            <a:off x="6400800" y="2275367"/>
            <a:ext cx="5443871" cy="349811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a:t>
            </a:r>
            <a:r>
              <a:rPr lang="en-US" sz="2800" b="1" i="0" dirty="0">
                <a:solidFill>
                  <a:srgbClr val="000000"/>
                </a:solidFill>
                <a:effectLst/>
                <a:latin typeface="Cambria" panose="02040503050406030204" pitchFamily="18" charset="0"/>
                <a:ea typeface="Cambria" panose="02040503050406030204" pitchFamily="18" charset="0"/>
              </a:rPr>
              <a:t>2</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Không khí vui tươi, rộn ràng của Ngày hội thể thao</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Một số hoạt động thể thao diễn ra trong hội thi (bóng đá, cầu lông, đá cầu, cờ vua,...) lôi cuốn người xem</a:t>
            </a:r>
            <a:r>
              <a:rPr lang="en-US" sz="2800" b="0" i="0" dirty="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6809" y="956930"/>
            <a:ext cx="10845210" cy="4893647"/>
          </a:xfrm>
          <a:prstGeom prst="rect">
            <a:avLst/>
          </a:prstGeom>
          <a:noFill/>
        </p:spPr>
        <p:txBody>
          <a:bodyPr wrap="square" rtlCol="0">
            <a:spAutoFit/>
          </a:bodyPr>
          <a:lstStyle/>
          <a:p>
            <a:pPr algn="just"/>
            <a:r>
              <a:rPr lang="en-US" sz="2400" b="0" i="0">
                <a:solidFill>
                  <a:srgbClr val="000000"/>
                </a:solidFill>
                <a:effectLst/>
                <a:latin typeface="Cambria" panose="02040503050406030204" pitchFamily="18" charset="0"/>
                <a:ea typeface="Cambria" panose="02040503050406030204" pitchFamily="18" charset="0"/>
              </a:rPr>
              <a:t>    </a:t>
            </a:r>
            <a:r>
              <a:rPr lang="en-US" sz="2400" b="0" i="0" smtClean="0">
                <a:solidFill>
                  <a:srgbClr val="000000"/>
                </a:solidFill>
                <a:effectLst/>
                <a:latin typeface="Cambria" panose="02040503050406030204" pitchFamily="18" charset="0"/>
                <a:ea typeface="Cambria" panose="02040503050406030204" pitchFamily="18" charset="0"/>
              </a:rPr>
              <a:t>     </a:t>
            </a:r>
            <a:r>
              <a:rPr lang="vi-VN" sz="2400" b="0" i="0" smtClean="0">
                <a:solidFill>
                  <a:srgbClr val="000000"/>
                </a:solidFill>
                <a:effectLst/>
                <a:latin typeface="Cambria" panose="02040503050406030204" pitchFamily="18" charset="0"/>
                <a:ea typeface="Cambria" panose="02040503050406030204" pitchFamily="18" charset="0"/>
              </a:rPr>
              <a:t>Trong </a:t>
            </a:r>
            <a:r>
              <a:rPr lang="vi-VN" sz="2400" b="0" i="0" dirty="0">
                <a:solidFill>
                  <a:srgbClr val="000000"/>
                </a:solidFill>
                <a:effectLst/>
                <a:latin typeface="Cambria" panose="02040503050406030204" pitchFamily="18" charset="0"/>
                <a:ea typeface="Cambria" panose="02040503050406030204" pitchFamily="18" charset="0"/>
              </a:rPr>
              <a:t>đợt dịch Covid-19 đã càn quét khắp thế giới, tại Việt Nam, em vẫn không quên được hình ảnh những chiến sĩ bộ đội gan dạ, có những hành động đẹp giữa mùa dịch nguy hiểm. Khung cảnh bấy giờ vắng lặng, một không khí tiềm tàng nguy hiểm bao trùm. Em không thể tự tin ra đường được như các chú bộ đội – những người được phân công vào giữa những vùng dịch giúp người dân. Vậy mà các chú bộ đội còn phải xét nghiệm, đo nhiệt độ, giới nghiêm khu vực, chuyển hàng tới các nhà có người bệnh,… những công việc dù đơn giản nhất nhưng nếu không nhờ các chú bộ đội ra tay, khó có thể có một xã hội ổn định lúc bấy giờ. Có những khi trời mưa, các chú bộ đội vẫn phải mặc quân phục, chỉnh tề tại vị trí chốt chặn làm việc. Nhìn các chú tuân thủ quy định mà vẫn nhẹ nhàng, dành tình cảm quan tâm tới mọi người làm em thật </a:t>
            </a:r>
            <a:r>
              <a:rPr lang="vi-VN" sz="2400" b="0" i="0">
                <a:solidFill>
                  <a:srgbClr val="000000"/>
                </a:solidFill>
                <a:effectLst/>
                <a:latin typeface="Cambria" panose="02040503050406030204" pitchFamily="18" charset="0"/>
                <a:ea typeface="Cambria" panose="02040503050406030204" pitchFamily="18" charset="0"/>
              </a:rPr>
              <a:t>ngưỡng </a:t>
            </a:r>
            <a:r>
              <a:rPr lang="vi-VN" sz="2400" b="0" i="0" smtClean="0">
                <a:solidFill>
                  <a:srgbClr val="000000"/>
                </a:solidFill>
                <a:effectLst/>
                <a:latin typeface="Cambria" panose="02040503050406030204" pitchFamily="18" charset="0"/>
                <a:ea typeface="Cambria" panose="02040503050406030204" pitchFamily="18" charset="0"/>
              </a:rPr>
              <a:t>mộ</a:t>
            </a:r>
            <a:r>
              <a:rPr lang="en-US" sz="2400" b="0" i="0" smtClean="0">
                <a:solidFill>
                  <a:srgbClr val="000000"/>
                </a:solidFill>
                <a:effectLst/>
                <a:latin typeface="Cambria" panose="02040503050406030204" pitchFamily="18" charset="0"/>
                <a:ea typeface="Cambria" panose="02040503050406030204" pitchFamily="18" charset="0"/>
              </a:rPr>
              <a:t> và khâm phục</a:t>
            </a:r>
            <a:r>
              <a:rPr lang="vi-VN" sz="2400" b="0" i="0" smtClean="0">
                <a:solidFill>
                  <a:srgbClr val="000000"/>
                </a:solidFill>
                <a:effectLst/>
                <a:latin typeface="Cambria" panose="02040503050406030204" pitchFamily="18" charset="0"/>
                <a:ea typeface="Cambria" panose="02040503050406030204" pitchFamily="18" charset="0"/>
              </a:rPr>
              <a:t>. </a:t>
            </a:r>
            <a:r>
              <a:rPr lang="en-US" sz="2400" b="0" i="0" smtClean="0">
                <a:solidFill>
                  <a:srgbClr val="000000"/>
                </a:solidFill>
                <a:effectLst/>
                <a:latin typeface="Cambria" panose="02040503050406030204" pitchFamily="18" charset="0"/>
                <a:ea typeface="Cambria" panose="02040503050406030204" pitchFamily="18" charset="0"/>
              </a:rPr>
              <a:t>H</a:t>
            </a:r>
            <a:r>
              <a:rPr lang="vi-VN" sz="2400" b="0" i="0" smtClean="0">
                <a:solidFill>
                  <a:srgbClr val="000000"/>
                </a:solidFill>
                <a:effectLst/>
                <a:latin typeface="Cambria" panose="02040503050406030204" pitchFamily="18" charset="0"/>
                <a:ea typeface="Cambria" panose="02040503050406030204" pitchFamily="18" charset="0"/>
              </a:rPr>
              <a:t>iện </a:t>
            </a:r>
            <a:r>
              <a:rPr lang="vi-VN" sz="2400" b="0" i="0" dirty="0">
                <a:solidFill>
                  <a:srgbClr val="000000"/>
                </a:solidFill>
                <a:effectLst/>
                <a:latin typeface="Cambria" panose="02040503050406030204" pitchFamily="18" charset="0"/>
                <a:ea typeface="Cambria" panose="02040503050406030204" pitchFamily="18" charset="0"/>
              </a:rPr>
              <a:t>tại, dịch bệnh đã qua đi nhưng những cống hiến, đóng góp của các chú </a:t>
            </a:r>
            <a:r>
              <a:rPr lang="vi-VN" sz="2400" b="0" i="0">
                <a:solidFill>
                  <a:srgbClr val="000000"/>
                </a:solidFill>
                <a:effectLst/>
                <a:latin typeface="Cambria" panose="02040503050406030204" pitchFamily="18" charset="0"/>
                <a:ea typeface="Cambria" panose="02040503050406030204" pitchFamily="18" charset="0"/>
              </a:rPr>
              <a:t>sẽ </a:t>
            </a:r>
            <a:r>
              <a:rPr lang="vi-VN" sz="2400" b="0" i="0" smtClean="0">
                <a:solidFill>
                  <a:srgbClr val="000000"/>
                </a:solidFill>
                <a:effectLst/>
                <a:latin typeface="Cambria" panose="02040503050406030204" pitchFamily="18" charset="0"/>
                <a:ea typeface="Cambria" panose="02040503050406030204" pitchFamily="18" charset="0"/>
              </a:rPr>
              <a:t>mãi</a:t>
            </a:r>
            <a:r>
              <a:rPr lang="en-US" sz="2400" b="0" i="0" smtClean="0">
                <a:solidFill>
                  <a:srgbClr val="000000"/>
                </a:solidFill>
                <a:effectLst/>
                <a:latin typeface="Cambria" panose="02040503050406030204" pitchFamily="18" charset="0"/>
                <a:ea typeface="Cambria" panose="02040503050406030204" pitchFamily="18" charset="0"/>
              </a:rPr>
              <a:t> in đậm</a:t>
            </a:r>
            <a:r>
              <a:rPr lang="vi-VN" sz="2400" b="0" i="0" smtClean="0">
                <a:solidFill>
                  <a:srgbClr val="000000"/>
                </a:solidFill>
                <a:effectLst/>
                <a:latin typeface="Cambria" panose="02040503050406030204" pitchFamily="18" charset="0"/>
                <a:ea typeface="Cambria" panose="02040503050406030204" pitchFamily="18" charset="0"/>
              </a:rPr>
              <a:t> </a:t>
            </a:r>
            <a:r>
              <a:rPr lang="vi-VN" sz="2400" b="0" i="0">
                <a:solidFill>
                  <a:srgbClr val="000000"/>
                </a:solidFill>
                <a:effectLst/>
                <a:latin typeface="Cambria" panose="02040503050406030204" pitchFamily="18" charset="0"/>
                <a:ea typeface="Cambria" panose="02040503050406030204" pitchFamily="18" charset="0"/>
              </a:rPr>
              <a:t>trong </a:t>
            </a:r>
            <a:r>
              <a:rPr lang="vi-VN" sz="2400" b="0" i="0" smtClean="0">
                <a:solidFill>
                  <a:srgbClr val="000000"/>
                </a:solidFill>
                <a:effectLst/>
                <a:latin typeface="Cambria" panose="02040503050406030204" pitchFamily="18" charset="0"/>
                <a:ea typeface="Cambria" panose="02040503050406030204" pitchFamily="18" charset="0"/>
              </a:rPr>
              <a:t>tim</a:t>
            </a:r>
            <a:r>
              <a:rPr lang="en-US" sz="2400" b="0" i="0" smtClean="0">
                <a:solidFill>
                  <a:srgbClr val="000000"/>
                </a:solidFill>
                <a:effectLst/>
                <a:latin typeface="Cambria" panose="02040503050406030204" pitchFamily="18" charset="0"/>
                <a:ea typeface="Cambria" panose="02040503050406030204" pitchFamily="18" charset="0"/>
              </a:rPr>
              <a:t> mọi người dân</a:t>
            </a:r>
            <a:r>
              <a:rPr lang="vi-VN" sz="2400" b="0" i="0" smtClean="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trong kí ức đẹp của em.</a:t>
            </a:r>
            <a:endParaRPr lang="en-US" sz="2400" dirty="0">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013" y="627321"/>
            <a:ext cx="10845210" cy="5262979"/>
          </a:xfrm>
          <a:prstGeom prst="rect">
            <a:avLst/>
          </a:prstGeom>
          <a:noFill/>
        </p:spPr>
        <p:txBody>
          <a:bodyPr wrap="square" rtlCol="0">
            <a:spAutoFit/>
          </a:bodyPr>
          <a:lstStyle/>
          <a:p>
            <a:pPr lvl="0" algn="just"/>
            <a:r>
              <a:rPr lang="en-US" sz="2800">
                <a:solidFill>
                  <a:srgbClr val="000000"/>
                </a:solidFill>
                <a:latin typeface="Cambria" panose="02040503050406030204" pitchFamily="18" charset="0"/>
                <a:ea typeface="Cambria" panose="02040503050406030204" pitchFamily="18" charset="0"/>
              </a:rPr>
              <a:t>   </a:t>
            </a:r>
            <a:r>
              <a:rPr lang="en-US" sz="2800" smtClean="0">
                <a:solidFill>
                  <a:srgbClr val="000000"/>
                </a:solidFill>
                <a:latin typeface="Cambria" panose="02040503050406030204" pitchFamily="18" charset="0"/>
                <a:ea typeface="Cambria" panose="02040503050406030204" pitchFamily="18" charset="0"/>
              </a:rPr>
              <a:t>     </a:t>
            </a:r>
            <a:r>
              <a:rPr lang="vi-VN" sz="2800" smtClean="0">
                <a:solidFill>
                  <a:srgbClr val="000000"/>
                </a:solidFill>
                <a:latin typeface="Cambria" panose="02040503050406030204" pitchFamily="18" charset="0"/>
                <a:ea typeface="Cambria" panose="02040503050406030204" pitchFamily="18" charset="0"/>
              </a:rPr>
              <a:t>Vào </a:t>
            </a:r>
            <a:r>
              <a:rPr lang="vi-VN" sz="2800" dirty="0">
                <a:solidFill>
                  <a:srgbClr val="000000"/>
                </a:solidFill>
                <a:latin typeface="Cambria" panose="02040503050406030204" pitchFamily="18" charset="0"/>
                <a:ea typeface="Cambria" panose="02040503050406030204" pitchFamily="18" charset="0"/>
              </a:rPr>
              <a:t>giữa những ngày cận hè</a:t>
            </a:r>
            <a:r>
              <a:rPr lang="vi-VN" sz="2800">
                <a:solidFill>
                  <a:srgbClr val="000000"/>
                </a:solidFill>
                <a:latin typeface="Cambria" panose="02040503050406030204" pitchFamily="18" charset="0"/>
                <a:ea typeface="Cambria" panose="02040503050406030204" pitchFamily="18" charset="0"/>
              </a:rPr>
              <a:t>, </a:t>
            </a:r>
            <a:r>
              <a:rPr lang="en-US" sz="2800" smtClean="0">
                <a:solidFill>
                  <a:srgbClr val="000000"/>
                </a:solidFill>
                <a:latin typeface="Cambria" panose="02040503050406030204" pitchFamily="18" charset="0"/>
                <a:ea typeface="Cambria" panose="02040503050406030204" pitchFamily="18" charset="0"/>
              </a:rPr>
              <a:t>C</a:t>
            </a:r>
            <a:r>
              <a:rPr lang="vi-VN" sz="2800" smtClean="0">
                <a:solidFill>
                  <a:srgbClr val="000000"/>
                </a:solidFill>
                <a:latin typeface="Cambria" panose="02040503050406030204" pitchFamily="18" charset="0"/>
                <a:ea typeface="Cambria" panose="02040503050406030204" pitchFamily="18" charset="0"/>
              </a:rPr>
              <a:t>âu </a:t>
            </a:r>
            <a:r>
              <a:rPr lang="vi-VN" sz="2800" dirty="0">
                <a:solidFill>
                  <a:srgbClr val="000000"/>
                </a:solidFill>
                <a:latin typeface="Cambria" panose="02040503050406030204" pitchFamily="18" charset="0"/>
                <a:ea typeface="Cambria" panose="02040503050406030204" pitchFamily="18" charset="0"/>
              </a:rPr>
              <a:t>lạc bộ thể thao của trường em tổ chức Ngày hội thể thao 2025 thật sôi động. Câu lạc bộ tuy không đông nhưng vì sự hấp dẫn của ngày hội mà thu hút rất nhiều bạn học sinh các lớp tranh tài. Cả một sân trường </a:t>
            </a:r>
            <a:r>
              <a:rPr lang="vi-VN" sz="2800">
                <a:solidFill>
                  <a:srgbClr val="000000"/>
                </a:solidFill>
                <a:latin typeface="Cambria" panose="02040503050406030204" pitchFamily="18" charset="0"/>
                <a:ea typeface="Cambria" panose="02040503050406030204" pitchFamily="18" charset="0"/>
              </a:rPr>
              <a:t>chật </a:t>
            </a:r>
            <a:r>
              <a:rPr lang="vi-VN" sz="2800" smtClean="0">
                <a:solidFill>
                  <a:srgbClr val="000000"/>
                </a:solidFill>
                <a:latin typeface="Cambria" panose="02040503050406030204" pitchFamily="18" charset="0"/>
                <a:ea typeface="Cambria" panose="02040503050406030204" pitchFamily="18" charset="0"/>
              </a:rPr>
              <a:t>ních</a:t>
            </a:r>
            <a:r>
              <a:rPr lang="en-US" sz="2800">
                <a:solidFill>
                  <a:srgbClr val="000000"/>
                </a:solidFill>
                <a:latin typeface="Cambria" panose="02040503050406030204" pitchFamily="18" charset="0"/>
                <a:ea typeface="Cambria" panose="02040503050406030204" pitchFamily="18" charset="0"/>
              </a:rPr>
              <a:t> </a:t>
            </a:r>
            <a:r>
              <a:rPr lang="en-US" sz="2800" smtClean="0">
                <a:solidFill>
                  <a:srgbClr val="000000"/>
                </a:solidFill>
                <a:latin typeface="Cambria" panose="02040503050406030204" pitchFamily="18" charset="0"/>
                <a:ea typeface="Cambria" panose="02040503050406030204" pitchFamily="18" charset="0"/>
              </a:rPr>
              <a:t>người tham gia và cổ vũ.</a:t>
            </a:r>
            <a:r>
              <a:rPr lang="vi-VN" sz="2800" smtClean="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Ngày hội thể thao được tổ chức gồm các hoạt động: thi kéo co giữa các khối lớp, thi nhảy hiện đại với nhạc nền sôi động, thi đấu bóng rổ của các lớp 5. Ai nấy cũng lộ rõ vẻ vui tươi hớn hở: người tham gia thi đấu thì vừa lo lắng, vừa xinh tươi với trang phục, trang điểm; người cổ vũ thì hò hét, chờ đón những lần </a:t>
            </a:r>
            <a:r>
              <a:rPr lang="vi-VN" sz="2800">
                <a:solidFill>
                  <a:srgbClr val="000000"/>
                </a:solidFill>
                <a:latin typeface="Cambria" panose="02040503050406030204" pitchFamily="18" charset="0"/>
                <a:ea typeface="Cambria" panose="02040503050406030204" pitchFamily="18" charset="0"/>
              </a:rPr>
              <a:t>thắng </a:t>
            </a:r>
            <a:r>
              <a:rPr lang="vi-VN" sz="2800" smtClean="0">
                <a:solidFill>
                  <a:srgbClr val="000000"/>
                </a:solidFill>
                <a:latin typeface="Cambria" panose="02040503050406030204" pitchFamily="18" charset="0"/>
                <a:ea typeface="Cambria" panose="02040503050406030204" pitchFamily="18" charset="0"/>
              </a:rPr>
              <a:t>cuộc. </a:t>
            </a:r>
            <a:r>
              <a:rPr lang="vi-VN" sz="2800" dirty="0">
                <a:solidFill>
                  <a:srgbClr val="000000"/>
                </a:solidFill>
                <a:latin typeface="Cambria" panose="02040503050406030204" pitchFamily="18" charset="0"/>
                <a:ea typeface="Cambria" panose="02040503050406030204" pitchFamily="18" charset="0"/>
              </a:rPr>
              <a:t>Một ngày hội thật sự ý nghĩa, tạo cơ hội để chúng em giao lưu với nhau đã được tổ chức. Hi vọng qua ngày hội, các bạn học sinh thêm yêu thể thao, ham thích rèn luyện và có một sức khoẻ tốt.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9591" y="559566"/>
            <a:ext cx="10515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Tự nhận xét bài làm của em theo yêu cầu dưới đây:</a:t>
            </a:r>
            <a:endPar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7704190" y="1582896"/>
            <a:ext cx="3767373"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Rounded Corners 1"/>
          <p:cNvSpPr/>
          <p:nvPr/>
        </p:nvSpPr>
        <p:spPr>
          <a:xfrm>
            <a:off x="1095153" y="1477925"/>
            <a:ext cx="10015870" cy="367886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 Đoạn văn có đủ 3 phần mở đầu, triển khai và kết thúc không?</a:t>
            </a:r>
            <a:endParaRPr lang="vi-VN" sz="3200" b="1" dirty="0">
              <a:solidFill>
                <a:srgbClr val="FF0000"/>
              </a:solidFill>
              <a:latin typeface="Cambria" panose="02040503050406030204" pitchFamily="18" charset="0"/>
              <a:ea typeface="Cambria" panose="02040503050406030204" pitchFamily="18" charset="0"/>
            </a:endParaRPr>
          </a:p>
          <a:p>
            <a:pPr algn="just"/>
            <a:r>
              <a:rPr lang="vi-VN" sz="3200" b="1" dirty="0">
                <a:solidFill>
                  <a:srgbClr val="FF0000"/>
                </a:solidFill>
                <a:latin typeface="Cambria" panose="02040503050406030204" pitchFamily="18" charset="0"/>
                <a:ea typeface="Cambria" panose="02040503050406030204" pitchFamily="18" charset="0"/>
              </a:rPr>
              <a:t>– Có thể hiện rõ tình cảm, cảm xúc về các chi tiết nổi bật của sự việc không?</a:t>
            </a:r>
            <a:endParaRPr lang="vi-VN" sz="3200" b="1" dirty="0">
              <a:solidFill>
                <a:srgbClr val="FF0000"/>
              </a:solidFill>
              <a:latin typeface="Cambria" panose="02040503050406030204" pitchFamily="18" charset="0"/>
              <a:ea typeface="Cambria" panose="02040503050406030204" pitchFamily="18" charset="0"/>
            </a:endParaRPr>
          </a:p>
          <a:p>
            <a:pPr algn="just"/>
            <a:r>
              <a:rPr lang="vi-VN" sz="3200" b="1" dirty="0">
                <a:solidFill>
                  <a:srgbClr val="FF0000"/>
                </a:solidFill>
                <a:latin typeface="Cambria" panose="02040503050406030204" pitchFamily="18" charset="0"/>
                <a:ea typeface="Cambria" panose="02040503050406030204" pitchFamily="18" charset="0"/>
              </a:rPr>
              <a:t>– Cách sắp xếp các câu trong đoạn có hợp lí không?</a:t>
            </a:r>
            <a:endParaRPr lang="vi-VN" sz="3200" b="0" i="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UR DU LỊCH VỊNH HẠ LONG - HẠ LONG PARK - BÃI CHÁY 3N2D | Vitracotou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11"/>
          <p:cNvSpPr/>
          <p:nvPr/>
        </p:nvSpPr>
        <p:spPr>
          <a:xfrm>
            <a:off x="1189135" y="1828799"/>
            <a:ext cx="2266447" cy="4750095"/>
          </a:xfrm>
          <a:custGeom>
            <a:avLst/>
            <a:gdLst/>
            <a:ahLst/>
            <a:cxnLst/>
            <a:rect l="l" t="t" r="r" b="b"/>
            <a:pathLst>
              <a:path w="3021426" h="6751791">
                <a:moveTo>
                  <a:pt x="0" y="0"/>
                </a:moveTo>
                <a:lnTo>
                  <a:pt x="3021426" y="0"/>
                </a:lnTo>
                <a:lnTo>
                  <a:pt x="3021426" y="6751791"/>
                </a:lnTo>
                <a:lnTo>
                  <a:pt x="0" y="6751791"/>
                </a:lnTo>
                <a:lnTo>
                  <a:pt x="0" y="0"/>
                </a:lnTo>
                <a:close/>
              </a:path>
            </a:pathLst>
          </a:custGeom>
          <a:blipFill>
            <a:blip r:embed="rId1"/>
            <a:stretch>
              <a:fillRect/>
            </a:stretch>
          </a:blipFill>
        </p:spPr>
        <p:txBody>
          <a:bodyPr/>
          <a:lstStyle/>
          <a:p>
            <a:endParaRPr lang="en-US"/>
          </a:p>
        </p:txBody>
      </p:sp>
      <p:sp>
        <p:nvSpPr>
          <p:cNvPr id="4" name="Speech Bubble: Rectangle with Corners Rounded 3"/>
          <p:cNvSpPr/>
          <p:nvPr/>
        </p:nvSpPr>
        <p:spPr>
          <a:xfrm>
            <a:off x="3240773" y="122456"/>
            <a:ext cx="7104706" cy="1451163"/>
          </a:xfrm>
          <a:prstGeom prst="wedgeRoundRectCallout">
            <a:avLst>
              <a:gd name="adj1" fmla="val -54655"/>
              <a:gd name="adj2" fmla="val 287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mbria" panose="02040503050406030204" pitchFamily="18" charset="0"/>
                <a:ea typeface="Cambria" panose="02040503050406030204" pitchFamily="18" charset="0"/>
              </a:rPr>
              <a:t>Đổi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bạn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sửa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lỗi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học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tập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viết</a:t>
            </a:r>
            <a:r>
              <a:rPr lang="en-US" sz="4000" b="1" dirty="0">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4472923" y="1823743"/>
            <a:ext cx="4958155" cy="458860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2672</Words>
  <Application>WPS Slides</Application>
  <PresentationFormat>Widescreen</PresentationFormat>
  <Paragraphs>28</Paragraphs>
  <Slides>10</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SimSun</vt:lpstr>
      <vt:lpstr>Wingdings</vt:lpstr>
      <vt:lpstr>Cambria</vt:lpstr>
      <vt:lpstr>Calibri</vt:lpstr>
      <vt:lpstr>Aptos</vt:lpstr>
      <vt:lpstr>Microsoft YaHei</vt:lpstr>
      <vt:lpstr>Arial Unicode MS</vt:lpstr>
      <vt:lpstr>Aptos Display</vt:lpstr>
      <vt:lpstr>Segoe UI Variable Display</vt:lpstr>
      <vt:lpstr>Times New Roman</vt:lpstr>
      <vt:lpstr>Segoe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creator>Huong Thao - 0972115126</dc:creator>
  <dc:description>9Slide.vn</dc:description>
  <dc:subject>9Slide.vn</dc:subject>
  <cp:category>9Slide.vn</cp:category>
  <cp:lastModifiedBy>Bích Đào Cao Thị</cp:lastModifiedBy>
  <cp:revision>15</cp:revision>
  <dcterms:created xsi:type="dcterms:W3CDTF">2024-09-04T16:56:00Z</dcterms:created>
  <dcterms:modified xsi:type="dcterms:W3CDTF">2025-04-10T03:10:51Z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1D4AD94A36B848478CE8A5DB9C6930CC_12</vt:lpwstr>
  </property>
  <property fmtid="{D5CDD505-2E9C-101B-9397-08002B2CF9AE}" pid="3" name="KSOProductBuildVer">
    <vt:lpwstr>1033-12.2.0.20782</vt:lpwstr>
  </property>
</Properties>
</file>