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1.xml" ContentType="application/vnd.ms-office.activeX+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92" r:id="rId3"/>
    <p:sldId id="338" r:id="rId4"/>
    <p:sldId id="257" r:id="rId5"/>
    <p:sldId id="319" r:id="rId6"/>
    <p:sldId id="281" r:id="rId7"/>
    <p:sldId id="285" r:id="rId8"/>
    <p:sldId id="324" r:id="rId9"/>
    <p:sldId id="326" r:id="rId10"/>
    <p:sldId id="342" r:id="rId11"/>
    <p:sldId id="322" r:id="rId12"/>
    <p:sldId id="296" r:id="rId13"/>
    <p:sldId id="323" r:id="rId14"/>
    <p:sldId id="327" r:id="rId15"/>
    <p:sldId id="328" r:id="rId16"/>
    <p:sldId id="329" r:id="rId17"/>
    <p:sldId id="330" r:id="rId18"/>
    <p:sldId id="331" r:id="rId19"/>
    <p:sldId id="343" r:id="rId20"/>
    <p:sldId id="332" r:id="rId21"/>
    <p:sldId id="333" r:id="rId22"/>
    <p:sldId id="335" r:id="rId23"/>
    <p:sldId id="336" r:id="rId24"/>
    <p:sldId id="259" r:id="rId25"/>
    <p:sldId id="297" r:id="rId26"/>
    <p:sldId id="339" r:id="rId27"/>
    <p:sldId id="340" r:id="rId28"/>
    <p:sldId id="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065" autoAdjust="0"/>
    <p:restoredTop sz="94605" autoAdjust="0"/>
  </p:normalViewPr>
  <p:slideViewPr>
    <p:cSldViewPr snapToGrid="0">
      <p:cViewPr varScale="1">
        <p:scale>
          <a:sx n="73" d="100"/>
          <a:sy n="73" d="100"/>
        </p:scale>
        <p:origin x="70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thanhnien.vn/ngo-dienh-di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26924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936872"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cxnSp>
        <p:nvCxnSpPr>
          <p:cNvPr id="6" name="Straight Connector 5"/>
          <p:cNvCxnSpPr/>
          <p:nvPr/>
        </p:nvCxnSpPr>
        <p:spPr>
          <a:xfrm flipH="1">
            <a:off x="4172755" y="1197801"/>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08490" y="157398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56467" y="194911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23892" y="2345098"/>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55204" y="227794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318715" y="3060426"/>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8612" y="3452540"/>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76587" y="39001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87779" y="425439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082601" y="423882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73262" y="71758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860476" y="10937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149402" y="1541331"/>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541950" y="1990512"/>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73262" y="194911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71114" y="272783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121237" y="3104016"/>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884938" y="350095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111613" y="39001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027901" y="39001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71114" y="4600241"/>
            <a:ext cx="92703" cy="3194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04949" y="5050097"/>
            <a:ext cx="167424" cy="3127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693051" y="536281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210349" y="57703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126637" y="57703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46100" y="3028730"/>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102598" y="198889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871137" y="313790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94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1664369"/>
            <a:ext cx="6632608" cy="1015663"/>
          </a:xfrm>
          <a:prstGeom prst="rect">
            <a:avLst/>
          </a:prstGeom>
          <a:noFill/>
        </p:spPr>
        <p:txBody>
          <a:bodyPr wrap="square" rtlCol="0">
            <a:spAutoFit/>
          </a:bodyPr>
          <a:lstStyle/>
          <a:p>
            <a:r>
              <a:rPr lang="en-US" sz="6000" b="1" dirty="0">
                <a:solidFill>
                  <a:srgbClr val="FF0066"/>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sp>
        <p:nvSpPr>
          <p:cNvPr id="17" name="TextBox 16">
            <a:extLst>
              <a:ext uri="{FF2B5EF4-FFF2-40B4-BE49-F238E27FC236}">
                <a16:creationId xmlns:a16="http://schemas.microsoft.com/office/drawing/2014/main" id="{149B0EEC-57A1-3C85-09DC-913EFFD136A1}"/>
              </a:ext>
            </a:extLst>
          </p:cNvPr>
          <p:cNvSpPr txBox="1"/>
          <p:nvPr/>
        </p:nvSpPr>
        <p:spPr>
          <a:xfrm>
            <a:off x="240119" y="2146307"/>
            <a:ext cx="4700647"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18" name="Picture 17">
            <a:extLst>
              <a:ext uri="{FF2B5EF4-FFF2-40B4-BE49-F238E27FC236}">
                <a16:creationId xmlns:a16="http://schemas.microsoft.com/office/drawing/2014/main" id="{2FC0A99F-57E2-2D20-1E55-7E6876B96B78}"/>
              </a:ext>
            </a:extLst>
          </p:cNvPr>
          <p:cNvPicPr>
            <a:picLocks noChangeAspect="1"/>
          </p:cNvPicPr>
          <p:nvPr/>
        </p:nvPicPr>
        <p:blipFill>
          <a:blip r:embed="rId5"/>
          <a:stretch>
            <a:fillRect/>
          </a:stretch>
        </p:blipFill>
        <p:spPr>
          <a:xfrm>
            <a:off x="5053314" y="1792530"/>
            <a:ext cx="6870787" cy="4529721"/>
          </a:xfrm>
          <a:prstGeom prst="rect">
            <a:avLst/>
          </a:prstGeom>
          <a:ln>
            <a:solidFill>
              <a:srgbClr val="FF0000"/>
            </a:solidFill>
          </a:ln>
        </p:spPr>
      </p:pic>
      <p:sp>
        <p:nvSpPr>
          <p:cNvPr id="5" name="Rectangle 4"/>
          <p:cNvSpPr/>
          <p:nvPr/>
        </p:nvSpPr>
        <p:spPr>
          <a:xfrm>
            <a:off x="240119" y="4350516"/>
            <a:ext cx="4700647"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b="1" dirty="0">
                <a:solidFill>
                  <a:srgbClr val="002060"/>
                </a:solidFill>
                <a:latin typeface="Times New Roman" pitchFamily="18" charset="0"/>
                <a:cs typeface="Times New Roman" pitchFamily="18" charset="0"/>
              </a:rPr>
              <a:t>Đ</a:t>
            </a:r>
            <a:r>
              <a:rPr lang="vi-VN" sz="2400" b="1" dirty="0">
                <a:solidFill>
                  <a:srgbClr val="002060"/>
                </a:solidFill>
                <a:latin typeface="Times New Roman" pitchFamily="18" charset="0"/>
                <a:cs typeface="Times New Roman" pitchFamily="18" charset="0"/>
              </a:rPr>
              <a:t>ường về quê </a:t>
            </a:r>
            <a:r>
              <a:rPr lang="en-US" sz="2400" b="1" dirty="0" err="1">
                <a:solidFill>
                  <a:srgbClr val="002060"/>
                </a:solidFill>
                <a:latin typeface="Times New Roman" pitchFamily="18" charset="0"/>
                <a:cs typeface="Times New Roman" pitchFamily="18" charset="0"/>
              </a:rPr>
              <a:t>bạn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rất</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thú vị: </a:t>
            </a:r>
            <a:r>
              <a:rPr lang="nl-NL" sz="2400" b="1" dirty="0">
                <a:solidFill>
                  <a:srgbClr val="002060"/>
                </a:solidFill>
                <a:latin typeface="Times New Roman" pitchFamily="18" charset="0"/>
                <a:cs typeface="Times New Roman" pitchFamily="18" charset="0"/>
              </a:rPr>
              <a:t>bông hoa súng như những chiếc đèn lồng bồng bềnh, thắp sáng mặt nước, đàn cá lòng tong hiếu khách dẫn đường về thăm ông.</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51164" y="2209800"/>
            <a:ext cx="11474136" cy="4572000"/>
          </a:xfrm>
          <a:prstGeom prst="roundRect">
            <a:avLst>
              <a:gd name="adj" fmla="val 5849"/>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just">
              <a:defRPr/>
            </a:pPr>
            <a:r>
              <a:rPr lang="vi-VN" sz="2800" b="1" dirty="0">
                <a:solidFill>
                  <a:srgbClr val="002060"/>
                </a:solidFill>
                <a:latin typeface="Calibri" panose="020F0502020204030204"/>
              </a:rPr>
              <a:t>– Về cảnh vật thiên nhiên: </a:t>
            </a:r>
            <a:r>
              <a:rPr lang="nl-NL" sz="2800" b="1" dirty="0">
                <a:solidFill>
                  <a:srgbClr val="002060"/>
                </a:solidFill>
              </a:rPr>
              <a:t>Bài thơ gợi hình ảnh đoạn kênh rạch ở vùng Đồng Tháp Mười: có những bông hoa súng tươi rói nổi trên mặt nước như thắp đèn lồng, cá lòng tong bơi thành đàn trong làn nước xanh mát. Trên ruộng lầy, mấy con trâu đầm mình dưới bùn lấm lem; nắng chiếu làm sừng trâu loang loáng như múa kiếm, xa xa đàn cò bay lẫn vào nền trời mây trắng; những búp sen hồng cuối hạ nghiêng ngả theo nhịp sóng nước của dòng Cửu Long,...</a:t>
            </a:r>
          </a:p>
          <a:p>
            <a:pPr lvl="0" algn="just">
              <a:defRPr/>
            </a:pPr>
            <a:r>
              <a:rPr lang="vi-VN" sz="2800" b="1" dirty="0">
                <a:solidFill>
                  <a:srgbClr val="002060"/>
                </a:solidFill>
                <a:latin typeface="Calibri" panose="020F0502020204030204"/>
              </a:rPr>
              <a:t>– Về cuộc sống con người: </a:t>
            </a:r>
            <a:r>
              <a:rPr lang="nl-NL" sz="2800" b="1" dirty="0">
                <a:solidFill>
                  <a:srgbClr val="002060"/>
                </a:solidFill>
              </a:rPr>
              <a:t>Con người sống chan hòa trong không gian mênh mang của kênh rạch, mương máng, sóng nước,...</a:t>
            </a:r>
            <a:endParaRPr lang="vi-VN" sz="2800" b="1" dirty="0">
              <a:solidFill>
                <a:srgbClr val="002060"/>
              </a:solidFill>
              <a:latin typeface="Calibri" panose="020F0502020204030204"/>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834"/>
            <a:ext cx="11925300" cy="2051565"/>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40745"/>
              <a:ext cx="11721290" cy="1352446"/>
              <a:chOff x="1093117" y="703727"/>
              <a:chExt cx="8798875" cy="1352446"/>
            </a:xfrm>
          </p:grpSpPr>
          <p:sp>
            <p:nvSpPr>
              <p:cNvPr id="8" name="TextBox 7">
                <a:extLst>
                  <a:ext uri="{FF2B5EF4-FFF2-40B4-BE49-F238E27FC236}">
                    <a16:creationId xmlns:a16="http://schemas.microsoft.com/office/drawing/2014/main" id="{5091243D-0B06-954C-E0D1-52732A620A60}"/>
                  </a:ext>
                </a:extLst>
              </p:cNvPr>
              <p:cNvSpPr txBox="1"/>
              <p:nvPr/>
            </p:nvSpPr>
            <p:spPr>
              <a:xfrm>
                <a:off x="1609077" y="703727"/>
                <a:ext cx="8282915" cy="1352446"/>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mbria" panose="02040503050406030204" pitchFamily="18" charset="0"/>
                    <a:ea typeface="Cambria" panose="02040503050406030204" pitchFamily="18" charset="0"/>
                  </a:rPr>
                  <a:t>2. T</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Về cuộc sống con người</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31524"/>
            <a:ext cx="10820400" cy="3541963"/>
          </a:xfrm>
          <a:prstGeom prst="roundRect">
            <a:avLst>
              <a:gd name="adj" fmla="val 5849"/>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just">
              <a:defRPr/>
            </a:pPr>
            <a:r>
              <a:rPr lang="vi-VN" sz="3200" b="1" dirty="0">
                <a:solidFill>
                  <a:srgbClr val="002060"/>
                </a:solidFill>
                <a:latin typeface="Calibri" panose="020F0502020204030204"/>
              </a:rPr>
              <a:t>Những từ ngữ trong bài thơ gợi tả nhịp sống ở Đồng Tháp Mười rất sôi động, náo nức: </a:t>
            </a:r>
            <a:r>
              <a:rPr lang="nl-NL" sz="3200" b="1" dirty="0">
                <a:solidFill>
                  <a:srgbClr val="002060"/>
                </a:solidFill>
              </a:rPr>
              <a:t>xuồng lướt như tên bắn, xình xịch thuyền đuôi tôm, chở lúa vàng ré sóng, ... mọi vật trong bài thơ đều ở thế “ động”: cá lòng tong – chạy trước dẫn đường; cò giật mình, bay lẫn vào mây trắng;  trâu – chém cặp sừng lóe nắng; sen nghiêng ngả theo nhịp nước lên của sông Cửu Long,...</a:t>
            </a:r>
            <a:endParaRPr kumimoji="0" lang="vi-VN" sz="3200" b="1" i="1" u="none" strike="noStrike" kern="1200" cap="none" spc="0" normalizeH="0" baseline="0" noProof="0" dirty="0">
              <a:ln>
                <a:noFill/>
              </a:ln>
              <a:solidFill>
                <a:srgbClr val="002060"/>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8"/>
            <a:ext cx="10820400" cy="3494740"/>
          </a:xfrm>
          <a:prstGeom prst="roundRect">
            <a:avLst>
              <a:gd name="adj" fmla="val 5849"/>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just">
              <a:defRPr/>
            </a:pPr>
            <a:r>
              <a:rPr lang="en-US" sz="3600" dirty="0">
                <a:solidFill>
                  <a:srgbClr val="002060"/>
                </a:solidFill>
                <a:latin typeface="Calibri" panose="020F0502020204030204"/>
              </a:rPr>
              <a:t>   </a:t>
            </a:r>
            <a:r>
              <a:rPr lang="vi-VN" sz="3600" dirty="0">
                <a:solidFill>
                  <a:srgbClr val="002060"/>
                </a:solidFill>
                <a:latin typeface="Calibri" panose="020F0502020204030204"/>
              </a:rPr>
              <a:t>Ở khổ thơ cuối, bạn nhỏ muốn nói về quê hương mình: quê hương đẹp và chất phác với những nét đẹp thôn quê: </a:t>
            </a:r>
            <a:r>
              <a:rPr lang="vi-VN" sz="3600" b="1" i="1" dirty="0">
                <a:solidFill>
                  <a:srgbClr val="002060"/>
                </a:solidFill>
                <a:latin typeface="Calibri" panose="020F0502020204030204"/>
              </a:rPr>
              <a:t>cầu tre, đường quê; bạn nhỏ yêu con người, yêu quê hương mình, nhìn quê hương như những gì nhẹ nhàng, hiền lành và tốt đẹp nhất.</a:t>
            </a:r>
            <a:endParaRPr kumimoji="0" lang="vi-VN" sz="3600" b="1" i="1" u="none" strike="noStrike" kern="1200" cap="none" spc="0" normalizeH="0" baseline="0" noProof="0" dirty="0">
              <a:ln>
                <a:noFill/>
              </a:ln>
              <a:solidFill>
                <a:srgbClr val="002060"/>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51667" y="1509995"/>
            <a:ext cx="4939483" cy="1440879"/>
          </a:xfrm>
          <a:prstGeom prst="roundRect">
            <a:avLst>
              <a:gd name="adj" fmla="val 5849"/>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just">
              <a:defRPr/>
            </a:pPr>
            <a:r>
              <a:rPr lang="en-US" sz="2800" b="1" dirty="0">
                <a:solidFill>
                  <a:srgbClr val="002060"/>
                </a:solidFill>
                <a:latin typeface="Calibri" panose="020F0502020204030204"/>
              </a:rPr>
              <a:t>- Chi </a:t>
            </a:r>
            <a:r>
              <a:rPr lang="vi-VN" sz="2800" b="1" dirty="0">
                <a:solidFill>
                  <a:srgbClr val="002060"/>
                </a:solidFill>
                <a:latin typeface="Calibri" panose="020F0502020204030204"/>
              </a:rPr>
              <a:t>tiết</a:t>
            </a:r>
            <a:r>
              <a:rPr lang="en-US" sz="2800" b="1" dirty="0">
                <a:solidFill>
                  <a:srgbClr val="002060"/>
                </a:solidFill>
                <a:latin typeface="Calibri" panose="020F0502020204030204"/>
              </a:rPr>
              <a:t> “</a:t>
            </a:r>
            <a:r>
              <a:rPr lang="en-US" sz="2800" b="1" dirty="0" err="1">
                <a:solidFill>
                  <a:srgbClr val="C00000"/>
                </a:solidFill>
                <a:latin typeface="Calibri" panose="020F0502020204030204"/>
              </a:rPr>
              <a:t>trăm</a:t>
            </a:r>
            <a:r>
              <a:rPr lang="en-US" sz="2800" b="1" dirty="0">
                <a:solidFill>
                  <a:srgbClr val="C00000"/>
                </a:solidFill>
                <a:latin typeface="Calibri" panose="020F0502020204030204"/>
              </a:rPr>
              <a:t> </a:t>
            </a:r>
            <a:r>
              <a:rPr lang="en-US" sz="2800" b="1" dirty="0" err="1">
                <a:solidFill>
                  <a:srgbClr val="C00000"/>
                </a:solidFill>
                <a:latin typeface="Calibri" panose="020F0502020204030204"/>
              </a:rPr>
              <a:t>đốt</a:t>
            </a:r>
            <a:r>
              <a:rPr lang="en-US" sz="2800" b="1" dirty="0">
                <a:solidFill>
                  <a:srgbClr val="C00000"/>
                </a:solidFill>
                <a:latin typeface="Calibri" panose="020F0502020204030204"/>
              </a:rPr>
              <a:t> </a:t>
            </a:r>
            <a:r>
              <a:rPr lang="en-US" sz="2800" b="1" dirty="0" err="1">
                <a:solidFill>
                  <a:srgbClr val="C00000"/>
                </a:solidFill>
                <a:latin typeface="Calibri" panose="020F0502020204030204"/>
              </a:rPr>
              <a:t>tre</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gợi</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nhớ</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câu</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chuyện</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Cây</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tre</a:t>
            </a:r>
            <a:r>
              <a:rPr lang="en-US" sz="2800" b="1" dirty="0">
                <a:solidFill>
                  <a:srgbClr val="002060"/>
                </a:solidFill>
                <a:latin typeface="Calibri" panose="020F0502020204030204"/>
              </a:rPr>
              <a:t> </a:t>
            </a:r>
            <a:r>
              <a:rPr lang="vi-VN" sz="2800" b="1" dirty="0">
                <a:solidFill>
                  <a:srgbClr val="002060"/>
                </a:solidFill>
                <a:latin typeface="Calibri" panose="020F0502020204030204"/>
              </a:rPr>
              <a:t>trăm đốt</a:t>
            </a:r>
            <a:r>
              <a:rPr lang="en-US" sz="2800" b="1" dirty="0">
                <a:solidFill>
                  <a:srgbClr val="002060"/>
                </a:solidFill>
                <a:latin typeface="Calibri" panose="020F0502020204030204"/>
              </a:rPr>
              <a:t>”</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20" y="-51315"/>
            <a:ext cx="11683982" cy="1561310"/>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183564"/>
              <a:chOff x="1273368" y="822482"/>
              <a:chExt cx="8770869" cy="1183564"/>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05560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5122" name="Picture 2" descr="C:\Users\7U170920\Desktop\câ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119" y="3030617"/>
            <a:ext cx="2688577" cy="37640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01589" y="1569422"/>
            <a:ext cx="6094802"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just">
              <a:defRPr/>
            </a:pPr>
            <a:r>
              <a:rPr lang="en-US" sz="2800" b="1" dirty="0">
                <a:solidFill>
                  <a:srgbClr val="002060"/>
                </a:solidFill>
              </a:rPr>
              <a:t>- </a:t>
            </a:r>
            <a:r>
              <a:rPr lang="en-US" sz="2800" b="1" dirty="0" err="1">
                <a:solidFill>
                  <a:srgbClr val="002060"/>
                </a:solidFill>
              </a:rPr>
              <a:t>Hình</a:t>
            </a:r>
            <a:r>
              <a:rPr lang="en-US" sz="2800" b="1" dirty="0">
                <a:solidFill>
                  <a:srgbClr val="002060"/>
                </a:solidFill>
              </a:rPr>
              <a:t> </a:t>
            </a:r>
            <a:r>
              <a:rPr lang="en-US" sz="2800" b="1" dirty="0" err="1">
                <a:solidFill>
                  <a:srgbClr val="002060"/>
                </a:solidFill>
              </a:rPr>
              <a:t>ảnh</a:t>
            </a:r>
            <a:r>
              <a:rPr lang="vi-VN" sz="2800" b="1" dirty="0">
                <a:solidFill>
                  <a:srgbClr val="002060"/>
                </a:solidFill>
                <a:latin typeface="Calibri" panose="020F0502020204030204"/>
              </a:rPr>
              <a:t> </a:t>
            </a:r>
            <a:r>
              <a:rPr lang="en-US" sz="2800" b="1" dirty="0">
                <a:solidFill>
                  <a:srgbClr val="002060"/>
                </a:solidFill>
              </a:rPr>
              <a:t>“</a:t>
            </a:r>
            <a:r>
              <a:rPr lang="en-US" sz="2800" b="1" dirty="0">
                <a:solidFill>
                  <a:srgbClr val="C00000"/>
                </a:solidFill>
              </a:rPr>
              <a:t>Ô</a:t>
            </a:r>
            <a:r>
              <a:rPr lang="vi-VN" sz="2800" b="1" dirty="0">
                <a:solidFill>
                  <a:srgbClr val="C00000"/>
                </a:solidFill>
                <a:latin typeface="Calibri" panose="020F0502020204030204"/>
              </a:rPr>
              <a:t>ng đứng như bụt</a:t>
            </a:r>
            <a:r>
              <a:rPr lang="en-US" sz="2800" b="1" dirty="0">
                <a:solidFill>
                  <a:srgbClr val="C00000"/>
                </a:solidFill>
              </a:rPr>
              <a:t> </a:t>
            </a:r>
            <a:r>
              <a:rPr lang="en-US" sz="2800" b="1" dirty="0" err="1">
                <a:solidFill>
                  <a:srgbClr val="C00000"/>
                </a:solidFill>
              </a:rPr>
              <a:t>hiện</a:t>
            </a:r>
            <a:r>
              <a:rPr lang="en-US" sz="2800" b="1" dirty="0">
                <a:solidFill>
                  <a:srgbClr val="002060"/>
                </a:solidFill>
              </a:rPr>
              <a:t>” </a:t>
            </a:r>
            <a:r>
              <a:rPr lang="en-US" sz="2800" b="1" dirty="0" err="1">
                <a:solidFill>
                  <a:srgbClr val="002060"/>
                </a:solidFill>
              </a:rPr>
              <a:t>gợi</a:t>
            </a:r>
            <a:r>
              <a:rPr lang="en-US" sz="2800" b="1" dirty="0">
                <a:solidFill>
                  <a:srgbClr val="002060"/>
                </a:solidFill>
              </a:rPr>
              <a:t> </a:t>
            </a:r>
            <a:r>
              <a:rPr lang="en-US" sz="2800" b="1" dirty="0" err="1">
                <a:solidFill>
                  <a:srgbClr val="002060"/>
                </a:solidFill>
              </a:rPr>
              <a:t>nhớ</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hình</a:t>
            </a:r>
            <a:r>
              <a:rPr lang="en-US" sz="2800" b="1" dirty="0">
                <a:solidFill>
                  <a:srgbClr val="002060"/>
                </a:solidFill>
              </a:rPr>
              <a:t> </a:t>
            </a:r>
            <a:r>
              <a:rPr lang="en-US" sz="2800" b="1" dirty="0" err="1">
                <a:solidFill>
                  <a:srgbClr val="002060"/>
                </a:solidFill>
              </a:rPr>
              <a:t>ảnh</a:t>
            </a:r>
            <a:r>
              <a:rPr lang="en-US" sz="2800" b="1" dirty="0">
                <a:solidFill>
                  <a:srgbClr val="002060"/>
                </a:solidFill>
              </a:rPr>
              <a:t> </a:t>
            </a:r>
            <a:r>
              <a:rPr lang="en-US" sz="2800" b="1" dirty="0" err="1">
                <a:solidFill>
                  <a:srgbClr val="002060"/>
                </a:solidFill>
              </a:rPr>
              <a:t>ông</a:t>
            </a:r>
            <a:r>
              <a:rPr lang="en-US" sz="2800" b="1" dirty="0">
                <a:solidFill>
                  <a:srgbClr val="002060"/>
                </a:solidFill>
              </a:rPr>
              <a:t> </a:t>
            </a:r>
            <a:r>
              <a:rPr lang="en-US" sz="2800" b="1" dirty="0" err="1">
                <a:solidFill>
                  <a:srgbClr val="002060"/>
                </a:solidFill>
              </a:rPr>
              <a:t>tiên</a:t>
            </a:r>
            <a:r>
              <a:rPr lang="en-US" sz="2800" b="1" dirty="0">
                <a:solidFill>
                  <a:srgbClr val="002060"/>
                </a:solidFill>
              </a:rPr>
              <a:t>, </a:t>
            </a:r>
            <a:r>
              <a:rPr lang="en-US" sz="2800" b="1" dirty="0" err="1">
                <a:solidFill>
                  <a:srgbClr val="002060"/>
                </a:solidFill>
              </a:rPr>
              <a:t>ông</a:t>
            </a:r>
            <a:r>
              <a:rPr lang="en-US" sz="2800" b="1" dirty="0">
                <a:solidFill>
                  <a:srgbClr val="002060"/>
                </a:solidFill>
              </a:rPr>
              <a:t> </a:t>
            </a:r>
            <a:r>
              <a:rPr lang="en-US" sz="2800" b="1" dirty="0" err="1">
                <a:solidFill>
                  <a:srgbClr val="002060"/>
                </a:solidFill>
              </a:rPr>
              <a:t>bụt</a:t>
            </a:r>
            <a:r>
              <a:rPr lang="en-US" sz="2800" b="1" dirty="0">
                <a:solidFill>
                  <a:srgbClr val="002060"/>
                </a:solidFill>
              </a:rPr>
              <a:t> </a:t>
            </a:r>
            <a:r>
              <a:rPr lang="en-US" sz="2800" b="1" dirty="0" err="1">
                <a:solidFill>
                  <a:srgbClr val="002060"/>
                </a:solidFill>
              </a:rPr>
              <a:t>hiền</a:t>
            </a:r>
            <a:r>
              <a:rPr lang="en-US" sz="2800" b="1" dirty="0">
                <a:solidFill>
                  <a:srgbClr val="002060"/>
                </a:solidFill>
              </a:rPr>
              <a:t> </a:t>
            </a:r>
            <a:r>
              <a:rPr lang="en-US" sz="2800" b="1" dirty="0" err="1">
                <a:solidFill>
                  <a:srgbClr val="002060"/>
                </a:solidFill>
              </a:rPr>
              <a:t>hậu</a:t>
            </a:r>
            <a:r>
              <a:rPr lang="en-US" sz="2800" b="1" dirty="0">
                <a:solidFill>
                  <a:srgbClr val="002060"/>
                </a:solidFill>
              </a:rPr>
              <a:t> </a:t>
            </a:r>
            <a:r>
              <a:rPr lang="en-US" sz="2800" b="1" dirty="0" err="1">
                <a:solidFill>
                  <a:srgbClr val="002060"/>
                </a:solidFill>
              </a:rPr>
              <a:t>trong</a:t>
            </a:r>
            <a:r>
              <a:rPr lang="en-US" sz="2800" b="1" dirty="0">
                <a:solidFill>
                  <a:srgbClr val="002060"/>
                </a:solidFill>
              </a:rPr>
              <a:t> </a:t>
            </a:r>
            <a:r>
              <a:rPr lang="en-US" sz="2800" b="1" dirty="0" err="1">
                <a:solidFill>
                  <a:srgbClr val="002060"/>
                </a:solidFill>
              </a:rPr>
              <a:t>thế</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cổ</a:t>
            </a:r>
            <a:r>
              <a:rPr lang="en-US" sz="2800" b="1" dirty="0">
                <a:solidFill>
                  <a:srgbClr val="002060"/>
                </a:solidFill>
              </a:rPr>
              <a:t> </a:t>
            </a:r>
            <a:r>
              <a:rPr lang="en-US" sz="2800" b="1" dirty="0" err="1">
                <a:solidFill>
                  <a:srgbClr val="002060"/>
                </a:solidFill>
              </a:rPr>
              <a:t>tích</a:t>
            </a:r>
            <a:r>
              <a:rPr lang="en-US" sz="2800" b="1" dirty="0">
                <a:solidFill>
                  <a:srgbClr val="002060"/>
                </a:solidFill>
              </a:rPr>
              <a:t> </a:t>
            </a:r>
            <a:r>
              <a:rPr lang="en-US" sz="2800" b="1" dirty="0" err="1">
                <a:solidFill>
                  <a:srgbClr val="002060"/>
                </a:solidFill>
              </a:rPr>
              <a:t>xa</a:t>
            </a:r>
            <a:r>
              <a:rPr lang="en-US" sz="2800" b="1" dirty="0">
                <a:solidFill>
                  <a:srgbClr val="002060"/>
                </a:solidFill>
              </a:rPr>
              <a:t> </a:t>
            </a:r>
            <a:r>
              <a:rPr lang="en-US" sz="2800" b="1" dirty="0" err="1">
                <a:solidFill>
                  <a:srgbClr val="002060"/>
                </a:solidFill>
              </a:rPr>
              <a:t>xưa</a:t>
            </a:r>
            <a:r>
              <a:rPr lang="vi-VN" sz="2800" b="1" dirty="0">
                <a:solidFill>
                  <a:srgbClr val="002060"/>
                </a:solidFill>
                <a:latin typeface="Calibri" panose="020F0502020204030204"/>
              </a:rPr>
              <a:t>.</a:t>
            </a:r>
            <a:endParaRPr lang="vi-VN" sz="2800" b="1" i="1" dirty="0">
              <a:solidFill>
                <a:srgbClr val="002060"/>
              </a:solidFill>
              <a:latin typeface="Arial" panose="020B0604020202020204" pitchFamily="34" charset="0"/>
            </a:endParaRPr>
          </a:p>
        </p:txBody>
      </p:sp>
      <p:pic>
        <p:nvPicPr>
          <p:cNvPr id="5123" name="Picture 3" descr="C:\Users\7U170920\Desktop\ong-b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084" y="3093993"/>
            <a:ext cx="4421716" cy="376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barn(inVertical)">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a:t>
            </a:r>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26924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668913" y="746803"/>
            <a:ext cx="4700647" cy="1815882"/>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Bông súng thả lồng đèn</a:t>
            </a:r>
          </a:p>
          <a:p>
            <a:pPr algn="just"/>
            <a:r>
              <a:rPr lang="vi-VN" sz="2700" dirty="0">
                <a:solidFill>
                  <a:srgbClr val="000000"/>
                </a:solidFill>
                <a:latin typeface="Cambria" panose="02040503050406030204" pitchFamily="18" charset="0"/>
              </a:rPr>
              <a:t>Sáng bồng bềnh mặt nước</a:t>
            </a:r>
          </a:p>
          <a:p>
            <a:pPr algn="just"/>
            <a:r>
              <a:rPr lang="vi-VN" sz="2700" dirty="0">
                <a:solidFill>
                  <a:srgbClr val="000000"/>
                </a:solidFill>
                <a:latin typeface="Cambria" panose="02040503050406030204" pitchFamily="18" charset="0"/>
              </a:rPr>
              <a:t>Cá lòng tong chạy trước</a:t>
            </a:r>
          </a:p>
          <a:p>
            <a:pPr algn="just"/>
            <a:r>
              <a:rPr lang="vi-VN" sz="2700" dirty="0">
                <a:solidFill>
                  <a:srgbClr val="000000"/>
                </a:solidFill>
                <a:latin typeface="Cambria" panose="02040503050406030204" pitchFamily="18" charset="0"/>
              </a:rPr>
              <a:t>Dẫn đường về thăm ông.</a:t>
            </a:r>
            <a:endParaRPr lang="vi-VN" sz="2700"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668913" y="2687363"/>
            <a:ext cx="4700647" cy="1815882"/>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Đường quê, sào vít cong</a:t>
            </a:r>
          </a:p>
          <a:p>
            <a:pPr algn="just"/>
            <a:r>
              <a:rPr lang="vi-VN" sz="2700" dirty="0">
                <a:solidFill>
                  <a:srgbClr val="000000"/>
                </a:solidFill>
                <a:latin typeface="Cambria" panose="02040503050406030204" pitchFamily="18" charset="0"/>
              </a:rPr>
              <a:t>Xuồng lướt như tên bắn</a:t>
            </a:r>
          </a:p>
          <a:p>
            <a:pPr algn="just"/>
            <a:r>
              <a:rPr lang="vi-VN" sz="2700" dirty="0">
                <a:solidFill>
                  <a:srgbClr val="000000"/>
                </a:solidFill>
                <a:latin typeface="Cambria" panose="02040503050406030204" pitchFamily="18" charset="0"/>
              </a:rPr>
              <a:t>Cò ở đâu giật mình</a:t>
            </a:r>
          </a:p>
          <a:p>
            <a:pPr algn="just"/>
            <a:r>
              <a:rPr lang="vi-VN" sz="2700" dirty="0">
                <a:solidFill>
                  <a:srgbClr val="000000"/>
                </a:solidFill>
                <a:latin typeface="Cambria" panose="02040503050406030204" pitchFamily="18" charset="0"/>
              </a:rPr>
              <a:t>Bay lẫn vào mây trắng.</a:t>
            </a:r>
            <a:endParaRPr lang="vi-VN" sz="2700"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6165472" y="685843"/>
            <a:ext cx="4700647" cy="1815882"/>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Lấm lem con trâu đầm</a:t>
            </a:r>
          </a:p>
          <a:p>
            <a:pPr algn="just"/>
            <a:r>
              <a:rPr lang="vi-VN" sz="2700" dirty="0">
                <a:solidFill>
                  <a:srgbClr val="000000"/>
                </a:solidFill>
                <a:latin typeface="Cambria" panose="02040503050406030204" pitchFamily="18" charset="0"/>
              </a:rPr>
              <a:t>Chém cặp sừng loé nắng</a:t>
            </a:r>
          </a:p>
          <a:p>
            <a:pPr algn="just"/>
            <a:r>
              <a:rPr lang="vi-VN" sz="2700" dirty="0">
                <a:solidFill>
                  <a:srgbClr val="000000"/>
                </a:solidFill>
                <a:latin typeface="Cambria" panose="02040503050406030204" pitchFamily="18" charset="0"/>
              </a:rPr>
              <a:t>Xình xịch thuyền đuôi tôm</a:t>
            </a:r>
          </a:p>
          <a:p>
            <a:pPr algn="just"/>
            <a:r>
              <a:rPr lang="vi-VN" sz="2700" dirty="0">
                <a:solidFill>
                  <a:srgbClr val="000000"/>
                </a:solidFill>
                <a:latin typeface="Cambria" panose="02040503050406030204" pitchFamily="18" charset="0"/>
              </a:rPr>
              <a:t>Chở lúa vàng, rẽ sóng.</a:t>
            </a:r>
            <a:endParaRPr lang="vi-VN" sz="2700"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6134993" y="2646723"/>
            <a:ext cx="4700647" cy="1815882"/>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Kìa mấy búp sen hồng</a:t>
            </a:r>
          </a:p>
          <a:p>
            <a:pPr algn="just"/>
            <a:r>
              <a:rPr lang="vi-VN" sz="2700" dirty="0">
                <a:solidFill>
                  <a:srgbClr val="000000"/>
                </a:solidFill>
                <a:latin typeface="Cambria" panose="02040503050406030204" pitchFamily="18" charset="0"/>
              </a:rPr>
              <a:t>Nối đầu thu, cuối hạ</a:t>
            </a:r>
          </a:p>
          <a:p>
            <a:pPr algn="just"/>
            <a:r>
              <a:rPr lang="vi-VN" sz="2700" dirty="0">
                <a:solidFill>
                  <a:srgbClr val="000000"/>
                </a:solidFill>
                <a:latin typeface="Cambria" panose="02040503050406030204" pitchFamily="18" charset="0"/>
              </a:rPr>
              <a:t>Nước lớn sông Cửu Long</a:t>
            </a:r>
          </a:p>
          <a:p>
            <a:pPr algn="just"/>
            <a:r>
              <a:rPr lang="vi-VN" sz="2700" dirty="0">
                <a:solidFill>
                  <a:srgbClr val="000000"/>
                </a:solidFill>
                <a:latin typeface="Cambria" panose="02040503050406030204" pitchFamily="18" charset="0"/>
              </a:rPr>
              <a:t>Chơi với sen nghiêng ngả.</a:t>
            </a:r>
            <a:endParaRPr lang="vi-VN" sz="2700"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6165473" y="4526323"/>
            <a:ext cx="4700647" cy="2246769"/>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Về xứ mười tầng tháp</a:t>
            </a:r>
          </a:p>
          <a:p>
            <a:pPr algn="just"/>
            <a:r>
              <a:rPr lang="vi-VN" sz="2700" dirty="0">
                <a:solidFill>
                  <a:srgbClr val="000000"/>
                </a:solidFill>
                <a:latin typeface="Cambria" panose="02040503050406030204" pitchFamily="18" charset="0"/>
              </a:rPr>
              <a:t>Leo cầu trăm đốt tre</a:t>
            </a:r>
          </a:p>
          <a:p>
            <a:pPr algn="just"/>
            <a:r>
              <a:rPr lang="vi-VN" sz="2700" dirty="0">
                <a:solidFill>
                  <a:srgbClr val="000000"/>
                </a:solidFill>
                <a:latin typeface="Cambria" panose="02040503050406030204" pitchFamily="18" charset="0"/>
              </a:rPr>
              <a:t>Ông đứng như bụt hiện</a:t>
            </a:r>
          </a:p>
          <a:p>
            <a:pPr algn="just"/>
            <a:r>
              <a:rPr lang="vi-VN" sz="2700" dirty="0">
                <a:solidFill>
                  <a:srgbClr val="000000"/>
                </a:solidFill>
                <a:latin typeface="Cambria" panose="02040503050406030204" pitchFamily="18" charset="0"/>
              </a:rPr>
              <a:t>Chờ cháu cuối đường quê.</a:t>
            </a:r>
          </a:p>
          <a:p>
            <a:pPr algn="r"/>
            <a:r>
              <a:rPr lang="vi-VN" sz="2700" dirty="0">
                <a:solidFill>
                  <a:srgbClr val="000000"/>
                </a:solidFill>
                <a:latin typeface="Cambria" panose="02040503050406030204" pitchFamily="18" charset="0"/>
              </a:rPr>
              <a:t>(Trần Quốc Toàn)</a:t>
            </a:r>
            <a:endParaRPr lang="vi-VN" sz="2700" i="0" dirty="0">
              <a:solidFill>
                <a:srgbClr val="000000"/>
              </a:solidFill>
              <a:effectLst/>
              <a:latin typeface="Cambria" panose="02040503050406030204" pitchFamily="18" charset="0"/>
            </a:endParaRPr>
          </a:p>
        </p:txBody>
      </p:sp>
      <p:cxnSp>
        <p:nvCxnSpPr>
          <p:cNvPr id="6" name="Straight Connector 5"/>
          <p:cNvCxnSpPr/>
          <p:nvPr/>
        </p:nvCxnSpPr>
        <p:spPr>
          <a:xfrm flipH="1">
            <a:off x="4172755" y="854901"/>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08490" y="125013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56467" y="164431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23892" y="2021248"/>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55204" y="197314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99665" y="2736576"/>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8612" y="3147740"/>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76587" y="35953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87779" y="394959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082601" y="3934023"/>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73262" y="71758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860476" y="10937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111302" y="1541331"/>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522900" y="1971462"/>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54212" y="193006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71114" y="272783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121237" y="3104016"/>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884938" y="350095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111613" y="39001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027901" y="3900104"/>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471114" y="4600241"/>
            <a:ext cx="92703" cy="3194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204949" y="5050097"/>
            <a:ext cx="167424" cy="3127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693051" y="536281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210349" y="57703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126637" y="5770367"/>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460400" y="2723930"/>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102598" y="1988895"/>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011461" y="3053390"/>
            <a:ext cx="167425" cy="4475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49B0EEC-57A1-3C85-09DC-913EFFD136A1}"/>
              </a:ext>
            </a:extLst>
          </p:cNvPr>
          <p:cNvSpPr txBox="1"/>
          <p:nvPr/>
        </p:nvSpPr>
        <p:spPr>
          <a:xfrm>
            <a:off x="649862" y="757104"/>
            <a:ext cx="4700647" cy="1815882"/>
          </a:xfrm>
          <a:prstGeom prst="rect">
            <a:avLst/>
          </a:prstGeom>
          <a:noFill/>
        </p:spPr>
        <p:txBody>
          <a:bodyPr wrap="square">
            <a:spAutoFit/>
          </a:bodyPr>
          <a:lstStyle/>
          <a:p>
            <a:pPr algn="just"/>
            <a:r>
              <a:rPr lang="vi-VN" sz="2700" dirty="0">
                <a:solidFill>
                  <a:srgbClr val="000000"/>
                </a:solidFill>
                <a:latin typeface="Cambria" panose="02040503050406030204" pitchFamily="18" charset="0"/>
              </a:rPr>
              <a:t>Bông súng </a:t>
            </a:r>
            <a:r>
              <a:rPr lang="vi-VN" sz="2700" b="1" dirty="0">
                <a:solidFill>
                  <a:srgbClr val="000000"/>
                </a:solidFill>
                <a:latin typeface="Cambria" panose="02040503050406030204" pitchFamily="18" charset="0"/>
              </a:rPr>
              <a:t>thả</a:t>
            </a:r>
            <a:r>
              <a:rPr lang="vi-VN" sz="2700" dirty="0">
                <a:solidFill>
                  <a:srgbClr val="000000"/>
                </a:solidFill>
                <a:latin typeface="Cambria" panose="02040503050406030204" pitchFamily="18" charset="0"/>
              </a:rPr>
              <a:t> lồng đèn</a:t>
            </a:r>
          </a:p>
          <a:p>
            <a:pPr algn="just"/>
            <a:r>
              <a:rPr lang="vi-VN" sz="2700" dirty="0">
                <a:solidFill>
                  <a:srgbClr val="000000"/>
                </a:solidFill>
                <a:latin typeface="Cambria" panose="02040503050406030204" pitchFamily="18" charset="0"/>
              </a:rPr>
              <a:t>Sáng </a:t>
            </a:r>
            <a:r>
              <a:rPr lang="vi-VN" sz="2700" b="1" dirty="0">
                <a:solidFill>
                  <a:srgbClr val="000000"/>
                </a:solidFill>
                <a:latin typeface="Cambria" panose="02040503050406030204" pitchFamily="18" charset="0"/>
              </a:rPr>
              <a:t>bồng bềnh </a:t>
            </a:r>
            <a:r>
              <a:rPr lang="vi-VN" sz="2700" dirty="0">
                <a:solidFill>
                  <a:srgbClr val="000000"/>
                </a:solidFill>
                <a:latin typeface="Cambria" panose="02040503050406030204" pitchFamily="18" charset="0"/>
              </a:rPr>
              <a:t>mặt nước</a:t>
            </a:r>
          </a:p>
          <a:p>
            <a:pPr algn="just"/>
            <a:r>
              <a:rPr lang="vi-VN" sz="2700" dirty="0">
                <a:solidFill>
                  <a:srgbClr val="000000"/>
                </a:solidFill>
                <a:latin typeface="Cambria" panose="02040503050406030204" pitchFamily="18" charset="0"/>
              </a:rPr>
              <a:t>Cá lòng tong </a:t>
            </a:r>
            <a:r>
              <a:rPr lang="vi-VN" sz="2700" b="1" dirty="0">
                <a:solidFill>
                  <a:srgbClr val="000000"/>
                </a:solidFill>
                <a:latin typeface="Cambria" panose="02040503050406030204" pitchFamily="18" charset="0"/>
              </a:rPr>
              <a:t>chạy trước</a:t>
            </a:r>
          </a:p>
          <a:p>
            <a:pPr algn="just"/>
            <a:r>
              <a:rPr lang="vi-VN" sz="2700" b="1" dirty="0">
                <a:solidFill>
                  <a:srgbClr val="000000"/>
                </a:solidFill>
                <a:latin typeface="Cambria" panose="02040503050406030204" pitchFamily="18" charset="0"/>
              </a:rPr>
              <a:t>Dẫn đường </a:t>
            </a:r>
            <a:r>
              <a:rPr lang="vi-VN" sz="2700" dirty="0">
                <a:solidFill>
                  <a:srgbClr val="000000"/>
                </a:solidFill>
                <a:latin typeface="Cambria" panose="02040503050406030204" pitchFamily="18" charset="0"/>
              </a:rPr>
              <a:t>về thăm ông.</a:t>
            </a:r>
            <a:endParaRPr lang="vi-VN" sz="270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234618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614210"/>
            <a:ext cx="10803890" cy="847878"/>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692974790"/>
              </p:ext>
            </p:extLst>
          </p:nvPr>
        </p:nvGraphicFramePr>
        <p:xfrm>
          <a:off x="721360" y="2712402"/>
          <a:ext cx="10975339" cy="2560320"/>
        </p:xfrm>
        <a:graphic>
          <a:graphicData uri="http://schemas.openxmlformats.org/drawingml/2006/table">
            <a:tbl>
              <a:tblPr>
                <a:tableStyleId>{5C22544A-7EE6-4342-B048-85BDC9FD1C3A}</a:tableStyleId>
              </a:tblPr>
              <a:tblGrid>
                <a:gridCol w="10975339">
                  <a:extLst>
                    <a:ext uri="{9D8B030D-6E8A-4147-A177-3AD203B41FA5}">
                      <a16:colId xmlns:a16="http://schemas.microsoft.com/office/drawing/2014/main" val="20000"/>
                    </a:ext>
                  </a:extLst>
                </a:gridCol>
              </a:tblGrid>
              <a:tr h="0">
                <a:tc>
                  <a:txBody>
                    <a:bodyPr/>
                    <a:lstStyle/>
                    <a:p>
                      <a:pPr marL="30480" marR="30480" algn="just">
                        <a:spcAft>
                          <a:spcPts val="0"/>
                        </a:spcAft>
                      </a:pPr>
                      <a:r>
                        <a:rPr lang="vi-VN" sz="2800" dirty="0">
                          <a:solidFill>
                            <a:srgbClr val="002060"/>
                          </a:solidFill>
                          <a:effectLst/>
                          <a:latin typeface="+mj-lt"/>
                        </a:rPr>
                        <a:t>+ bồng bềnh: tả dáng chuyển động lên xuống nhẹ nhàng theo làn sóng, làn gió.</a:t>
                      </a:r>
                      <a:endParaRPr lang="en-US" sz="2800" dirty="0">
                        <a:solidFill>
                          <a:srgbClr val="002060"/>
                        </a:solidFill>
                        <a:effectLst/>
                        <a:latin typeface="+mj-lt"/>
                      </a:endParaRPr>
                    </a:p>
                    <a:p>
                      <a:pPr marL="30480" marR="30480" algn="just">
                        <a:spcAft>
                          <a:spcPts val="0"/>
                        </a:spcAft>
                      </a:pPr>
                      <a:r>
                        <a:rPr lang="vi-VN" sz="2800" dirty="0">
                          <a:solidFill>
                            <a:srgbClr val="002060"/>
                          </a:solidFill>
                          <a:effectLst/>
                          <a:latin typeface="+mj-lt"/>
                        </a:rPr>
                        <a:t>+ lấm lem: bị dính bẩn nhiều chỗ, thành những vết loang.</a:t>
                      </a:r>
                      <a:endParaRPr lang="en-US" sz="2800" dirty="0">
                        <a:solidFill>
                          <a:srgbClr val="002060"/>
                        </a:solidFill>
                        <a:effectLst/>
                        <a:latin typeface="+mj-lt"/>
                      </a:endParaRPr>
                    </a:p>
                    <a:p>
                      <a:pPr marL="30480" marR="30480" algn="just">
                        <a:spcAft>
                          <a:spcPts val="0"/>
                        </a:spcAft>
                      </a:pPr>
                      <a:r>
                        <a:rPr lang="vi-VN" sz="2800" dirty="0">
                          <a:solidFill>
                            <a:srgbClr val="002060"/>
                          </a:solidFill>
                          <a:effectLst/>
                          <a:latin typeface="+mj-lt"/>
                        </a:rPr>
                        <a:t>+ xình xịch: tiếng kêu trầm và phát ra đều đều liên tục như tiếng máy nổ.</a:t>
                      </a:r>
                      <a:endParaRPr lang="en-US" sz="2800" dirty="0">
                        <a:solidFill>
                          <a:srgbClr val="002060"/>
                        </a:solidFill>
                        <a:effectLst/>
                        <a:latin typeface="+mj-lt"/>
                      </a:endParaRPr>
                    </a:p>
                    <a:p>
                      <a:pPr marL="30480" marR="30480" algn="just">
                        <a:spcAft>
                          <a:spcPts val="0"/>
                        </a:spcAft>
                      </a:pPr>
                      <a:r>
                        <a:rPr lang="vi-VN" sz="2800" dirty="0">
                          <a:solidFill>
                            <a:srgbClr val="002060"/>
                          </a:solidFill>
                          <a:effectLst/>
                          <a:latin typeface="+mj-lt"/>
                        </a:rPr>
                        <a:t>+ nghiêng ngả: không giữ vững, ngả sang bên này rồi lại nghiêng sang bên kia liên tục.</a:t>
                      </a:r>
                      <a:endParaRPr lang="en-US" sz="2800" dirty="0">
                        <a:solidFill>
                          <a:srgbClr val="002060"/>
                        </a:solidFill>
                        <a:effectLst/>
                        <a:latin typeface="+mj-lt"/>
                        <a:ea typeface="Times New Roman"/>
                      </a:endParaRPr>
                    </a:p>
                  </a:txBody>
                  <a:tcPr marL="114300" marR="114300" marT="0" marB="0">
                    <a:solidFill>
                      <a:srgbClr val="FFC000"/>
                    </a:solidFill>
                  </a:tcPr>
                </a:tc>
                <a:extLst>
                  <a:ext uri="{0D108BD9-81ED-4DB2-BD59-A6C34878D82A}">
                    <a16:rowId xmlns:a16="http://schemas.microsoft.com/office/drawing/2014/main" val="10000"/>
                  </a:ext>
                </a:extLst>
              </a:tr>
            </a:tbl>
          </a:graphicData>
        </a:graphic>
      </p:graphicFrame>
      <p:sp>
        <p:nvSpPr>
          <p:cNvPr id="24" name="Rectangle 23"/>
          <p:cNvSpPr/>
          <p:nvPr/>
        </p:nvSpPr>
        <p:spPr>
          <a:xfrm>
            <a:off x="721360" y="5362486"/>
            <a:ext cx="1093724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solidFill>
                  <a:srgbClr val="002060"/>
                </a:solidFill>
                <a:latin typeface="+mj-lt"/>
              </a:rPr>
              <a:t>Việc dùng các từ này trong miêu tả cảnh vật giúp việc miêu tả vừa uyển chuyển về âm thanh, vừa tả chính xác trạng thái của sự vật bằng các từ ngữ nhẹ nhàng, gợi </a:t>
            </a:r>
            <a:r>
              <a:rPr lang="en-US" sz="2400" b="1" dirty="0" err="1">
                <a:solidFill>
                  <a:srgbClr val="002060"/>
                </a:solidFill>
                <a:latin typeface="+mj-lt"/>
              </a:rPr>
              <a:t>tả</a:t>
            </a:r>
            <a:r>
              <a:rPr lang="en-US" sz="2400" b="1" dirty="0">
                <a:solidFill>
                  <a:srgbClr val="002060"/>
                </a:solidFill>
                <a:latin typeface="+mj-lt"/>
              </a:rPr>
              <a:t>, </a:t>
            </a:r>
            <a:r>
              <a:rPr lang="en-US" sz="2400" b="1" dirty="0" err="1">
                <a:solidFill>
                  <a:srgbClr val="002060"/>
                </a:solidFill>
                <a:latin typeface="+mj-lt"/>
              </a:rPr>
              <a:t>gợi</a:t>
            </a:r>
            <a:r>
              <a:rPr lang="en-US" sz="2400" b="1" dirty="0">
                <a:solidFill>
                  <a:srgbClr val="002060"/>
                </a:solidFill>
                <a:latin typeface="+mj-lt"/>
              </a:rPr>
              <a:t> </a:t>
            </a:r>
            <a:r>
              <a:rPr lang="en-US" sz="2400" b="1" dirty="0" err="1">
                <a:solidFill>
                  <a:srgbClr val="002060"/>
                </a:solidFill>
                <a:latin typeface="+mj-lt"/>
              </a:rPr>
              <a:t>cảm</a:t>
            </a:r>
            <a:r>
              <a:rPr lang="vi-VN" sz="2400" b="1" dirty="0">
                <a:solidFill>
                  <a:srgbClr val="002060"/>
                </a:solidFill>
                <a:latin typeface="+mj-lt"/>
              </a:rPr>
              <a:t>.</a:t>
            </a:r>
            <a:endParaRPr lang="en-US" sz="2400" b="1" dirty="0">
              <a:solidFill>
                <a:srgbClr val="002060"/>
              </a:solidFill>
              <a:latin typeface="+mj-lt"/>
            </a:endParaRPr>
          </a:p>
        </p:txBody>
      </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716" y="463645"/>
            <a:ext cx="8250855" cy="576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59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3424713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5"/>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name="TextBox1" r:id="rId1" imgW="3790800" imgH="1479600"/>
        </mc:Choice>
        <mc:Fallback>
          <p:control name="TextBox1" r:id="rId1" imgW="3790800" imgH="1479600">
            <p:pic>
              <p:nvPicPr>
                <p:cNvPr id="2" name="TextBox1"/>
                <p:cNvPicPr>
                  <a:picLocks/>
                </p:cNvPicPr>
                <p:nvPr/>
              </p:nvPicPr>
              <p:blipFill>
                <a:blip r:embed="rId6"/>
                <a:srcRect/>
                <a:stretch>
                  <a:fillRect/>
                </a:stretch>
              </p:blipFill>
              <p:spPr bwMode="auto">
                <a:xfrm>
                  <a:off x="4098925" y="3860800"/>
                  <a:ext cx="3787775" cy="14795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9391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7U170920\Desktop\3-ban-do-hanh-chinh-viet-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915" y="-36668"/>
            <a:ext cx="5080000" cy="6997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738" y="581369"/>
            <a:ext cx="3468710"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Đồng Tháp Mười là tên gọi của một vùng đất rộng gần 8.000 km 2 nằm bên tả ngạn sông Tiền, trong đó có vùng ngập lũ hàng năm lên tới 4.500 km 2 .</a:t>
            </a:r>
          </a:p>
          <a:p>
            <a:pPr algn="just"/>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Đồng Tháp Mười trải rộng trên địa phận 3 tỉnh miền Tây Nam bộ là Long An, Tiền Giang và Đồng Tháp; trong đó phần diện tích trên đất tỉnh Long An chiếm tới quá nửa.</a:t>
            </a:r>
          </a:p>
        </p:txBody>
      </p:sp>
      <p:cxnSp>
        <p:nvCxnSpPr>
          <p:cNvPr id="6" name="Straight Arrow Connector 5"/>
          <p:cNvCxnSpPr/>
          <p:nvPr/>
        </p:nvCxnSpPr>
        <p:spPr>
          <a:xfrm flipH="1" flipV="1">
            <a:off x="3567448" y="4404575"/>
            <a:ext cx="1584102" cy="13265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18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948867" y="2424725"/>
            <a:ext cx="3812146" cy="2554545"/>
          </a:xfrm>
          <a:prstGeom prst="rect">
            <a:avLst/>
          </a:prstGeom>
          <a:noFill/>
        </p:spPr>
        <p:txBody>
          <a:bodyPr wrap="square" rtlCol="0">
            <a:spAutoFit/>
          </a:bodyPr>
          <a:lstStyle/>
          <a:p>
            <a:pPr marL="0" marR="0" algn="just">
              <a:spcBef>
                <a:spcPts val="0"/>
              </a:spcBef>
              <a:spcAft>
                <a:spcPts val="0"/>
              </a:spcAft>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3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1"/>
            <a:ext cx="5738526" cy="1118064"/>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4"/>
          <a:stretch>
            <a:fillRect/>
          </a:stretch>
        </p:blipFill>
        <p:spPr>
          <a:xfrm>
            <a:off x="2258787" y="0"/>
            <a:ext cx="1193058" cy="121061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5"/>
          <a:stretch>
            <a:fillRect/>
          </a:stretch>
        </p:blipFill>
        <p:spPr>
          <a:xfrm>
            <a:off x="2661608" y="273261"/>
            <a:ext cx="5930445" cy="814180"/>
          </a:xfrm>
          <a:prstGeom prst="rect">
            <a:avLst/>
          </a:prstGeom>
        </p:spPr>
      </p:pic>
      <p:pic>
        <p:nvPicPr>
          <p:cNvPr id="15"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2080" y="1812960"/>
            <a:ext cx="6639773" cy="373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928898" y="1971633"/>
            <a:ext cx="5519554"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36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1709756" y="-388606"/>
            <a:ext cx="7318334" cy="1418167"/>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4"/>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5"/>
          <a:stretch>
            <a:fillRect/>
          </a:stretch>
        </p:blipFill>
        <p:spPr>
          <a:xfrm>
            <a:off x="2649256" y="-9708"/>
            <a:ext cx="6199057" cy="851057"/>
          </a:xfrm>
          <a:prstGeom prst="rect">
            <a:avLst/>
          </a:prstGeom>
        </p:spPr>
      </p:pic>
      <p:pic>
        <p:nvPicPr>
          <p:cNvPr id="3074" name="Picture 2" descr="C:\Users\7U170920\Desktop\3thap10tangcuachinhquyenngodinhdiem_LZH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340" y="1029560"/>
            <a:ext cx="3511550" cy="47646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994723" y="5877709"/>
            <a:ext cx="6287172" cy="369332"/>
          </a:xfrm>
          <a:prstGeom prst="rect">
            <a:avLst/>
          </a:prstGeom>
        </p:spPr>
        <p:txBody>
          <a:bodyPr wrap="square">
            <a:spAutoFit/>
          </a:bodyPr>
          <a:lstStyle/>
          <a:p>
            <a:pPr algn="just"/>
            <a:r>
              <a:rPr lang="en-US" b="1" dirty="0" err="1">
                <a:solidFill>
                  <a:srgbClr val="002060"/>
                </a:solidFill>
              </a:rPr>
              <a:t>Ngôi</a:t>
            </a:r>
            <a:r>
              <a:rPr lang="en-US" b="1" dirty="0">
                <a:solidFill>
                  <a:srgbClr val="002060"/>
                </a:solidFill>
              </a:rPr>
              <a:t> </a:t>
            </a:r>
            <a:r>
              <a:rPr lang="en-US" b="1" dirty="0" err="1">
                <a:solidFill>
                  <a:srgbClr val="002060"/>
                </a:solidFill>
              </a:rPr>
              <a:t>tháp</a:t>
            </a:r>
            <a:r>
              <a:rPr lang="en-US" b="1" dirty="0">
                <a:solidFill>
                  <a:srgbClr val="002060"/>
                </a:solidFill>
              </a:rPr>
              <a:t> 10 </a:t>
            </a:r>
            <a:r>
              <a:rPr lang="en-US" b="1" dirty="0" err="1">
                <a:solidFill>
                  <a:srgbClr val="002060"/>
                </a:solidFill>
              </a:rPr>
              <a:t>tầng</a:t>
            </a:r>
            <a:r>
              <a:rPr lang="en-US" b="1" dirty="0">
                <a:solidFill>
                  <a:srgbClr val="002060"/>
                </a:solidFill>
              </a:rPr>
              <a:t> do </a:t>
            </a:r>
            <a:r>
              <a:rPr lang="en-US" b="1" dirty="0" err="1">
                <a:solidFill>
                  <a:srgbClr val="002060"/>
                </a:solidFill>
              </a:rPr>
              <a:t>chính</a:t>
            </a:r>
            <a:r>
              <a:rPr lang="en-US" b="1" dirty="0">
                <a:solidFill>
                  <a:srgbClr val="002060"/>
                </a:solidFill>
              </a:rPr>
              <a:t> </a:t>
            </a:r>
            <a:r>
              <a:rPr lang="en-US" b="1" dirty="0" err="1">
                <a:solidFill>
                  <a:srgbClr val="002060"/>
                </a:solidFill>
              </a:rPr>
              <a:t>quyền</a:t>
            </a:r>
            <a:r>
              <a:rPr lang="en-US" b="1" dirty="0">
                <a:solidFill>
                  <a:srgbClr val="002060"/>
                </a:solidFill>
              </a:rPr>
              <a:t> </a:t>
            </a:r>
            <a:r>
              <a:rPr lang="en-US" b="1" dirty="0" err="1">
                <a:solidFill>
                  <a:srgbClr val="002060"/>
                </a:solidFill>
                <a:hlinkClick r:id="rId7"/>
              </a:rPr>
              <a:t>Ngô</a:t>
            </a:r>
            <a:r>
              <a:rPr lang="en-US" b="1" dirty="0">
                <a:solidFill>
                  <a:srgbClr val="002060"/>
                </a:solidFill>
                <a:hlinkClick r:id="rId7"/>
              </a:rPr>
              <a:t> </a:t>
            </a:r>
            <a:r>
              <a:rPr lang="en-US" b="1" dirty="0" err="1">
                <a:solidFill>
                  <a:srgbClr val="002060"/>
                </a:solidFill>
                <a:hlinkClick r:id="rId7"/>
              </a:rPr>
              <a:t>Đình</a:t>
            </a:r>
            <a:r>
              <a:rPr lang="en-US" b="1" dirty="0">
                <a:solidFill>
                  <a:srgbClr val="002060"/>
                </a:solidFill>
                <a:hlinkClick r:id="rId7"/>
              </a:rPr>
              <a:t> </a:t>
            </a:r>
            <a:r>
              <a:rPr lang="en-US" b="1" dirty="0" err="1">
                <a:solidFill>
                  <a:srgbClr val="002060"/>
                </a:solidFill>
                <a:hlinkClick r:id="rId7"/>
              </a:rPr>
              <a:t>Diệm</a:t>
            </a:r>
            <a:r>
              <a:rPr lang="en-US" b="1" dirty="0">
                <a:solidFill>
                  <a:srgbClr val="002060"/>
                </a:solidFill>
              </a:rPr>
              <a:t> </a:t>
            </a:r>
            <a:r>
              <a:rPr lang="en-US" b="1" dirty="0" err="1">
                <a:solidFill>
                  <a:srgbClr val="002060"/>
                </a:solidFill>
              </a:rPr>
              <a:t>xây</a:t>
            </a:r>
            <a:r>
              <a:rPr lang="en-US" b="1" dirty="0">
                <a:solidFill>
                  <a:srgbClr val="002060"/>
                </a:solidFill>
              </a:rPr>
              <a:t> ở </a:t>
            </a:r>
            <a:r>
              <a:rPr lang="en-US" b="1" dirty="0" err="1">
                <a:solidFill>
                  <a:srgbClr val="002060"/>
                </a:solidFill>
              </a:rPr>
              <a:t>Gò</a:t>
            </a:r>
            <a:r>
              <a:rPr lang="en-US" b="1" dirty="0">
                <a:solidFill>
                  <a:srgbClr val="002060"/>
                </a:solidFill>
              </a:rPr>
              <a:t> </a:t>
            </a:r>
            <a:r>
              <a:rPr lang="en-US" b="1" dirty="0" err="1">
                <a:solidFill>
                  <a:srgbClr val="002060"/>
                </a:solidFill>
              </a:rPr>
              <a:t>Tháp</a:t>
            </a:r>
            <a:endParaRPr lang="en-US" b="1" dirty="0">
              <a:solidFill>
                <a:srgbClr val="002060"/>
              </a:solidFill>
            </a:endParaRPr>
          </a:p>
        </p:txBody>
      </p:sp>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1329</Words>
  <Application>Microsoft Office PowerPoint</Application>
  <PresentationFormat>Widescreen</PresentationFormat>
  <Paragraphs>138</Paragraphs>
  <Slides>28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Aptos</vt:lpstr>
      <vt:lpstr>Arial</vt:lpstr>
      <vt:lpstr>Calibri</vt:lpstr>
      <vt:lpstr>Calibri Light</vt:lpstr>
      <vt:lpstr>Cambria</vt:lpstr>
      <vt:lpstr>SVN-Dumpling</vt:lpstr>
      <vt:lpstr>Times New Roman</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67</cp:revision>
  <dcterms:created xsi:type="dcterms:W3CDTF">2022-12-28T10:56:39Z</dcterms:created>
  <dcterms:modified xsi:type="dcterms:W3CDTF">2025-03-18T10:38:53Z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