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8" r:id="rId3"/>
    <p:sldId id="261" r:id="rId4"/>
    <p:sldId id="302" r:id="rId5"/>
    <p:sldId id="267" r:id="rId6"/>
    <p:sldId id="262" r:id="rId7"/>
    <p:sldId id="259" r:id="rId8"/>
    <p:sldId id="260" r:id="rId9"/>
    <p:sldId id="263" r:id="rId10"/>
    <p:sldId id="268" r:id="rId11"/>
    <p:sldId id="264"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65"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84" autoAdjust="0"/>
  </p:normalViewPr>
  <p:slideViewPr>
    <p:cSldViewPr>
      <p:cViewPr varScale="1">
        <p:scale>
          <a:sx n="69" d="100"/>
          <a:sy n="69" d="100"/>
        </p:scale>
        <p:origin x="9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3/2/26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Calibri" panose="020F0502020204030204" pitchFamily="34" charset="0"/>
              </a:rPr>
              <a:t>Ngoài các vi khuẩn có lợi ra thì xung quanh chúng ta có rất nhiều vi khuẩn có hại. Bệnh sâu răng do vi khuẩn gây ra, đây là một bệnh phổ biến, đặc biệt ở trẻ em mà các con cần có hiểu biết để phòng tránh.</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1</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9.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6.png"/><Relationship Id="rId18" Type="http://schemas.openxmlformats.org/officeDocument/2006/relationships/image" Target="../media/image11.svg"/><Relationship Id="rId3" Type="http://schemas.openxmlformats.org/officeDocument/2006/relationships/image" Target="../media/image53.png"/><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5.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4.png"/><Relationship Id="rId5" Type="http://schemas.openxmlformats.org/officeDocument/2006/relationships/image" Target="../media/image55.png"/><Relationship Id="rId15" Type="http://schemas.openxmlformats.org/officeDocument/2006/relationships/image" Target="../media/image8.png"/><Relationship Id="rId23" Type="http://schemas.openxmlformats.org/officeDocument/2006/relationships/image" Target="../media/image59.png"/><Relationship Id="rId10" Type="http://schemas.openxmlformats.org/officeDocument/2006/relationships/image" Target="../media/image18.svg"/><Relationship Id="rId19" Type="http://schemas.openxmlformats.org/officeDocument/2006/relationships/image" Target="../media/image12.png"/><Relationship Id="rId4" Type="http://schemas.openxmlformats.org/officeDocument/2006/relationships/image" Target="../media/image54.svg"/><Relationship Id="rId9" Type="http://schemas.openxmlformats.org/officeDocument/2006/relationships/image" Target="../media/image17.png"/><Relationship Id="rId14" Type="http://schemas.openxmlformats.org/officeDocument/2006/relationships/image" Target="../media/image7.svg"/><Relationship Id="rId22"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5468492"/>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053958">
            <a:off x="15580740" y="18875"/>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0378117">
            <a:off x="5175941" y="-1058991"/>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705624">
            <a:off x="14267222" y="6490021"/>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83044" y="-579690"/>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11879500" y="-857890"/>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16"/>
          <a:stretch>
            <a:fillRect/>
          </a:stretch>
        </p:blipFill>
        <p:spPr>
          <a:xfrm>
            <a:off x="1752600" y="38481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17"/>
          <a:stretch>
            <a:fillRect/>
          </a:stretch>
        </p:blipFill>
        <p:spPr>
          <a:xfrm>
            <a:off x="6553200" y="876300"/>
            <a:ext cx="4895512" cy="1969179"/>
          </a:xfrm>
          <a:prstGeom prst="rect">
            <a:avLst/>
          </a:prstGeom>
        </p:spPr>
      </p:pic>
      <p:sp>
        <p:nvSpPr>
          <p:cNvPr id="17" name="TextBox 16">
            <a:extLst>
              <a:ext uri="{FF2B5EF4-FFF2-40B4-BE49-F238E27FC236}">
                <a16:creationId xmlns:a16="http://schemas.microsoft.com/office/drawing/2014/main" id="{169D1814-FBF7-9537-F7BE-850BE316FA9B}"/>
              </a:ext>
            </a:extLst>
          </p:cNvPr>
          <p:cNvSpPr txBox="1"/>
          <p:nvPr/>
        </p:nvSpPr>
        <p:spPr>
          <a:xfrm>
            <a:off x="2312983" y="3017056"/>
            <a:ext cx="1833008"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những dấu hiệu khác của bệnh sâu răng mà em biết.</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Bề mặt răng ngả màu</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x</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uất hiện các đốm đen và lỗ trên rang</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ơi thở có mùi hôi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ướu bị sưng và có mủ.</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8" name="Group 27">
            <a:extLst>
              <a:ext uri="{FF2B5EF4-FFF2-40B4-BE49-F238E27FC236}">
                <a16:creationId xmlns:a16="http://schemas.microsoft.com/office/drawing/2014/main" id="{AD7FCBF4-9964-9066-85AE-1A5F6459D36E}"/>
              </a:ext>
            </a:extLst>
          </p:cNvPr>
          <p:cNvGrpSpPr/>
          <p:nvPr/>
        </p:nvGrpSpPr>
        <p:grpSpPr>
          <a:xfrm>
            <a:off x="3048000" y="495300"/>
            <a:ext cx="12039600" cy="1524000"/>
            <a:chOff x="3048000" y="495300"/>
            <a:chExt cx="12039600" cy="1524000"/>
          </a:xfrm>
        </p:grpSpPr>
        <p:grpSp>
          <p:nvGrpSpPr>
            <p:cNvPr id="6" name="Group 6"/>
            <p:cNvGrpSpPr/>
            <p:nvPr/>
          </p:nvGrpSpPr>
          <p:grpSpPr>
            <a:xfrm>
              <a:off x="3048000" y="495300"/>
              <a:ext cx="12039600" cy="15240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8AF9D571-EA15-51A1-7519-08E7F9CBA16C}"/>
                </a:ext>
              </a:extLst>
            </p:cNvPr>
            <p:cNvSpPr txBox="1"/>
            <p:nvPr/>
          </p:nvSpPr>
          <p:spPr>
            <a:xfrm>
              <a:off x="3429000" y="647700"/>
              <a:ext cx="11353800" cy="1200329"/>
            </a:xfrm>
            <a:prstGeom prst="rect">
              <a:avLst/>
            </a:prstGeom>
            <a:noFill/>
          </p:spPr>
          <p:txBody>
            <a:bodyPr wrap="square" rtlCol="0">
              <a:spAutoFit/>
            </a:bodyPr>
            <a:lstStyle/>
            <a:p>
              <a:pPr algn="ctr"/>
              <a:r>
                <a:rPr lang="en-US" sz="7200" dirty="0" err="1">
                  <a:solidFill>
                    <a:schemeClr val="bg1"/>
                  </a:solidFill>
                </a:rPr>
                <a:t>Dấu</a:t>
              </a:r>
              <a:r>
                <a:rPr lang="en-US" sz="7200" dirty="0">
                  <a:solidFill>
                    <a:schemeClr val="bg1"/>
                  </a:solidFill>
                </a:rPr>
                <a:t> </a:t>
              </a:r>
              <a:r>
                <a:rPr lang="en-US" sz="7200" dirty="0" err="1">
                  <a:solidFill>
                    <a:schemeClr val="bg1"/>
                  </a:solidFill>
                </a:rPr>
                <a:t>hiệu</a:t>
              </a:r>
              <a:r>
                <a:rPr lang="en-US" sz="7200" dirty="0">
                  <a:solidFill>
                    <a:schemeClr val="bg1"/>
                  </a:solidFill>
                </a:rPr>
                <a:t> </a:t>
              </a:r>
              <a:r>
                <a:rPr lang="en-US" sz="7200" dirty="0" err="1">
                  <a:solidFill>
                    <a:schemeClr val="bg1"/>
                  </a:solidFill>
                </a:rPr>
                <a:t>của</a:t>
              </a:r>
              <a:r>
                <a:rPr lang="en-US" sz="7200" dirty="0">
                  <a:solidFill>
                    <a:schemeClr val="bg1"/>
                  </a:solidFill>
                </a:rPr>
                <a:t> </a:t>
              </a:r>
              <a:r>
                <a:rPr lang="en-US" sz="7200" dirty="0" err="1">
                  <a:solidFill>
                    <a:schemeClr val="bg1"/>
                  </a:solidFill>
                </a:rPr>
                <a:t>bệnh</a:t>
              </a:r>
              <a:r>
                <a:rPr lang="en-US" sz="7200" dirty="0">
                  <a:solidFill>
                    <a:schemeClr val="bg1"/>
                  </a:solidFill>
                </a:rPr>
                <a:t> </a:t>
              </a:r>
              <a:r>
                <a:rPr lang="en-US" sz="7200" dirty="0" err="1">
                  <a:solidFill>
                    <a:schemeClr val="bg1"/>
                  </a:solidFill>
                </a:rPr>
                <a:t>sâu</a:t>
              </a:r>
              <a:r>
                <a:rPr lang="en-US" sz="7200" dirty="0">
                  <a:solidFill>
                    <a:schemeClr val="bg1"/>
                  </a:solidFill>
                </a:rPr>
                <a:t> </a:t>
              </a:r>
              <a:r>
                <a:rPr lang="en-US" sz="7200" dirty="0" err="1">
                  <a:solidFill>
                    <a:schemeClr val="bg1"/>
                  </a:solidFill>
                </a:rPr>
                <a:t>răng</a:t>
              </a:r>
              <a:r>
                <a:rPr lang="en-US" sz="7200" dirty="0">
                  <a:solidFill>
                    <a:schemeClr val="bg1"/>
                  </a:solidFill>
                </a:rPr>
                <a:t>:</a:t>
              </a:r>
            </a:p>
          </p:txBody>
        </p:sp>
      </p:grpSp>
      <p:grpSp>
        <p:nvGrpSpPr>
          <p:cNvPr id="29" name="Group 4">
            <a:extLst>
              <a:ext uri="{FF2B5EF4-FFF2-40B4-BE49-F238E27FC236}">
                <a16:creationId xmlns:a16="http://schemas.microsoft.com/office/drawing/2014/main" id="{04A576C4-4E35-CFDE-8A58-966BF47BB982}"/>
              </a:ext>
            </a:extLst>
          </p:cNvPr>
          <p:cNvGrpSpPr/>
          <p:nvPr/>
        </p:nvGrpSpPr>
        <p:grpSpPr>
          <a:xfrm>
            <a:off x="1828800" y="3238500"/>
            <a:ext cx="14859000" cy="5867400"/>
            <a:chOff x="0" y="0"/>
            <a:chExt cx="13837408" cy="1577677"/>
          </a:xfrm>
        </p:grpSpPr>
        <p:grpSp>
          <p:nvGrpSpPr>
            <p:cNvPr id="30" name="Group 5">
              <a:extLst>
                <a:ext uri="{FF2B5EF4-FFF2-40B4-BE49-F238E27FC236}">
                  <a16:creationId xmlns:a16="http://schemas.microsoft.com/office/drawing/2014/main" id="{F2A94E7A-2C51-8359-8D92-2B08B04851F3}"/>
                </a:ext>
              </a:extLst>
            </p:cNvPr>
            <p:cNvGrpSpPr/>
            <p:nvPr/>
          </p:nvGrpSpPr>
          <p:grpSpPr>
            <a:xfrm>
              <a:off x="0" y="0"/>
              <a:ext cx="13837408" cy="1577677"/>
              <a:chOff x="0" y="0"/>
              <a:chExt cx="3056431" cy="348480"/>
            </a:xfrm>
          </p:grpSpPr>
          <p:sp>
            <p:nvSpPr>
              <p:cNvPr id="32" name="Freeform 6">
                <a:extLst>
                  <a:ext uri="{FF2B5EF4-FFF2-40B4-BE49-F238E27FC236}">
                    <a16:creationId xmlns:a16="http://schemas.microsoft.com/office/drawing/2014/main" id="{A14D98B8-443D-A29A-7928-20AFFAE2A970}"/>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7">
              <a:extLst>
                <a:ext uri="{FF2B5EF4-FFF2-40B4-BE49-F238E27FC236}">
                  <a16:creationId xmlns:a16="http://schemas.microsoft.com/office/drawing/2014/main" id="{D84B123D-DB71-0EA5-197C-EB8C27CE7618}"/>
                </a:ext>
              </a:extLst>
            </p:cNvPr>
            <p:cNvSpPr txBox="1"/>
            <p:nvPr/>
          </p:nvSpPr>
          <p:spPr>
            <a:xfrm>
              <a:off x="425766" y="122936"/>
              <a:ext cx="13198758" cy="140810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1: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 khuẩn ăn mòn men răng, hơi thở có mùi, xuất hiện những đốm trắng đục trên răng.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Giai đoạn 2 :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Sâu ngà răng, trên răng xuất hiện những chấm đen hoặc lỗ nhỏ màu đen.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3: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Viêm tuỷ gây sưng, đau dẫn đến lung lay răng, vỡ hoặc mất răng.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86800" y="3771900"/>
            <a:ext cx="8686800" cy="4062651"/>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2: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Nguyên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nhân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gây</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938992"/>
          </a:xfrm>
          <a:prstGeom prst="rect">
            <a:avLst/>
          </a:prstGeom>
          <a:noFill/>
        </p:spPr>
        <p:txBody>
          <a:bodyPr wrap="square" rtlCol="0">
            <a:spAutoFit/>
          </a:bodyPr>
          <a:lstStyle/>
          <a:p>
            <a:pPr lvl="0"/>
            <a:r>
              <a:rPr lang="vi-VN" sz="4000" b="1" dirty="0">
                <a:solidFill>
                  <a:prstClr val="black"/>
                </a:solidFill>
                <a:latin typeface="Cambria" panose="02040503050406030204" pitchFamily="18" charset="0"/>
                <a:ea typeface="Cambria" panose="02040503050406030204" pitchFamily="18" charset="0"/>
              </a:rPr>
              <a:t>- Quan sát hình 3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thảo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luận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nhóm</a:t>
            </a:r>
            <a:r>
              <a:rPr lang="en-US" sz="4000" b="1" dirty="0">
                <a:solidFill>
                  <a:prstClr val="black"/>
                </a:solidFill>
                <a:latin typeface="Cambria" panose="02040503050406030204" pitchFamily="18" charset="0"/>
                <a:ea typeface="Cambria" panose="02040503050406030204" pitchFamily="18" charset="0"/>
              </a:rPr>
              <a:t> 4 (3 </a:t>
            </a:r>
            <a:r>
              <a:rPr lang="en-US" sz="4000" b="1" dirty="0" err="1">
                <a:solidFill>
                  <a:prstClr val="black"/>
                </a:solidFill>
                <a:latin typeface="Cambria" panose="02040503050406030204" pitchFamily="18" charset="0"/>
                <a:ea typeface="Cambria" panose="02040503050406030204" pitchFamily="18" charset="0"/>
              </a:rPr>
              <a:t>phút</a:t>
            </a:r>
            <a:r>
              <a:rPr lang="en-US" sz="4000" b="1" dirty="0">
                <a:solidFill>
                  <a:prstClr val="black"/>
                </a:solidFill>
                <a:latin typeface="Cambria" panose="02040503050406030204" pitchFamily="18" charset="0"/>
                <a:ea typeface="Cambria" panose="02040503050406030204" pitchFamily="18" charset="0"/>
              </a:rPr>
              <a:t>)</a:t>
            </a:r>
            <a:endParaRPr lang="vi-VN" sz="4000" b="1" dirty="0">
              <a:solidFill>
                <a:prstClr val="black"/>
              </a:solidFill>
              <a:latin typeface="Cambria" panose="02040503050406030204" pitchFamily="18" charset="0"/>
              <a:ea typeface="Cambria" panose="02040503050406030204" pitchFamily="18" charset="0"/>
            </a:endParaRPr>
          </a:p>
          <a:p>
            <a:pPr lvl="0"/>
            <a:r>
              <a:rPr lang="vi-VN" sz="4000" dirty="0">
                <a:solidFill>
                  <a:prstClr val="black"/>
                </a:solidFill>
                <a:latin typeface="Cambria" panose="02040503050406030204" pitchFamily="18" charset="0"/>
                <a:ea typeface="Cambria" panose="02040503050406030204" pitchFamily="18" charset="0"/>
              </a:rPr>
              <a:t>+</a:t>
            </a:r>
            <a:r>
              <a:rPr lang="en-US" sz="4000"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 1</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Nguyên nhân gây bệnh sâu răng.</a:t>
            </a:r>
          </a:p>
          <a:p>
            <a:pPr lvl="0"/>
            <a:r>
              <a:rPr lang="vi-VN" sz="4000"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 2</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Nguyên nhân làm tăng nguy cơ gây bệnh sâu răng.</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9822AA5-B154-27C2-5930-4BF4221CFCF3}"/>
              </a:ext>
            </a:extLst>
          </p:cNvPr>
          <p:cNvPicPr>
            <a:picLocks noChangeAspect="1"/>
          </p:cNvPicPr>
          <p:nvPr/>
        </p:nvPicPr>
        <p:blipFill>
          <a:blip r:embed="rId3"/>
          <a:stretch>
            <a:fillRect/>
          </a:stretch>
        </p:blipFill>
        <p:spPr>
          <a:xfrm>
            <a:off x="3581400" y="2781300"/>
            <a:ext cx="11658600" cy="6955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8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Nguyên nhân chính gây bệnh sâu răng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Nguyên nhân chính gây sâu răng là do vi khuẩn gây ra.</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857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609600" y="800100"/>
            <a:ext cx="12816456" cy="2938161"/>
            <a:chOff x="0" y="0"/>
            <a:chExt cx="13837408" cy="1789204"/>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68679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nguyên nhân nào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609600" y="3924300"/>
            <a:ext cx="121920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nguyên nhân làm tăng nguy cơ gây bệnh sâu răng gồm: Ăn nhiều đồ ngọt; </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a:t>
              </a: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ười đánh răng, chải răng không đúng cách, ăn uống đồ lạnh, ...</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901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76400" y="342900"/>
            <a:ext cx="11673456" cy="3390143"/>
            <a:chOff x="0" y="0"/>
            <a:chExt cx="13837408" cy="206444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 đường là thức ăn của vi khuẩn.</a:t>
              </a:r>
              <a:endParaRPr kumimoji="0" lang="en-US" sz="199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9861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Ăn uống đồ lạnh gây hậu quả gì cho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Gây nứt men răng, vi khuẩn xâm nhập.</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6067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chải răng sau khi ăn gây ra hậu quả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điều kiện cho vi khuẩn sinh sôi tạo thành mảng bám ăn phá huỷ men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06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437947" y="342900"/>
            <a:ext cx="10912363" cy="3657602"/>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thêm những nguyên nhân có thể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 đồ quá cứng gây sứt răng, dùng răng cắn xé những đồ cứng, dai,...</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758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431983"/>
          </a:xfrm>
          <a:prstGeom prst="rect">
            <a:avLst/>
          </a:prstGeom>
        </p:spPr>
        <p:txBody>
          <a:bodyPr wrap="square" lIns="0" tIns="0" rIns="0" bIns="0" rtlCol="0" anchor="t">
            <a:spAutoFit/>
          </a:bodyPr>
          <a:lstStyle/>
          <a:p>
            <a:pPr lvl="0" algn="just"/>
            <a:r>
              <a:rPr lang="vi-VN" sz="4800" dirty="0">
                <a:solidFill>
                  <a:srgbClr val="FF0000"/>
                </a:solidFill>
                <a:latin typeface="Cambria" panose="02040503050406030204" pitchFamily="18" charset="0"/>
                <a:ea typeface="Cambria" panose="02040503050406030204" pitchFamily="18" charset="0"/>
              </a:rPr>
              <a:t>Nguyên nhân chính gây ra bệnh sâu răng là do vi khuẩn, nhưng có rất nhiều nguyên nhân làm tăng cơ hội cho vi khuẩn phá huỷ răng của chúng ta. Vì vậy, chúng ta cần xác định những việc nên làm, không nên làm để bảo vệ răng</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10600" y="3238500"/>
            <a:ext cx="8458200" cy="5416868"/>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3: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Biện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pháp</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phòng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chống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569660"/>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Quan sát hình 4, </a:t>
            </a:r>
            <a:r>
              <a:rPr lang="en-US" sz="4800" b="1" dirty="0" err="1">
                <a:solidFill>
                  <a:prstClr val="black"/>
                </a:solidFill>
                <a:latin typeface="Cambria" panose="02040503050406030204" pitchFamily="18" charset="0"/>
                <a:ea typeface="Cambria" panose="02040503050406030204" pitchFamily="18" charset="0"/>
              </a:rPr>
              <a:t>thảo</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luận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nhóm</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nêu</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một số việc nên làm, không nên làm để phòng tránh bệnh sâu răng.</a:t>
            </a:r>
          </a:p>
        </p:txBody>
      </p:sp>
      <p:pic>
        <p:nvPicPr>
          <p:cNvPr id="1026" name="Picture 2" descr="Khoa học lớp 5 Kết nối tri thức Bài 20: Vi khuẩn gây bệnh ở người và cách  phòng tránh">
            <a:extLst>
              <a:ext uri="{FF2B5EF4-FFF2-40B4-BE49-F238E27FC236}">
                <a16:creationId xmlns:a16="http://schemas.microsoft.com/office/drawing/2014/main" id="{FE5CCA7D-E653-BD78-EB3A-60DEDB279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00301"/>
            <a:ext cx="123444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7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3124200" y="266700"/>
            <a:ext cx="10912363" cy="1219200"/>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4235543949"/>
              </p:ext>
            </p:extLst>
          </p:nvPr>
        </p:nvGraphicFramePr>
        <p:xfrm>
          <a:off x="1143000" y="2324100"/>
          <a:ext cx="16230600" cy="6268087"/>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622295">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663705">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28762">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261525">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857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3467749961"/>
              </p:ext>
            </p:extLst>
          </p:nvPr>
        </p:nvGraphicFramePr>
        <p:xfrm>
          <a:off x="1143000" y="1790700"/>
          <a:ext cx="16230600" cy="7128595"/>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878843">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798261">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79614">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Tăng nguy cơ sâu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102158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Làm sạch kĩ, bảo vệ men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Phát hiện sớm để kịp thời điều trị</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x</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 </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600" dirty="0">
                          <a:solidFill>
                            <a:srgbClr val="002060"/>
                          </a:solidFill>
                          <a:effectLst/>
                          <a:latin typeface="Cambria" panose="02040503050406030204" pitchFamily="18" charset="0"/>
                          <a:ea typeface="Cambria" panose="02040503050406030204" pitchFamily="18" charset="0"/>
                        </a:rPr>
                        <a:t>Cung </a:t>
                      </a:r>
                      <a:r>
                        <a:rPr lang="en-US" sz="3600" dirty="0" err="1">
                          <a:solidFill>
                            <a:srgbClr val="002060"/>
                          </a:solidFill>
                          <a:effectLst/>
                          <a:latin typeface="Cambria" panose="02040503050406030204" pitchFamily="18" charset="0"/>
                          <a:ea typeface="Cambria" panose="02040503050406030204" pitchFamily="18" charset="0"/>
                        </a:rPr>
                        <a:t>cấp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đủ</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chất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dinh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dưỡng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khoẻ</a:t>
                      </a:r>
                      <a:r>
                        <a:rPr lang="en-US" sz="3600" dirty="0">
                          <a:solidFill>
                            <a:srgbClr val="002060"/>
                          </a:solidFill>
                          <a:effectLst/>
                          <a:latin typeface="Cambria" panose="02040503050406030204" pitchFamily="18" charset="0"/>
                          <a:ea typeface="Cambria" panose="02040503050406030204" pitchFamily="18" charset="0"/>
                        </a:rPr>
                        <a:t>.</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5348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id="{35B461A7-B40D-B949-62A1-5D965D5461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5DBC636C-03C9-FEE4-7212-5F73A1793BD8}"/>
              </a:ext>
            </a:extLst>
          </p:cNvPr>
          <p:cNvGrpSpPr/>
          <p:nvPr/>
        </p:nvGrpSpPr>
        <p:grpSpPr>
          <a:xfrm>
            <a:off x="6858000" y="2476500"/>
            <a:ext cx="10912363" cy="6861282"/>
            <a:chOff x="-575" y="0"/>
            <a:chExt cx="13838558" cy="2228376"/>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212596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bệnh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lỗ</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697A1995-AEB1-E499-924A-82DDA9248243}"/>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1170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gây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sâu răng sử dụng đường làm thức ăn.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việc súc miệng sau ăn có ích lợi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bớt lượng thức ăn bám trên răng nên hạn chế sự sinh trưởng của vi khuẩn.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một số việc cần làm để phòng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152900"/>
            <a:ext cx="11277600" cy="53340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21587"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 vệ sinh răng miệng để hạn chế vi khuẩn sinh trưởng; ăn đủ dinh dưỡng; đến bác sĩ khám định kì và ngay khi có dấu hiệu bị sâu răng.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829800" y="3924300"/>
            <a:ext cx="7239000" cy="5078313"/>
          </a:xfrm>
          <a:prstGeom prst="rect">
            <a:avLst/>
          </a:prstGeom>
        </p:spPr>
        <p:txBody>
          <a:bodyPr wrap="square" lIns="0" tIns="0" rIns="0" bIns="0" rtlCol="0" anchor="t">
            <a:spAutoFit/>
          </a:bodyPr>
          <a:lstStyle/>
          <a:p>
            <a:pPr algn="ctr"/>
            <a:r>
              <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vi-VN"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Kể những việc em đã làm thường ngày để  chăm sóc và bảo vệ răng. </a:t>
            </a:r>
            <a:endPar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id="{BBA69EFD-5B0D-420C-9F6C-D78BB0FF024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lvl="0" algn="just"/>
            <a:r>
              <a:rPr lang="vi-VN" sz="5400" dirty="0">
                <a:solidFill>
                  <a:srgbClr val="FF0000"/>
                </a:solidFill>
                <a:latin typeface="Cambria" panose="02040503050406030204" pitchFamily="18" charset="0"/>
                <a:ea typeface="Cambria" panose="02040503050406030204" pitchFamily="18" charset="0"/>
              </a:rPr>
              <a:t>Việc chăm sóc răng miệng cần được thực hiện đầy đủ và thường xuyên vì hàm răng khoẻ mạnh sẽ giúp cho chúng ta có sức khoẻ tốt, có chất lượng cuộc sống cao. </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1559037"/>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rPr>
                <a:t>Thực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hiện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nhà</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a:t>
              </a:r>
              <a:r>
                <a:rPr kumimoji="0" lang="en-US" sz="44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xây dựng một số việc nên hoặc không nên làm trong vận động đối v</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ớ</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trẻ em tuổi dậy thì</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 </a:t>
              </a:r>
            </a:p>
            <a:p>
              <a:pPr algn="just">
                <a:lnSpc>
                  <a:spcPct val="120000"/>
                </a:lnSpc>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HS1: Nên</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hải răng đúng cách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HS2: Không nên Ăn đồ ngọt buổi tối </a:t>
              </a: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CF0C-8790-2A50-7B08-D9F8A35602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ADFD36-9CA6-833B-F43C-CECC4B653C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a:extLst>
              <a:ext uri="{FF2B5EF4-FFF2-40B4-BE49-F238E27FC236}">
                <a16:creationId xmlns:a16="http://schemas.microsoft.com/office/drawing/2014/main" id="{411F9D7D-9DB0-9F2D-BA66-4820B745BA3C}"/>
              </a:ext>
            </a:extLst>
          </p:cNvPr>
          <p:cNvGrpSpPr/>
          <p:nvPr/>
        </p:nvGrpSpPr>
        <p:grpSpPr>
          <a:xfrm>
            <a:off x="9144000" y="2571750"/>
            <a:ext cx="8115300" cy="6686550"/>
            <a:chOff x="0" y="0"/>
            <a:chExt cx="2137363" cy="1761067"/>
          </a:xfrm>
        </p:grpSpPr>
        <p:sp>
          <p:nvSpPr>
            <p:cNvPr id="4" name="Freeform 4">
              <a:extLst>
                <a:ext uri="{FF2B5EF4-FFF2-40B4-BE49-F238E27FC236}">
                  <a16:creationId xmlns:a16="http://schemas.microsoft.com/office/drawing/2014/main" id="{E8E4D847-6E07-8568-B342-238844AF7759}"/>
                </a:ext>
              </a:extLst>
            </p:cNvPr>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a:extLst>
                <a:ext uri="{FF2B5EF4-FFF2-40B4-BE49-F238E27FC236}">
                  <a16:creationId xmlns:a16="http://schemas.microsoft.com/office/drawing/2014/main" id="{61268B85-F2B7-ED1D-1F3F-E11D059A6F93}"/>
                </a:ext>
              </a:extLst>
            </p:cNvPr>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080ADD5E-4FCF-624D-8559-D964C6BB984D}"/>
              </a:ext>
            </a:extLst>
          </p:cNvPr>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9F940B6C-2406-C9B3-C3B5-43ECD97164C7}"/>
              </a:ext>
            </a:extLst>
          </p:cNvPr>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D6AA8AB9-CF75-B95A-577A-D6D5892B4FB1}"/>
              </a:ext>
            </a:extLst>
          </p:cNvPr>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a:extLst>
              <a:ext uri="{FF2B5EF4-FFF2-40B4-BE49-F238E27FC236}">
                <a16:creationId xmlns:a16="http://schemas.microsoft.com/office/drawing/2014/main" id="{A36AE4D9-7D27-4175-946B-E4814B0CA519}"/>
              </a:ext>
            </a:extLst>
          </p:cNvPr>
          <p:cNvSpPr txBox="1"/>
          <p:nvPr/>
        </p:nvSpPr>
        <p:spPr>
          <a:xfrm>
            <a:off x="9242893" y="2448860"/>
            <a:ext cx="8115299" cy="7078861"/>
          </a:xfrm>
          <a:prstGeom prst="rect">
            <a:avLst/>
          </a:prstGeom>
        </p:spPr>
        <p:txBody>
          <a:bodyPr wrap="square" lIns="0" tIns="0" rIns="0" bIns="0" rtlCol="0" anchor="t">
            <a:spAutoFit/>
          </a:bodyPr>
          <a:lstStyle/>
          <a:p>
            <a:pPr algn="ct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Vì</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sao</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11500" dirty="0" err="1">
                <a:latin typeface="Times New Roman" panose="02020603050405020304" pitchFamily="18" charset="0"/>
                <a:ea typeface="Calibri" panose="020F0502020204030204" pitchFamily="34" charset="0"/>
                <a:cs typeface="Times New Roman" panose="02020603050405020304" pitchFamily="18" charset="0"/>
              </a:rPr>
              <a:t>chải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răng</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115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khi</a:t>
            </a:r>
            <a:r>
              <a:rPr lang="en-US" sz="11500" dirty="0">
                <a:latin typeface="Times New Roman" panose="02020603050405020304" pitchFamily="18" charset="0"/>
                <a:ea typeface="Calibri" panose="020F0502020204030204" pitchFamily="34" charset="0"/>
                <a:cs typeface="Times New Roman" panose="02020603050405020304" pitchFamily="18" charset="0"/>
              </a:rPr>
              <a:t> </a:t>
            </a:r>
            <a:r>
              <a:rPr lang="en-US" sz="11500" dirty="0" err="1">
                <a:latin typeface="Times New Roman" panose="02020603050405020304" pitchFamily="18" charset="0"/>
                <a:ea typeface="Calibri" panose="020F0502020204030204" pitchFamily="34" charset="0"/>
                <a:cs typeface="Times New Roman" panose="02020603050405020304" pitchFamily="18" charset="0"/>
              </a:rPr>
              <a:t>ăn</a:t>
            </a:r>
            <a:endParaRPr lang="en-US" sz="115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id="{708CF08B-DC41-341F-0FB8-CA24FD54BB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4062651"/>
          </a:xfrm>
          <a:prstGeom prst="rect">
            <a:avLst/>
          </a:prstGeom>
        </p:spPr>
        <p:txBody>
          <a:bodyPr wrap="square" lIns="0" tIns="0" rIns="0" bIns="0" rtlCol="0" anchor="t">
            <a:spAutoFit/>
          </a:bodyPr>
          <a:lstStyle/>
          <a:p>
            <a:pPr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1: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Dấu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hiệu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của</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pic>
        <p:nvPicPr>
          <p:cNvPr id="16" name="Picture 15">
            <a:extLst>
              <a:ext uri="{FF2B5EF4-FFF2-40B4-BE49-F238E27FC236}">
                <a16:creationId xmlns:a16="http://schemas.microsoft.com/office/drawing/2014/main" id="{7F34DB4B-5642-F159-C523-06BFF3E231C3}"/>
              </a:ext>
            </a:extLst>
          </p:cNvPr>
          <p:cNvPicPr>
            <a:picLocks noChangeAspect="1"/>
          </p:cNvPicPr>
          <p:nvPr/>
        </p:nvPicPr>
        <p:blipFill>
          <a:blip r:embed="rId3"/>
          <a:stretch>
            <a:fillRect/>
          </a:stretch>
        </p:blipFill>
        <p:spPr>
          <a:xfrm>
            <a:off x="1676400" y="1028700"/>
            <a:ext cx="13868400" cy="830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31242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2554545"/>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hình 2</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Thảo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luận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đôi</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phút</a:t>
            </a:r>
            <a:r>
              <a:rPr lang="en-US" sz="4000" b="1" dirty="0">
                <a:latin typeface="Cambria" panose="02040503050406030204" pitchFamily="18" charset="0"/>
                <a:ea typeface="Cambria" panose="02040503050406030204" pitchFamily="18" charset="0"/>
              </a:rPr>
              <a:t>)</a:t>
            </a:r>
          </a:p>
          <a:p>
            <a:r>
              <a:rPr lang="en-US" sz="4000" b="1" u="sng" dirty="0" err="1">
                <a:latin typeface="Cambria" panose="02040503050406030204" pitchFamily="18" charset="0"/>
                <a:ea typeface="Cambria" panose="02040503050406030204" pitchFamily="18" charset="0"/>
              </a:rPr>
              <a:t>Câu</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hỏi</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thảo</a:t>
            </a:r>
            <a:r>
              <a:rPr lang="en-US" sz="4000" b="1" u="sng" dirty="0">
                <a:latin typeface="Cambria" panose="02040503050406030204" pitchFamily="18" charset="0"/>
                <a:ea typeface="Cambria" panose="02040503050406030204" pitchFamily="18" charset="0"/>
              </a:rPr>
              <a:t> </a:t>
            </a:r>
            <a:r>
              <a:rPr lang="en-US" sz="4000" b="1" u="sng" dirty="0" err="1">
                <a:latin typeface="Cambria" panose="02040503050406030204" pitchFamily="18" charset="0"/>
                <a:ea typeface="Cambria" panose="02040503050406030204" pitchFamily="18" charset="0"/>
              </a:rPr>
              <a:t>luận</a:t>
            </a:r>
            <a:endParaRPr lang="en-US" sz="4000" b="1" u="sng" dirty="0">
              <a:latin typeface="Cambria" panose="02040503050406030204" pitchFamily="18" charset="0"/>
              <a:ea typeface="Cambria" panose="02040503050406030204" pitchFamily="18" charset="0"/>
            </a:endParaRPr>
          </a:p>
          <a:p>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hỏi</a:t>
            </a:r>
            <a:r>
              <a:rPr lang="en-US" sz="4000" dirty="0">
                <a:latin typeface="Cambria" panose="02040503050406030204" pitchFamily="18" charset="0"/>
                <a:ea typeface="Cambria" panose="02040503050406030204" pitchFamily="18" charset="0"/>
              </a:rPr>
              <a:t> 1: </a:t>
            </a:r>
            <a:r>
              <a:rPr lang="vi-VN" sz="4000" dirty="0">
                <a:latin typeface="Cambria" panose="02040503050406030204" pitchFamily="18" charset="0"/>
                <a:ea typeface="Cambria" panose="02040503050406030204" pitchFamily="18" charset="0"/>
              </a:rPr>
              <a:t>Nêu những dấu hiệu của người bị bệnh sâu răng.</a:t>
            </a:r>
          </a:p>
          <a:p>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hỏi</a:t>
            </a:r>
            <a:r>
              <a:rPr lang="en-US" sz="4000" dirty="0">
                <a:latin typeface="Cambria" panose="02040503050406030204" pitchFamily="18" charset="0"/>
                <a:ea typeface="Cambria" panose="02040503050406030204" pitchFamily="18" charset="0"/>
              </a:rPr>
              <a:t> 2:</a:t>
            </a:r>
            <a:r>
              <a:rPr lang="vi-VN" sz="4000" dirty="0">
                <a:latin typeface="Cambria" panose="02040503050406030204" pitchFamily="18" charset="0"/>
                <a:ea typeface="Cambria" panose="02040503050406030204" pitchFamily="18" charset="0"/>
              </a:rPr>
              <a:t> Kể những dấu hiệu khác của bệnh sâu răng mà em biết.</a:t>
            </a:r>
            <a:endParaRPr lang="en-US" sz="4000"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80BBD1D1-EFEF-A5EB-B55A-DB8D294F2EAA}"/>
              </a:ext>
            </a:extLst>
          </p:cNvPr>
          <p:cNvPicPr>
            <a:picLocks noChangeAspect="1"/>
          </p:cNvPicPr>
          <p:nvPr/>
        </p:nvPicPr>
        <p:blipFill>
          <a:blip r:embed="rId3"/>
          <a:stretch>
            <a:fillRect/>
          </a:stretch>
        </p:blipFill>
        <p:spPr>
          <a:xfrm>
            <a:off x="3124200" y="3619500"/>
            <a:ext cx="12316326"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dấu hiệu của người bị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10490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Hơi thở có mùi hôi, trên răng có đốm trắng đục hoặc chấm đen, lỗ hổng trên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970</Words>
  <Application>Microsoft Macintosh PowerPoint</Application>
  <PresentationFormat>Custom</PresentationFormat>
  <Paragraphs>82</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Microsoft Office User</cp:lastModifiedBy>
  <cp:revision>28</cp:revision>
  <dcterms:created xsi:type="dcterms:W3CDTF">2006-08-16T00:00:00Z</dcterms:created>
  <dcterms:modified xsi:type="dcterms:W3CDTF">2026-03-02T07:28:13Z</dcterms:modified>
  <dc:identifier>DAGU8QCx2sU</dc:identifier>
</cp:coreProperties>
</file>