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7" r:id="rId2"/>
    <p:sldId id="260" r:id="rId3"/>
    <p:sldId id="261" r:id="rId4"/>
    <p:sldId id="263"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BF5E3A-F240-426E-A75B-CC3E17268EDC}" type="datetimeFigureOut">
              <a:rPr lang="en-US" smtClean="0"/>
              <a:t>1/13/2026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FC8B07-01AE-4F7C-9A92-D9546ACD68C7}" type="slidenum">
              <a:rPr lang="en-US" smtClean="0"/>
              <a:t>‹#›</a:t>
            </a:fld>
            <a:endParaRPr lang="en-US"/>
          </a:p>
        </p:txBody>
      </p:sp>
    </p:spTree>
    <p:extLst>
      <p:ext uri="{BB962C8B-B14F-4D97-AF65-F5344CB8AC3E}">
        <p14:creationId xmlns:p14="http://schemas.microsoft.com/office/powerpoint/2010/main" val="2793520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E5701FA-A99B-4EA7-BD9A-49A04217BC0C}" type="slidenum">
              <a:rPr kumimoji="0" lang="zh-CN" alt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zh-CN" alt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60872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AD065A-99D4-4AF4-A043-408B5091CDB2}" type="datetimeFigureOut">
              <a:rPr lang="en-US" smtClean="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E2C7C-2E74-4CFE-B376-1AD9000EA33D}" type="slidenum">
              <a:rPr lang="en-US" smtClean="0"/>
              <a:t>‹#›</a:t>
            </a:fld>
            <a:endParaRPr lang="en-US"/>
          </a:p>
        </p:txBody>
      </p:sp>
    </p:spTree>
    <p:extLst>
      <p:ext uri="{BB962C8B-B14F-4D97-AF65-F5344CB8AC3E}">
        <p14:creationId xmlns:p14="http://schemas.microsoft.com/office/powerpoint/2010/main" val="1319972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AD065A-99D4-4AF4-A043-408B5091CDB2}" type="datetimeFigureOut">
              <a:rPr lang="en-US" smtClean="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E2C7C-2E74-4CFE-B376-1AD9000EA33D}" type="slidenum">
              <a:rPr lang="en-US" smtClean="0"/>
              <a:t>‹#›</a:t>
            </a:fld>
            <a:endParaRPr lang="en-US"/>
          </a:p>
        </p:txBody>
      </p:sp>
    </p:spTree>
    <p:extLst>
      <p:ext uri="{BB962C8B-B14F-4D97-AF65-F5344CB8AC3E}">
        <p14:creationId xmlns:p14="http://schemas.microsoft.com/office/powerpoint/2010/main" val="4180566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AD065A-99D4-4AF4-A043-408B5091CDB2}" type="datetimeFigureOut">
              <a:rPr lang="en-US" smtClean="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E2C7C-2E74-4CFE-B376-1AD9000EA33D}" type="slidenum">
              <a:rPr lang="en-US" smtClean="0"/>
              <a:t>‹#›</a:t>
            </a:fld>
            <a:endParaRPr lang="en-US"/>
          </a:p>
        </p:txBody>
      </p:sp>
    </p:spTree>
    <p:extLst>
      <p:ext uri="{BB962C8B-B14F-4D97-AF65-F5344CB8AC3E}">
        <p14:creationId xmlns:p14="http://schemas.microsoft.com/office/powerpoint/2010/main" val="2262142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AD065A-99D4-4AF4-A043-408B5091CDB2}" type="datetimeFigureOut">
              <a:rPr lang="en-US" smtClean="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E2C7C-2E74-4CFE-B376-1AD9000EA33D}" type="slidenum">
              <a:rPr lang="en-US" smtClean="0"/>
              <a:t>‹#›</a:t>
            </a:fld>
            <a:endParaRPr lang="en-US"/>
          </a:p>
        </p:txBody>
      </p:sp>
    </p:spTree>
    <p:extLst>
      <p:ext uri="{BB962C8B-B14F-4D97-AF65-F5344CB8AC3E}">
        <p14:creationId xmlns:p14="http://schemas.microsoft.com/office/powerpoint/2010/main" val="3229409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AD065A-99D4-4AF4-A043-408B5091CDB2}" type="datetimeFigureOut">
              <a:rPr lang="en-US" smtClean="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E2C7C-2E74-4CFE-B376-1AD9000EA33D}" type="slidenum">
              <a:rPr lang="en-US" smtClean="0"/>
              <a:t>‹#›</a:t>
            </a:fld>
            <a:endParaRPr lang="en-US"/>
          </a:p>
        </p:txBody>
      </p:sp>
    </p:spTree>
    <p:extLst>
      <p:ext uri="{BB962C8B-B14F-4D97-AF65-F5344CB8AC3E}">
        <p14:creationId xmlns:p14="http://schemas.microsoft.com/office/powerpoint/2010/main" val="1519482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AD065A-99D4-4AF4-A043-408B5091CDB2}" type="datetimeFigureOut">
              <a:rPr lang="en-US" smtClean="0"/>
              <a:t>1/13/2026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E2C7C-2E74-4CFE-B376-1AD9000EA33D}" type="slidenum">
              <a:rPr lang="en-US" smtClean="0"/>
              <a:t>‹#›</a:t>
            </a:fld>
            <a:endParaRPr lang="en-US"/>
          </a:p>
        </p:txBody>
      </p:sp>
    </p:spTree>
    <p:extLst>
      <p:ext uri="{BB962C8B-B14F-4D97-AF65-F5344CB8AC3E}">
        <p14:creationId xmlns:p14="http://schemas.microsoft.com/office/powerpoint/2010/main" val="3785795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AD065A-99D4-4AF4-A043-408B5091CDB2}" type="datetimeFigureOut">
              <a:rPr lang="en-US" smtClean="0"/>
              <a:t>1/13/2026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8E2C7C-2E74-4CFE-B376-1AD9000EA33D}" type="slidenum">
              <a:rPr lang="en-US" smtClean="0"/>
              <a:t>‹#›</a:t>
            </a:fld>
            <a:endParaRPr lang="en-US"/>
          </a:p>
        </p:txBody>
      </p:sp>
    </p:spTree>
    <p:extLst>
      <p:ext uri="{BB962C8B-B14F-4D97-AF65-F5344CB8AC3E}">
        <p14:creationId xmlns:p14="http://schemas.microsoft.com/office/powerpoint/2010/main" val="3678035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AD065A-99D4-4AF4-A043-408B5091CDB2}" type="datetimeFigureOut">
              <a:rPr lang="en-US" smtClean="0"/>
              <a:t>1/13/2026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8E2C7C-2E74-4CFE-B376-1AD9000EA33D}" type="slidenum">
              <a:rPr lang="en-US" smtClean="0"/>
              <a:t>‹#›</a:t>
            </a:fld>
            <a:endParaRPr lang="en-US"/>
          </a:p>
        </p:txBody>
      </p:sp>
    </p:spTree>
    <p:extLst>
      <p:ext uri="{BB962C8B-B14F-4D97-AF65-F5344CB8AC3E}">
        <p14:creationId xmlns:p14="http://schemas.microsoft.com/office/powerpoint/2010/main" val="1289299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AD065A-99D4-4AF4-A043-408B5091CDB2}" type="datetimeFigureOut">
              <a:rPr lang="en-US" smtClean="0"/>
              <a:t>1/13/2026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8E2C7C-2E74-4CFE-B376-1AD9000EA33D}" type="slidenum">
              <a:rPr lang="en-US" smtClean="0"/>
              <a:t>‹#›</a:t>
            </a:fld>
            <a:endParaRPr lang="en-US"/>
          </a:p>
        </p:txBody>
      </p:sp>
    </p:spTree>
    <p:extLst>
      <p:ext uri="{BB962C8B-B14F-4D97-AF65-F5344CB8AC3E}">
        <p14:creationId xmlns:p14="http://schemas.microsoft.com/office/powerpoint/2010/main" val="860679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AD065A-99D4-4AF4-A043-408B5091CDB2}" type="datetimeFigureOut">
              <a:rPr lang="en-US" smtClean="0"/>
              <a:t>1/13/2026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E2C7C-2E74-4CFE-B376-1AD9000EA33D}" type="slidenum">
              <a:rPr lang="en-US" smtClean="0"/>
              <a:t>‹#›</a:t>
            </a:fld>
            <a:endParaRPr lang="en-US"/>
          </a:p>
        </p:txBody>
      </p:sp>
    </p:spTree>
    <p:extLst>
      <p:ext uri="{BB962C8B-B14F-4D97-AF65-F5344CB8AC3E}">
        <p14:creationId xmlns:p14="http://schemas.microsoft.com/office/powerpoint/2010/main" val="1996375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AD065A-99D4-4AF4-A043-408B5091CDB2}" type="datetimeFigureOut">
              <a:rPr lang="en-US" smtClean="0"/>
              <a:t>1/13/2026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E2C7C-2E74-4CFE-B376-1AD9000EA33D}" type="slidenum">
              <a:rPr lang="en-US" smtClean="0"/>
              <a:t>‹#›</a:t>
            </a:fld>
            <a:endParaRPr lang="en-US"/>
          </a:p>
        </p:txBody>
      </p:sp>
    </p:spTree>
    <p:extLst>
      <p:ext uri="{BB962C8B-B14F-4D97-AF65-F5344CB8AC3E}">
        <p14:creationId xmlns:p14="http://schemas.microsoft.com/office/powerpoint/2010/main" val="2955246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AD065A-99D4-4AF4-A043-408B5091CDB2}" type="datetimeFigureOut">
              <a:rPr lang="en-US" smtClean="0"/>
              <a:t>1/13/2026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8E2C7C-2E74-4CFE-B376-1AD9000EA33D}" type="slidenum">
              <a:rPr lang="en-US" smtClean="0"/>
              <a:t>‹#›</a:t>
            </a:fld>
            <a:endParaRPr lang="en-US"/>
          </a:p>
        </p:txBody>
      </p:sp>
    </p:spTree>
    <p:extLst>
      <p:ext uri="{BB962C8B-B14F-4D97-AF65-F5344CB8AC3E}">
        <p14:creationId xmlns:p14="http://schemas.microsoft.com/office/powerpoint/2010/main" val="761530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map of the country&#10;&#10;Description automatically generated">
            <a:extLst>
              <a:ext uri="{FF2B5EF4-FFF2-40B4-BE49-F238E27FC236}">
                <a16:creationId xmlns="" xmlns:a16="http://schemas.microsoft.com/office/drawing/2014/main" id="{E64DEDA0-467E-C927-B4CC-7D1BBAAB693F}"/>
              </a:ext>
            </a:extLst>
          </p:cNvPr>
          <p:cNvPicPr>
            <a:picLocks noChangeAspect="1"/>
          </p:cNvPicPr>
          <p:nvPr/>
        </p:nvPicPr>
        <p:blipFill>
          <a:blip r:embed="rId3"/>
          <a:stretch>
            <a:fillRect/>
          </a:stretch>
        </p:blipFill>
        <p:spPr>
          <a:xfrm>
            <a:off x="0" y="0"/>
            <a:ext cx="12192000" cy="6858000"/>
          </a:xfrm>
          <a:prstGeom prst="rect">
            <a:avLst/>
          </a:prstGeom>
        </p:spPr>
      </p:pic>
      <p:sp>
        <p:nvSpPr>
          <p:cNvPr id="12" name="Rectangle: Rounded Corners 11">
            <a:extLst>
              <a:ext uri="{FF2B5EF4-FFF2-40B4-BE49-F238E27FC236}">
                <a16:creationId xmlns="" xmlns:a16="http://schemas.microsoft.com/office/drawing/2014/main" id="{F1DB87E1-7C02-1AD5-EF9C-4AC98040ACC9}"/>
              </a:ext>
            </a:extLst>
          </p:cNvPr>
          <p:cNvSpPr/>
          <p:nvPr/>
        </p:nvSpPr>
        <p:spPr>
          <a:xfrm>
            <a:off x="645160" y="0"/>
            <a:ext cx="11028680" cy="3931919"/>
          </a:xfrm>
          <a:prstGeom prst="roundRect">
            <a:avLst/>
          </a:prstGeom>
          <a:solidFill>
            <a:schemeClr val="accent5">
              <a:lumMod val="20000"/>
              <a:lumOff val="80000"/>
              <a:alpha val="54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233C4F"/>
              </a:solidFill>
              <a:latin typeface="Arial"/>
              <a:sym typeface="Arial"/>
            </a:endParaRPr>
          </a:p>
        </p:txBody>
      </p:sp>
      <p:pic>
        <p:nvPicPr>
          <p:cNvPr id="13" name="Picture 12">
            <a:extLst>
              <a:ext uri="{FF2B5EF4-FFF2-40B4-BE49-F238E27FC236}">
                <a16:creationId xmlns="" xmlns:a16="http://schemas.microsoft.com/office/drawing/2014/main" id="{6CA85580-08EF-F000-9F63-22014D71F302}"/>
              </a:ext>
            </a:extLst>
          </p:cNvPr>
          <p:cNvPicPr>
            <a:picLocks noChangeAspect="1"/>
          </p:cNvPicPr>
          <p:nvPr/>
        </p:nvPicPr>
        <p:blipFill>
          <a:blip r:embed="rId4"/>
          <a:stretch>
            <a:fillRect/>
          </a:stretch>
        </p:blipFill>
        <p:spPr>
          <a:xfrm>
            <a:off x="1072987" y="-166200"/>
            <a:ext cx="9624387" cy="1942760"/>
          </a:xfrm>
          <a:prstGeom prst="rect">
            <a:avLst/>
          </a:prstGeom>
        </p:spPr>
      </p:pic>
      <p:pic>
        <p:nvPicPr>
          <p:cNvPr id="16" name="Picture 15">
            <a:extLst>
              <a:ext uri="{FF2B5EF4-FFF2-40B4-BE49-F238E27FC236}">
                <a16:creationId xmlns="" xmlns:a16="http://schemas.microsoft.com/office/drawing/2014/main" id="{B017A863-DC75-AD1E-642C-4344EC6ABB79}"/>
              </a:ext>
            </a:extLst>
          </p:cNvPr>
          <p:cNvPicPr>
            <a:picLocks noChangeAspect="1"/>
          </p:cNvPicPr>
          <p:nvPr/>
        </p:nvPicPr>
        <p:blipFill>
          <a:blip r:embed="rId5"/>
          <a:stretch>
            <a:fillRect/>
          </a:stretch>
        </p:blipFill>
        <p:spPr>
          <a:xfrm>
            <a:off x="909885" y="1079916"/>
            <a:ext cx="10412871" cy="2137849"/>
          </a:xfrm>
          <a:prstGeom prst="rect">
            <a:avLst/>
          </a:prstGeom>
        </p:spPr>
      </p:pic>
      <p:pic>
        <p:nvPicPr>
          <p:cNvPr id="44" name="Picture 43" descr="A round pink label with white text and a black background&#10;&#10;Description automatically generated">
            <a:extLst>
              <a:ext uri="{FF2B5EF4-FFF2-40B4-BE49-F238E27FC236}">
                <a16:creationId xmlns="" xmlns:a16="http://schemas.microsoft.com/office/drawing/2014/main" id="{E6E97E6D-895A-DBA0-0879-3D1EA86A6174}"/>
              </a:ext>
            </a:extLst>
          </p:cNvPr>
          <p:cNvPicPr>
            <a:picLocks noChangeAspect="1"/>
          </p:cNvPicPr>
          <p:nvPr/>
        </p:nvPicPr>
        <p:blipFill>
          <a:blip r:embed="rId6"/>
          <a:stretch>
            <a:fillRect/>
          </a:stretch>
        </p:blipFill>
        <p:spPr>
          <a:xfrm>
            <a:off x="9968688" y="5170109"/>
            <a:ext cx="1615161" cy="1615161"/>
          </a:xfrm>
          <a:prstGeom prst="rect">
            <a:avLst/>
          </a:prstGeom>
        </p:spPr>
      </p:pic>
      <p:pic>
        <p:nvPicPr>
          <p:cNvPr id="3" name="Picture 2">
            <a:extLst>
              <a:ext uri="{FF2B5EF4-FFF2-40B4-BE49-F238E27FC236}">
                <a16:creationId xmlns="" xmlns:a16="http://schemas.microsoft.com/office/drawing/2014/main" id="{86F462D2-D748-2854-2E92-A9344537C410}"/>
              </a:ext>
            </a:extLst>
          </p:cNvPr>
          <p:cNvPicPr>
            <a:picLocks noChangeAspect="1"/>
          </p:cNvPicPr>
          <p:nvPr/>
        </p:nvPicPr>
        <p:blipFill>
          <a:blip r:embed="rId7"/>
          <a:stretch>
            <a:fillRect/>
          </a:stretch>
        </p:blipFill>
        <p:spPr>
          <a:xfrm>
            <a:off x="4656185" y="2771585"/>
            <a:ext cx="3286029" cy="1457070"/>
          </a:xfrm>
          <a:prstGeom prst="rect">
            <a:avLst/>
          </a:prstGeom>
        </p:spPr>
      </p:pic>
    </p:spTree>
    <p:extLst>
      <p:ext uri="{BB962C8B-B14F-4D97-AF65-F5344CB8AC3E}">
        <p14:creationId xmlns:p14="http://schemas.microsoft.com/office/powerpoint/2010/main" val="12629608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F23AED21-72BD-7529-B8D3-CFBFAE6C9FD2}"/>
              </a:ext>
            </a:extLst>
          </p:cNvPr>
          <p:cNvPicPr>
            <a:picLocks noChangeAspect="1"/>
          </p:cNvPicPr>
          <p:nvPr/>
        </p:nvPicPr>
        <p:blipFill>
          <a:blip r:embed="rId3"/>
          <a:stretch>
            <a:fillRect/>
          </a:stretch>
        </p:blipFill>
        <p:spPr>
          <a:xfrm>
            <a:off x="0" y="0"/>
            <a:ext cx="12192000" cy="6858000"/>
          </a:xfrm>
          <a:prstGeom prst="rect">
            <a:avLst/>
          </a:prstGeom>
        </p:spPr>
      </p:pic>
      <p:grpSp>
        <p:nvGrpSpPr>
          <p:cNvPr id="3" name="Group 4">
            <a:extLst>
              <a:ext uri="{FF2B5EF4-FFF2-40B4-BE49-F238E27FC236}">
                <a16:creationId xmlns="" xmlns:a16="http://schemas.microsoft.com/office/drawing/2014/main" id="{AEE76BC4-4B57-E01B-4589-16F9A6BFD58C}"/>
              </a:ext>
            </a:extLst>
          </p:cNvPr>
          <p:cNvGrpSpPr/>
          <p:nvPr/>
        </p:nvGrpSpPr>
        <p:grpSpPr>
          <a:xfrm>
            <a:off x="203201" y="177800"/>
            <a:ext cx="11734799" cy="6451600"/>
            <a:chOff x="0" y="0"/>
            <a:chExt cx="4327447" cy="2346701"/>
          </a:xfrm>
        </p:grpSpPr>
        <p:sp>
          <p:nvSpPr>
            <p:cNvPr id="4" name="Freeform 5">
              <a:extLst>
                <a:ext uri="{FF2B5EF4-FFF2-40B4-BE49-F238E27FC236}">
                  <a16:creationId xmlns="" xmlns:a16="http://schemas.microsoft.com/office/drawing/2014/main" id="{819372E3-06FD-5884-65D2-7313D5FF0D0E}"/>
                </a:ext>
              </a:extLst>
            </p:cNvPr>
            <p:cNvSpPr/>
            <p:nvPr/>
          </p:nvSpPr>
          <p:spPr>
            <a:xfrm>
              <a:off x="0" y="0"/>
              <a:ext cx="4327447" cy="2346702"/>
            </a:xfrm>
            <a:custGeom>
              <a:avLst/>
              <a:gdLst/>
              <a:ahLst/>
              <a:cxnLst/>
              <a:rect l="l" t="t" r="r" b="b"/>
              <a:pathLst>
                <a:path w="4327447" h="2346702">
                  <a:moveTo>
                    <a:pt x="4202987" y="59690"/>
                  </a:moveTo>
                  <a:cubicBezTo>
                    <a:pt x="4238547" y="59690"/>
                    <a:pt x="4267757" y="88900"/>
                    <a:pt x="4267757" y="124460"/>
                  </a:cubicBezTo>
                  <a:lnTo>
                    <a:pt x="4267757" y="2222241"/>
                  </a:lnTo>
                  <a:cubicBezTo>
                    <a:pt x="4267757" y="2257802"/>
                    <a:pt x="4238547" y="2287012"/>
                    <a:pt x="4202987" y="2287012"/>
                  </a:cubicBezTo>
                  <a:lnTo>
                    <a:pt x="124460" y="2287012"/>
                  </a:lnTo>
                  <a:cubicBezTo>
                    <a:pt x="88900" y="2287012"/>
                    <a:pt x="59690" y="2257802"/>
                    <a:pt x="59690" y="2222241"/>
                  </a:cubicBezTo>
                  <a:lnTo>
                    <a:pt x="59690" y="124460"/>
                  </a:lnTo>
                  <a:cubicBezTo>
                    <a:pt x="59690" y="88900"/>
                    <a:pt x="88900" y="59690"/>
                    <a:pt x="124460" y="59690"/>
                  </a:cubicBezTo>
                  <a:lnTo>
                    <a:pt x="4202987" y="59690"/>
                  </a:lnTo>
                  <a:moveTo>
                    <a:pt x="4202987" y="0"/>
                  </a:moveTo>
                  <a:lnTo>
                    <a:pt x="124460" y="0"/>
                  </a:lnTo>
                  <a:cubicBezTo>
                    <a:pt x="55880" y="0"/>
                    <a:pt x="0" y="55880"/>
                    <a:pt x="0" y="124460"/>
                  </a:cubicBezTo>
                  <a:lnTo>
                    <a:pt x="0" y="2222241"/>
                  </a:lnTo>
                  <a:cubicBezTo>
                    <a:pt x="0" y="2290822"/>
                    <a:pt x="55880" y="2346702"/>
                    <a:pt x="124460" y="2346702"/>
                  </a:cubicBezTo>
                  <a:lnTo>
                    <a:pt x="4202987" y="2346702"/>
                  </a:lnTo>
                  <a:cubicBezTo>
                    <a:pt x="4271567" y="2346702"/>
                    <a:pt x="4327447" y="2290822"/>
                    <a:pt x="4327447" y="2222241"/>
                  </a:cubicBezTo>
                  <a:lnTo>
                    <a:pt x="4327447" y="124460"/>
                  </a:lnTo>
                  <a:cubicBezTo>
                    <a:pt x="4327447" y="55880"/>
                    <a:pt x="4271567" y="0"/>
                    <a:pt x="4202987" y="0"/>
                  </a:cubicBezTo>
                  <a:close/>
                </a:path>
              </a:pathLst>
            </a:custGeom>
            <a:solidFill>
              <a:srgbClr val="897F21"/>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TextBox 2">
            <a:extLst>
              <a:ext uri="{FF2B5EF4-FFF2-40B4-BE49-F238E27FC236}">
                <a16:creationId xmlns="" xmlns:a16="http://schemas.microsoft.com/office/drawing/2014/main" id="{FB649921-9FA1-A571-A92C-A25C9F134F62}"/>
              </a:ext>
            </a:extLst>
          </p:cNvPr>
          <p:cNvSpPr txBox="1"/>
          <p:nvPr/>
        </p:nvSpPr>
        <p:spPr>
          <a:xfrm>
            <a:off x="3259388" y="1131292"/>
            <a:ext cx="8038532" cy="4392692"/>
          </a:xfrm>
          <a:prstGeom prst="roundRect">
            <a:avLst/>
          </a:prstGeom>
          <a:solidFill>
            <a:schemeClr val="accent5">
              <a:lumMod val="20000"/>
              <a:lumOff val="80000"/>
            </a:schemeClr>
          </a:solidFill>
          <a:ln w="57150">
            <a:solidFill>
              <a:schemeClr val="accent5">
                <a:lumMod val="50000"/>
              </a:schemeClr>
            </a:solidFill>
            <a:prstDash val="lgDash"/>
          </a:ln>
        </p:spPr>
        <p:txBody>
          <a:bodyPr wrap="square" rtlCol="0">
            <a:spAutoFit/>
          </a:bodyPr>
          <a:lstStyle/>
          <a:p>
            <a:pPr lvl="0" algn="just"/>
            <a:r>
              <a:rPr lang="vi-VN" sz="3600" b="1" dirty="0">
                <a:solidFill>
                  <a:srgbClr val="002060"/>
                </a:solidFill>
                <a:latin typeface="Cambria" panose="02040503050406030204" pitchFamily="18" charset="0"/>
                <a:ea typeface="Cambria" panose="02040503050406030204" pitchFamily="18" charset="0"/>
              </a:rPr>
              <a:t>Đóng góp của Nguyễn Trường Tộ:</a:t>
            </a:r>
          </a:p>
          <a:p>
            <a:pPr lvl="0" algn="just"/>
            <a:r>
              <a:rPr lang="vi-VN" sz="3600" dirty="0">
                <a:solidFill>
                  <a:srgbClr val="002060"/>
                </a:solidFill>
                <a:latin typeface="Cambria" panose="02040503050406030204" pitchFamily="18" charset="0"/>
                <a:ea typeface="Cambria" panose="02040503050406030204" pitchFamily="18" charset="0"/>
              </a:rPr>
              <a:t>+ Đệ trình lên Triều đình nhiều bản điều trần, với mong muốn làm cho đất nước giàu mạnh</a:t>
            </a:r>
          </a:p>
          <a:p>
            <a:pPr lvl="0" algn="just"/>
            <a:r>
              <a:rPr lang="vi-VN" sz="3600" dirty="0">
                <a:solidFill>
                  <a:srgbClr val="002060"/>
                </a:solidFill>
                <a:latin typeface="Cambria" panose="02040503050406030204" pitchFamily="18" charset="0"/>
                <a:ea typeface="Cambria" panose="02040503050406030204" pitchFamily="18" charset="0"/>
              </a:rPr>
              <a:t>+ Ông đề nghị mở rộng quan hệ với nước ngoài, mở các trường dạy đóng tàu, đúc súng,...</a:t>
            </a:r>
          </a:p>
        </p:txBody>
      </p:sp>
      <p:pic>
        <p:nvPicPr>
          <p:cNvPr id="7" name="Picture 6">
            <a:extLst>
              <a:ext uri="{FF2B5EF4-FFF2-40B4-BE49-F238E27FC236}">
                <a16:creationId xmlns="" xmlns:a16="http://schemas.microsoft.com/office/drawing/2014/main" id="{03A495CC-683D-FE44-A50F-C1E9DF2FF8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398" y="1099119"/>
            <a:ext cx="4776365" cy="5936681"/>
          </a:xfrm>
          <a:prstGeom prst="rect">
            <a:avLst/>
          </a:prstGeom>
        </p:spPr>
      </p:pic>
    </p:spTree>
    <p:extLst>
      <p:ext uri="{BB962C8B-B14F-4D97-AF65-F5344CB8AC3E}">
        <p14:creationId xmlns:p14="http://schemas.microsoft.com/office/powerpoint/2010/main" val="367966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F23AED21-72BD-7529-B8D3-CFBFAE6C9FD2}"/>
              </a:ext>
            </a:extLst>
          </p:cNvPr>
          <p:cNvPicPr>
            <a:picLocks noChangeAspect="1"/>
          </p:cNvPicPr>
          <p:nvPr/>
        </p:nvPicPr>
        <p:blipFill>
          <a:blip r:embed="rId3"/>
          <a:stretch>
            <a:fillRect/>
          </a:stretch>
        </p:blipFill>
        <p:spPr>
          <a:xfrm>
            <a:off x="0" y="0"/>
            <a:ext cx="12192000" cy="6858000"/>
          </a:xfrm>
          <a:prstGeom prst="rect">
            <a:avLst/>
          </a:prstGeom>
        </p:spPr>
      </p:pic>
      <p:grpSp>
        <p:nvGrpSpPr>
          <p:cNvPr id="3" name="Group 4">
            <a:extLst>
              <a:ext uri="{FF2B5EF4-FFF2-40B4-BE49-F238E27FC236}">
                <a16:creationId xmlns="" xmlns:a16="http://schemas.microsoft.com/office/drawing/2014/main" id="{AEE76BC4-4B57-E01B-4589-16F9A6BFD58C}"/>
              </a:ext>
            </a:extLst>
          </p:cNvPr>
          <p:cNvGrpSpPr/>
          <p:nvPr/>
        </p:nvGrpSpPr>
        <p:grpSpPr>
          <a:xfrm>
            <a:off x="203201" y="177800"/>
            <a:ext cx="11734799" cy="6451600"/>
            <a:chOff x="0" y="0"/>
            <a:chExt cx="4327447" cy="2346701"/>
          </a:xfrm>
        </p:grpSpPr>
        <p:sp>
          <p:nvSpPr>
            <p:cNvPr id="4" name="Freeform 5">
              <a:extLst>
                <a:ext uri="{FF2B5EF4-FFF2-40B4-BE49-F238E27FC236}">
                  <a16:creationId xmlns="" xmlns:a16="http://schemas.microsoft.com/office/drawing/2014/main" id="{819372E3-06FD-5884-65D2-7313D5FF0D0E}"/>
                </a:ext>
              </a:extLst>
            </p:cNvPr>
            <p:cNvSpPr/>
            <p:nvPr/>
          </p:nvSpPr>
          <p:spPr>
            <a:xfrm>
              <a:off x="0" y="0"/>
              <a:ext cx="4327447" cy="2346702"/>
            </a:xfrm>
            <a:custGeom>
              <a:avLst/>
              <a:gdLst/>
              <a:ahLst/>
              <a:cxnLst/>
              <a:rect l="l" t="t" r="r" b="b"/>
              <a:pathLst>
                <a:path w="4327447" h="2346702">
                  <a:moveTo>
                    <a:pt x="4202987" y="59690"/>
                  </a:moveTo>
                  <a:cubicBezTo>
                    <a:pt x="4238547" y="59690"/>
                    <a:pt x="4267757" y="88900"/>
                    <a:pt x="4267757" y="124460"/>
                  </a:cubicBezTo>
                  <a:lnTo>
                    <a:pt x="4267757" y="2222241"/>
                  </a:lnTo>
                  <a:cubicBezTo>
                    <a:pt x="4267757" y="2257802"/>
                    <a:pt x="4238547" y="2287012"/>
                    <a:pt x="4202987" y="2287012"/>
                  </a:cubicBezTo>
                  <a:lnTo>
                    <a:pt x="124460" y="2287012"/>
                  </a:lnTo>
                  <a:cubicBezTo>
                    <a:pt x="88900" y="2287012"/>
                    <a:pt x="59690" y="2257802"/>
                    <a:pt x="59690" y="2222241"/>
                  </a:cubicBezTo>
                  <a:lnTo>
                    <a:pt x="59690" y="124460"/>
                  </a:lnTo>
                  <a:cubicBezTo>
                    <a:pt x="59690" y="88900"/>
                    <a:pt x="88900" y="59690"/>
                    <a:pt x="124460" y="59690"/>
                  </a:cubicBezTo>
                  <a:lnTo>
                    <a:pt x="4202987" y="59690"/>
                  </a:lnTo>
                  <a:moveTo>
                    <a:pt x="4202987" y="0"/>
                  </a:moveTo>
                  <a:lnTo>
                    <a:pt x="124460" y="0"/>
                  </a:lnTo>
                  <a:cubicBezTo>
                    <a:pt x="55880" y="0"/>
                    <a:pt x="0" y="55880"/>
                    <a:pt x="0" y="124460"/>
                  </a:cubicBezTo>
                  <a:lnTo>
                    <a:pt x="0" y="2222241"/>
                  </a:lnTo>
                  <a:cubicBezTo>
                    <a:pt x="0" y="2290822"/>
                    <a:pt x="55880" y="2346702"/>
                    <a:pt x="124460" y="2346702"/>
                  </a:cubicBezTo>
                  <a:lnTo>
                    <a:pt x="4202987" y="2346702"/>
                  </a:lnTo>
                  <a:cubicBezTo>
                    <a:pt x="4271567" y="2346702"/>
                    <a:pt x="4327447" y="2290822"/>
                    <a:pt x="4327447" y="2222241"/>
                  </a:cubicBezTo>
                  <a:lnTo>
                    <a:pt x="4327447" y="124460"/>
                  </a:lnTo>
                  <a:cubicBezTo>
                    <a:pt x="4327447" y="55880"/>
                    <a:pt x="4271567" y="0"/>
                    <a:pt x="4202987" y="0"/>
                  </a:cubicBezTo>
                  <a:close/>
                </a:path>
              </a:pathLst>
            </a:custGeom>
            <a:solidFill>
              <a:srgbClr val="897F21"/>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TextBox 2">
            <a:extLst>
              <a:ext uri="{FF2B5EF4-FFF2-40B4-BE49-F238E27FC236}">
                <a16:creationId xmlns="" xmlns:a16="http://schemas.microsoft.com/office/drawing/2014/main" id="{FB649921-9FA1-A571-A92C-A25C9F134F62}"/>
              </a:ext>
            </a:extLst>
          </p:cNvPr>
          <p:cNvSpPr txBox="1"/>
          <p:nvPr/>
        </p:nvSpPr>
        <p:spPr>
          <a:xfrm>
            <a:off x="3228908" y="1009372"/>
            <a:ext cx="8038532" cy="1464231"/>
          </a:xfrm>
          <a:prstGeom prst="roundRect">
            <a:avLst/>
          </a:prstGeom>
          <a:solidFill>
            <a:schemeClr val="accent5">
              <a:lumMod val="20000"/>
              <a:lumOff val="80000"/>
            </a:schemeClr>
          </a:solidFill>
          <a:ln w="57150">
            <a:solidFill>
              <a:schemeClr val="accent5">
                <a:lumMod val="50000"/>
              </a:schemeClr>
            </a:solidFill>
            <a:prstDash val="lgDash"/>
          </a:ln>
        </p:spPr>
        <p:txBody>
          <a:bodyPr wrap="square" rtlCol="0">
            <a:spAutoFit/>
          </a:bodyPr>
          <a:lstStyle/>
          <a:p>
            <a:pPr lvl="0" algn="just"/>
            <a:r>
              <a:rPr lang="vi-VN" sz="4000" b="1" dirty="0">
                <a:solidFill>
                  <a:srgbClr val="002060"/>
                </a:solidFill>
                <a:latin typeface="Cambria" panose="02040503050406030204" pitchFamily="18" charset="0"/>
                <a:ea typeface="Cambria" panose="02040503050406030204" pitchFamily="18" charset="0"/>
              </a:rPr>
              <a:t>Em có cảm nghĩ gì về những hành động của Nguyễn Trường Tộ?</a:t>
            </a:r>
            <a:endParaRPr kumimoji="0" lang="vi-VN"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 xmlns:a16="http://schemas.microsoft.com/office/drawing/2014/main" id="{1F7BDAC4-A8A9-972D-5496-102FEF3BE26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7447" b="89894" l="9938" r="89855"/>
                    </a14:imgEffect>
                  </a14:imgLayer>
                </a14:imgProps>
              </a:ext>
              <a:ext uri="{28A0092B-C50C-407E-A947-70E740481C1C}">
                <a14:useLocalDpi xmlns:a14="http://schemas.microsoft.com/office/drawing/2010/main" val="0"/>
              </a:ext>
            </a:extLst>
          </a:blip>
          <a:srcRect l="34818" t="6848" r="34772" b="19404"/>
          <a:stretch/>
        </p:blipFill>
        <p:spPr>
          <a:xfrm>
            <a:off x="819149" y="1451482"/>
            <a:ext cx="1868892" cy="5292220"/>
          </a:xfrm>
          <a:prstGeom prst="rect">
            <a:avLst/>
          </a:prstGeom>
        </p:spPr>
      </p:pic>
      <p:sp>
        <p:nvSpPr>
          <p:cNvPr id="7" name="TextBox 6">
            <a:extLst>
              <a:ext uri="{FF2B5EF4-FFF2-40B4-BE49-F238E27FC236}">
                <a16:creationId xmlns="" xmlns:a16="http://schemas.microsoft.com/office/drawing/2014/main" id="{A5B5E6D1-44AD-1765-3321-A1B7475E8D48}"/>
              </a:ext>
            </a:extLst>
          </p:cNvPr>
          <p:cNvSpPr txBox="1"/>
          <p:nvPr/>
        </p:nvSpPr>
        <p:spPr>
          <a:xfrm>
            <a:off x="3230880" y="2915920"/>
            <a:ext cx="7995920" cy="3046988"/>
          </a:xfrm>
          <a:prstGeom prst="rect">
            <a:avLst/>
          </a:prstGeom>
          <a:noFill/>
        </p:spPr>
        <p:txBody>
          <a:bodyPr wrap="square" rtlCol="0">
            <a:spAutoFit/>
          </a:bodyPr>
          <a:lstStyle/>
          <a:p>
            <a:pPr algn="just"/>
            <a:r>
              <a:rPr lang="vi-VN" sz="3200" dirty="0">
                <a:solidFill>
                  <a:srgbClr val="FF0000"/>
                </a:solidFill>
                <a:latin typeface="Cambria" panose="02040503050406030204" pitchFamily="18" charset="0"/>
                <a:ea typeface="Cambria" panose="02040503050406030204" pitchFamily="18" charset="0"/>
              </a:rPr>
              <a:t>Ông là một người yêu nước chân chính, với mong muốn bảo vệ đất nước trước sự xâm lược của người Pháp, đệ trình cải cách giúp đất nước phát triển. Ông là một đại diện tiêu biểu cho trào lưu canh tân đất nước cuối thế kỉ XIX. </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6611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0E0A2B12-4B06-4C01-956B-C8899A0067AF}"/>
              </a:ext>
            </a:extLst>
          </p:cNvPr>
          <p:cNvPicPr>
            <a:picLocks noChangeAspect="1"/>
          </p:cNvPicPr>
          <p:nvPr/>
        </p:nvPicPr>
        <p:blipFill>
          <a:blip r:embed="rId2"/>
          <a:stretch>
            <a:fillRect/>
          </a:stretch>
        </p:blipFill>
        <p:spPr>
          <a:xfrm>
            <a:off x="0" y="2"/>
            <a:ext cx="12192000" cy="6857999"/>
          </a:xfrm>
          <a:prstGeom prst="rect">
            <a:avLst/>
          </a:prstGeom>
        </p:spPr>
      </p:pic>
      <p:pic>
        <p:nvPicPr>
          <p:cNvPr id="10" name="Picture 11" descr="trong-dong-3">
            <a:extLst>
              <a:ext uri="{FF2B5EF4-FFF2-40B4-BE49-F238E27FC236}">
                <a16:creationId xmlns="" xmlns:a16="http://schemas.microsoft.com/office/drawing/2014/main" id="{C81839BB-B1EE-4B48-9665-DEA1A63A609D}"/>
              </a:ext>
            </a:extLst>
          </p:cNvPr>
          <p:cNvPicPr>
            <a:picLocks noChangeAspect="1" noChangeArrowheads="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2739255" y="72255"/>
            <a:ext cx="6713491" cy="671349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 xmlns:a16="http://schemas.microsoft.com/office/drawing/2014/main" id="{42211DF3-1F2C-42A0-9298-FAF2F7F7DA9B}"/>
              </a:ext>
            </a:extLst>
          </p:cNvPr>
          <p:cNvSpPr/>
          <p:nvPr/>
        </p:nvSpPr>
        <p:spPr>
          <a:xfrm>
            <a:off x="218985" y="210371"/>
            <a:ext cx="11730361" cy="6530172"/>
          </a:xfrm>
          <a:custGeom>
            <a:avLst/>
            <a:gdLst>
              <a:gd name="connsiteX0" fmla="*/ 0 w 11730361"/>
              <a:gd name="connsiteY0" fmla="*/ 0 h 6530172"/>
              <a:gd name="connsiteX1" fmla="*/ 11730361 w 11730361"/>
              <a:gd name="connsiteY1" fmla="*/ 0 h 6530172"/>
              <a:gd name="connsiteX2" fmla="*/ 11730361 w 11730361"/>
              <a:gd name="connsiteY2" fmla="*/ 6530172 h 6530172"/>
              <a:gd name="connsiteX3" fmla="*/ 0 w 11730361"/>
              <a:gd name="connsiteY3" fmla="*/ 6530172 h 6530172"/>
              <a:gd name="connsiteX4" fmla="*/ 0 w 11730361"/>
              <a:gd name="connsiteY4" fmla="*/ 0 h 6530172"/>
              <a:gd name="connsiteX0" fmla="*/ 0 w 11730361"/>
              <a:gd name="connsiteY0" fmla="*/ 0 h 6530172"/>
              <a:gd name="connsiteX1" fmla="*/ 11730361 w 11730361"/>
              <a:gd name="connsiteY1" fmla="*/ 0 h 6530172"/>
              <a:gd name="connsiteX2" fmla="*/ 11730361 w 11730361"/>
              <a:gd name="connsiteY2" fmla="*/ 6530172 h 6530172"/>
              <a:gd name="connsiteX3" fmla="*/ 0 w 11730361"/>
              <a:gd name="connsiteY3" fmla="*/ 6530172 h 6530172"/>
              <a:gd name="connsiteX4" fmla="*/ 0 w 11730361"/>
              <a:gd name="connsiteY4" fmla="*/ 0 h 6530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0361" h="6530172" fill="none" extrusionOk="0">
                <a:moveTo>
                  <a:pt x="0" y="0"/>
                </a:moveTo>
                <a:cubicBezTo>
                  <a:pt x="1599279" y="82093"/>
                  <a:pt x="9151168" y="238878"/>
                  <a:pt x="11730361" y="0"/>
                </a:cubicBezTo>
                <a:cubicBezTo>
                  <a:pt x="11468656" y="1185297"/>
                  <a:pt x="11394672" y="3277689"/>
                  <a:pt x="11730361" y="6530172"/>
                </a:cubicBezTo>
                <a:cubicBezTo>
                  <a:pt x="7529336" y="6287922"/>
                  <a:pt x="4163223" y="5946367"/>
                  <a:pt x="0" y="6530172"/>
                </a:cubicBezTo>
                <a:cubicBezTo>
                  <a:pt x="93660" y="3506859"/>
                  <a:pt x="-21150" y="1739529"/>
                  <a:pt x="0" y="0"/>
                </a:cubicBezTo>
                <a:close/>
              </a:path>
              <a:path w="11730361" h="6530172" stroke="0" extrusionOk="0">
                <a:moveTo>
                  <a:pt x="0" y="0"/>
                </a:moveTo>
                <a:cubicBezTo>
                  <a:pt x="5174680" y="-122155"/>
                  <a:pt x="8358126" y="-137949"/>
                  <a:pt x="11730361" y="0"/>
                </a:cubicBezTo>
                <a:cubicBezTo>
                  <a:pt x="11521764" y="2443865"/>
                  <a:pt x="11659803" y="5334831"/>
                  <a:pt x="11730361" y="6530172"/>
                </a:cubicBezTo>
                <a:cubicBezTo>
                  <a:pt x="8032661" y="6449047"/>
                  <a:pt x="3020563" y="6736141"/>
                  <a:pt x="0" y="6530172"/>
                </a:cubicBezTo>
                <a:cubicBezTo>
                  <a:pt x="-464341" y="5341884"/>
                  <a:pt x="-8656" y="3336627"/>
                  <a:pt x="0" y="0"/>
                </a:cubicBezTo>
                <a:close/>
              </a:path>
              <a:path w="11730361" h="6530172" fill="none" stroke="0" extrusionOk="0">
                <a:moveTo>
                  <a:pt x="0" y="0"/>
                </a:moveTo>
                <a:cubicBezTo>
                  <a:pt x="1328977" y="-126332"/>
                  <a:pt x="9434541" y="-32007"/>
                  <a:pt x="11730361" y="0"/>
                </a:cubicBezTo>
                <a:cubicBezTo>
                  <a:pt x="11597403" y="933115"/>
                  <a:pt x="11677029" y="3764108"/>
                  <a:pt x="11730361" y="6530172"/>
                </a:cubicBezTo>
                <a:cubicBezTo>
                  <a:pt x="6970875" y="6356188"/>
                  <a:pt x="4385874" y="6306949"/>
                  <a:pt x="0" y="6530172"/>
                </a:cubicBezTo>
                <a:cubicBezTo>
                  <a:pt x="171961" y="3372229"/>
                  <a:pt x="-181681" y="1335265"/>
                  <a:pt x="0" y="0"/>
                </a:cubicBezTo>
                <a:close/>
              </a:path>
            </a:pathLst>
          </a:custGeom>
          <a:solidFill>
            <a:schemeClr val="accent5">
              <a:lumMod val="20000"/>
              <a:lumOff val="80000"/>
              <a:alpha val="37000"/>
            </a:schemeClr>
          </a:solidFill>
          <a:ln w="28575">
            <a:solidFill>
              <a:srgbClr val="FEE25C"/>
            </a:solidFill>
            <a:extLst>
              <a:ext uri="{C807C97D-BFC1-408E-A445-0C87EB9F89A2}">
                <ask:lineSketchStyleProps xmlns="" xmlns:ask="http://schemas.microsoft.com/office/drawing/2018/sketchyshapes" sd="1018328812">
                  <a:custGeom>
                    <a:avLst/>
                    <a:gdLst>
                      <a:gd name="connsiteX0" fmla="*/ 0 w 11730361"/>
                      <a:gd name="connsiteY0" fmla="*/ 0 h 6530172"/>
                      <a:gd name="connsiteX1" fmla="*/ 11730361 w 11730361"/>
                      <a:gd name="connsiteY1" fmla="*/ 0 h 6530172"/>
                      <a:gd name="connsiteX2" fmla="*/ 11730361 w 11730361"/>
                      <a:gd name="connsiteY2" fmla="*/ 6530172 h 6530172"/>
                      <a:gd name="connsiteX3" fmla="*/ 0 w 11730361"/>
                      <a:gd name="connsiteY3" fmla="*/ 6530172 h 6530172"/>
                      <a:gd name="connsiteX4" fmla="*/ 0 w 11730361"/>
                      <a:gd name="connsiteY4" fmla="*/ 0 h 6530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0361" h="6530172" fill="none" extrusionOk="0">
                        <a:moveTo>
                          <a:pt x="0" y="0"/>
                        </a:moveTo>
                        <a:cubicBezTo>
                          <a:pt x="1215211" y="-133017"/>
                          <a:pt x="9373351" y="-123057"/>
                          <a:pt x="11730361" y="0"/>
                        </a:cubicBezTo>
                        <a:cubicBezTo>
                          <a:pt x="11657680" y="939313"/>
                          <a:pt x="11699584" y="3362767"/>
                          <a:pt x="11730361" y="6530172"/>
                        </a:cubicBezTo>
                        <a:cubicBezTo>
                          <a:pt x="7058934" y="6527971"/>
                          <a:pt x="4351966" y="6400401"/>
                          <a:pt x="0" y="6530172"/>
                        </a:cubicBezTo>
                        <a:cubicBezTo>
                          <a:pt x="62819" y="3599213"/>
                          <a:pt x="-160207" y="1583382"/>
                          <a:pt x="0" y="0"/>
                        </a:cubicBezTo>
                        <a:close/>
                      </a:path>
                      <a:path w="11730361" h="6530172" stroke="0" extrusionOk="0">
                        <a:moveTo>
                          <a:pt x="0" y="0"/>
                        </a:moveTo>
                        <a:cubicBezTo>
                          <a:pt x="5055011" y="-157587"/>
                          <a:pt x="7876897" y="-63908"/>
                          <a:pt x="11730361" y="0"/>
                        </a:cubicBezTo>
                        <a:cubicBezTo>
                          <a:pt x="11560952" y="2480720"/>
                          <a:pt x="11562219" y="5476930"/>
                          <a:pt x="11730361" y="6530172"/>
                        </a:cubicBezTo>
                        <a:cubicBezTo>
                          <a:pt x="7782013" y="6429174"/>
                          <a:pt x="2866895" y="6651228"/>
                          <a:pt x="0" y="6530172"/>
                        </a:cubicBezTo>
                        <a:cubicBezTo>
                          <a:pt x="-124967" y="5427170"/>
                          <a:pt x="-10970" y="2822724"/>
                          <a:pt x="0" y="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A3015"/>
              </a:solidFill>
              <a:effectLst/>
              <a:uLnTx/>
              <a:uFillTx/>
              <a:latin typeface="Arial"/>
              <a:ea typeface="+mn-ea"/>
              <a:cs typeface="+mn-cs"/>
              <a:sym typeface="Arial"/>
            </a:endParaRPr>
          </a:p>
        </p:txBody>
      </p:sp>
      <p:grpSp>
        <p:nvGrpSpPr>
          <p:cNvPr id="6" name="Group 5">
            <a:extLst>
              <a:ext uri="{FF2B5EF4-FFF2-40B4-BE49-F238E27FC236}">
                <a16:creationId xmlns="" xmlns:a16="http://schemas.microsoft.com/office/drawing/2014/main" id="{A1D1CEA5-991D-7C66-2461-BCF7E69FDB82}"/>
              </a:ext>
            </a:extLst>
          </p:cNvPr>
          <p:cNvGrpSpPr/>
          <p:nvPr/>
        </p:nvGrpSpPr>
        <p:grpSpPr>
          <a:xfrm>
            <a:off x="264161" y="103768"/>
            <a:ext cx="11694160" cy="1848071"/>
            <a:chOff x="3348219" y="3496366"/>
            <a:chExt cx="5929534" cy="769039"/>
          </a:xfrm>
          <a:solidFill>
            <a:srgbClr val="C5F6C5"/>
          </a:solidFill>
        </p:grpSpPr>
        <p:sp>
          <p:nvSpPr>
            <p:cNvPr id="7" name="Rounded Rectangle 19">
              <a:extLst>
                <a:ext uri="{FF2B5EF4-FFF2-40B4-BE49-F238E27FC236}">
                  <a16:creationId xmlns="" xmlns:a16="http://schemas.microsoft.com/office/drawing/2014/main" id="{7292C98A-B032-E9F1-775F-B920CB377E43}"/>
                </a:ext>
              </a:extLst>
            </p:cNvPr>
            <p:cNvSpPr/>
            <p:nvPr/>
          </p:nvSpPr>
          <p:spPr>
            <a:xfrm>
              <a:off x="3357823" y="3496366"/>
              <a:ext cx="5919930" cy="769039"/>
            </a:xfrm>
            <a:prstGeom prst="roundRect">
              <a:avLst/>
            </a:prstGeom>
            <a:grp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2667" b="0" i="0" u="none" strike="noStrike" kern="0" cap="none" spc="0" normalizeH="0" baseline="0" noProof="0">
                <a:ln>
                  <a:noFill/>
                </a:ln>
                <a:solidFill>
                  <a:srgbClr val="5A3015"/>
                </a:solidFill>
                <a:effectLst/>
                <a:uLnTx/>
                <a:uFillTx/>
                <a:latin typeface="Arial"/>
                <a:ea typeface="+mn-ea"/>
                <a:cs typeface="+mn-cs"/>
                <a:sym typeface="Arial"/>
              </a:endParaRPr>
            </a:p>
          </p:txBody>
        </p:sp>
        <p:sp>
          <p:nvSpPr>
            <p:cNvPr id="8" name="TextBox 7">
              <a:extLst>
                <a:ext uri="{FF2B5EF4-FFF2-40B4-BE49-F238E27FC236}">
                  <a16:creationId xmlns="" xmlns:a16="http://schemas.microsoft.com/office/drawing/2014/main" id="{13AD6373-3A50-2BA8-0F09-A6FD0A6F4D64}"/>
                </a:ext>
              </a:extLst>
            </p:cNvPr>
            <p:cNvSpPr txBox="1"/>
            <p:nvPr/>
          </p:nvSpPr>
          <p:spPr>
            <a:xfrm>
              <a:off x="3348219" y="3533513"/>
              <a:ext cx="5840048" cy="653183"/>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2. </a:t>
              </a:r>
              <a:r>
                <a:rPr kumimoji="0" lang="vi-VN" sz="32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Kể lại câu chuyện về một nhân vật lịch sử dưới thời nhà Nguyễn mà em sưu tầm được. Câu chuyện đó giúp em biết được thông tin gì về lịch sử Việt Nam thời nhà Nguyễn?</a:t>
              </a:r>
              <a:endParaRPr kumimoji="0" lang="vi-VN"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pic>
        <p:nvPicPr>
          <p:cNvPr id="2" name="Picture 1" descr="A picture containing toy, doll, clipart&#10;&#10;Description automatically generated">
            <a:extLst>
              <a:ext uri="{FF2B5EF4-FFF2-40B4-BE49-F238E27FC236}">
                <a16:creationId xmlns="" xmlns:a16="http://schemas.microsoft.com/office/drawing/2014/main" id="{C84BD2F4-1111-BD71-49ED-5F448D21AFF3}"/>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133">
                        <a14:foregroundMark x1="16833" y1="33750" x2="19033" y2="49000"/>
                        <a14:foregroundMark x1="61667" y1="36600" x2="61967" y2="59300"/>
                        <a14:foregroundMark x1="82367" y1="37650" x2="82367" y2="63950"/>
                        <a14:foregroundMark x1="61867" y1="66200" x2="67833" y2="67250"/>
                        <a14:foregroundMark x1="14433" y1="71400" x2="14633" y2="77700"/>
                        <a14:foregroundMark x1="21233" y1="71700" x2="22300" y2="76800"/>
                        <a14:foregroundMark x1="25000" y1="33450" x2="25000" y2="33450"/>
                        <a14:foregroundMark x1="87233" y1="44350" x2="89933" y2="54750"/>
                        <a14:foregroundMark x1="89933" y1="54750" x2="90133" y2="60050"/>
                        <a14:foregroundMark x1="10267" y1="60950" x2="10467" y2="65450"/>
                        <a14:foregroundMark x1="25100" y1="32100" x2="25100" y2="32100"/>
                        <a14:foregroundMark x1="25100" y1="32850" x2="25600" y2="34800"/>
                        <a14:foregroundMark x1="24300" y1="31800" x2="24300" y2="31800"/>
                        <a14:foregroundMark x1="25800" y1="31350" x2="25800" y2="31350"/>
                        <a14:foregroundMark x1="82467" y1="31650" x2="83867" y2="40350"/>
                        <a14:foregroundMark x1="23800" y1="32700" x2="23800" y2="32700"/>
                        <a14:foregroundMark x1="25300" y1="30900" x2="25300" y2="30900"/>
                        <a14:foregroundMark x1="24700" y1="30900" x2="24700" y2="30900"/>
                        <a14:backgroundMark x1="11567" y1="56450" x2="11567" y2="56450"/>
                      </a14:backgroundRemoval>
                    </a14:imgEffect>
                  </a14:imgLayer>
                </a14:imgProps>
              </a:ext>
            </a:extLst>
          </a:blip>
          <a:srcRect t="17711" b="17218"/>
          <a:stretch/>
        </p:blipFill>
        <p:spPr>
          <a:xfrm>
            <a:off x="1355919" y="2438400"/>
            <a:ext cx="9075554" cy="3937003"/>
          </a:xfrm>
          <a:prstGeom prst="rect">
            <a:avLst/>
          </a:prstGeom>
        </p:spPr>
      </p:pic>
    </p:spTree>
    <p:extLst>
      <p:ext uri="{BB962C8B-B14F-4D97-AF65-F5344CB8AC3E}">
        <p14:creationId xmlns:p14="http://schemas.microsoft.com/office/powerpoint/2010/main" val="197169674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158</Words>
  <Application>Microsoft Office PowerPoint</Application>
  <PresentationFormat>Widescreen</PresentationFormat>
  <Paragraphs>7</Paragraphs>
  <Slides>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宋体</vt:lpstr>
      <vt:lpstr>Arial</vt:lpstr>
      <vt:lpstr>Calibri</vt:lpstr>
      <vt:lpstr>Calibri Light</vt:lpstr>
      <vt:lpstr>Cambria</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3</cp:revision>
  <dcterms:created xsi:type="dcterms:W3CDTF">2026-01-12T09:36:09Z</dcterms:created>
  <dcterms:modified xsi:type="dcterms:W3CDTF">2026-01-13T02:34:10Z</dcterms:modified>
</cp:coreProperties>
</file>