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20"/>
  </p:notesMasterIdLst>
  <p:sldIdLst>
    <p:sldId id="342" r:id="rId3"/>
    <p:sldId id="272" r:id="rId4"/>
    <p:sldId id="345" r:id="rId5"/>
    <p:sldId id="346" r:id="rId6"/>
    <p:sldId id="348" r:id="rId7"/>
    <p:sldId id="349" r:id="rId8"/>
    <p:sldId id="351" r:id="rId9"/>
    <p:sldId id="308" r:id="rId10"/>
    <p:sldId id="306" r:id="rId11"/>
    <p:sldId id="307" r:id="rId12"/>
    <p:sldId id="309" r:id="rId13"/>
    <p:sldId id="310" r:id="rId14"/>
    <p:sldId id="355" r:id="rId15"/>
    <p:sldId id="356" r:id="rId16"/>
    <p:sldId id="357" r:id="rId17"/>
    <p:sldId id="359" r:id="rId18"/>
    <p:sldId id="318"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BBE"/>
    <a:srgbClr val="3D443D"/>
    <a:srgbClr val="32342F"/>
    <a:srgbClr val="FFEAC3"/>
    <a:srgbClr val="FEEBC3"/>
    <a:srgbClr val="ACE0BC"/>
    <a:srgbClr val="ACDEBB"/>
    <a:srgbClr val="F1D394"/>
    <a:srgbClr val="EFD193"/>
    <a:srgbClr val="FBE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9" autoAdjust="0"/>
    <p:restoredTop sz="94660"/>
  </p:normalViewPr>
  <p:slideViewPr>
    <p:cSldViewPr snapToGrid="0">
      <p:cViewPr varScale="1">
        <p:scale>
          <a:sx n="68" d="100"/>
          <a:sy n="68" d="100"/>
        </p:scale>
        <p:origin x="936" y="48"/>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2025/12/5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a:t>
            </a: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Tranh làng Hồ</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đã giới thiệu về tranh Đông Hồ – một dòng tranh dân gian độc đáo với kĩ thuật pha màu rất đặc biệt và tác giả cũng thể hiện tình cảm của mình với những nghệ sĩ dân gian làng Hồ. Chúng ta hãy đi tìm hiểu điểm đặc biệt của tranh Đông Hồ nhé! </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a:t>
            </a:fld>
            <a:endParaRPr lang="zh-CN" altLang="en-US"/>
          </a:p>
        </p:txBody>
      </p:sp>
    </p:spTree>
    <p:extLst>
      <p:ext uri="{BB962C8B-B14F-4D97-AF65-F5344CB8AC3E}">
        <p14:creationId xmlns:p14="http://schemas.microsoft.com/office/powerpoint/2010/main" val="214679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5248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6265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a:t>
            </a:fld>
            <a:endParaRPr lang="zh-CN" altLang="en-US"/>
          </a:p>
        </p:txBody>
      </p:sp>
    </p:spTree>
    <p:extLst>
      <p:ext uri="{BB962C8B-B14F-4D97-AF65-F5344CB8AC3E}">
        <p14:creationId xmlns:p14="http://schemas.microsoft.com/office/powerpoint/2010/main" val="317248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37348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851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878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42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292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8</a:t>
            </a:fld>
            <a:endParaRPr lang="zh-CN" altLang="en-US"/>
          </a:p>
        </p:txBody>
      </p:sp>
    </p:spTree>
    <p:extLst>
      <p:ext uri="{BB962C8B-B14F-4D97-AF65-F5344CB8AC3E}">
        <p14:creationId xmlns:p14="http://schemas.microsoft.com/office/powerpoint/2010/main" val="187105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3013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6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54004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6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05268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5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615605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5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27572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5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073221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5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411755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5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600265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5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95585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5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042452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5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40927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6564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5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900638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5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526350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4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783927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4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296017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4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071828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4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336890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4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116813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4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034724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4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207513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4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68397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2401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4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672263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127781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3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915194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3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70973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3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669145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3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96263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3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538653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3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65819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3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535703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3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68777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3181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3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169532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3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202923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2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195238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2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412728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2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791603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2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9419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290100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924598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7562485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19387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382233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260682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534468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289140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442464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459674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725023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179572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52378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070592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9093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6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5707477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072578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678310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pic>
        <p:nvPicPr>
          <p:cNvPr id="5" name="Picture 4" descr="A round pink label with white text and a black background&#10;&#10;Description automatically generated">
            <a:extLst>
              <a:ext uri="{FF2B5EF4-FFF2-40B4-BE49-F238E27FC236}">
                <a16:creationId xmlns:a16="http://schemas.microsoft.com/office/drawing/2014/main" xmlns="" id="{EA4F7737-7009-88E7-2865-0FF16F6757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16041889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494529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035695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105155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18213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362029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290327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91829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6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9073575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584025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81DB05-3027-8328-419D-B5F08A9FC0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28F3887-2861-FC78-1663-5A3EFCDAF2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E7C9494-29D6-17F3-E8BC-94E17CD8B651}"/>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12/5/2025</a:t>
            </a:fld>
            <a:endParaRPr lang="en-US"/>
          </a:p>
        </p:txBody>
      </p:sp>
      <p:sp>
        <p:nvSpPr>
          <p:cNvPr id="5" name="Footer Placeholder 4">
            <a:extLst>
              <a:ext uri="{FF2B5EF4-FFF2-40B4-BE49-F238E27FC236}">
                <a16:creationId xmlns:a16="http://schemas.microsoft.com/office/drawing/2014/main" xmlns="" id="{60A17955-5C92-B260-6D63-2D4146050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6FA66FD-01AC-A87C-5697-4D4D90631E9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xmlns="" id="{B7C0EAF2-25E6-2123-BFCE-BF1D43FC94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4007531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5DAA0C-97D1-D237-B602-81FCB4A46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90553C-92BB-C97A-30F3-77946A047F7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9EE29F-168D-FA3E-3288-CF3202104F30}"/>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12/5/2025</a:t>
            </a:fld>
            <a:endParaRPr lang="en-US"/>
          </a:p>
        </p:txBody>
      </p:sp>
      <p:sp>
        <p:nvSpPr>
          <p:cNvPr id="5" name="Footer Placeholder 4">
            <a:extLst>
              <a:ext uri="{FF2B5EF4-FFF2-40B4-BE49-F238E27FC236}">
                <a16:creationId xmlns:a16="http://schemas.microsoft.com/office/drawing/2014/main" xmlns="" id="{E13FD66C-B923-9721-C23D-3774EDCF19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8887658-EE14-D91A-AA90-DD0070422168}"/>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9875891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3DA13-8DAF-D43B-6018-E023115EF2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A416D58-B325-D281-DE95-05F411E5260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AECA63F-334D-AAF4-23B3-20F4910794B8}"/>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12/5/2025</a:t>
            </a:fld>
            <a:endParaRPr lang="en-US"/>
          </a:p>
        </p:txBody>
      </p:sp>
      <p:sp>
        <p:nvSpPr>
          <p:cNvPr id="5" name="Footer Placeholder 4">
            <a:extLst>
              <a:ext uri="{FF2B5EF4-FFF2-40B4-BE49-F238E27FC236}">
                <a16:creationId xmlns:a16="http://schemas.microsoft.com/office/drawing/2014/main" xmlns="" id="{09F73F7B-25EA-8E55-B3FD-266E1FE822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51E69F4-E609-2E78-15D3-F52FA05A6EF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750107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B833F-E02D-2547-DA53-0F07370C1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ACE3347-626E-252E-5C40-F3687DA8F5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2AD74F4-FC1E-DD50-942B-DFC188AEBD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EA89CA3-4B2E-5CE6-1771-614756E5C429}"/>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12/5/2025</a:t>
            </a:fld>
            <a:endParaRPr lang="en-US"/>
          </a:p>
        </p:txBody>
      </p:sp>
      <p:sp>
        <p:nvSpPr>
          <p:cNvPr id="6" name="Footer Placeholder 5">
            <a:extLst>
              <a:ext uri="{FF2B5EF4-FFF2-40B4-BE49-F238E27FC236}">
                <a16:creationId xmlns:a16="http://schemas.microsoft.com/office/drawing/2014/main" xmlns="" id="{7145FEA3-96B0-1F28-261C-D1565AA5EF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42503B4-FEAB-9859-797C-3C9B3E56DB04}"/>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85251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1EF51D-30CE-5AB8-77B4-A9298345ED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84F20C1-7E75-10DF-D281-060EB982A7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6425896-3722-CEDE-5036-D3F0A481F1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09EAF89-B3C8-D089-017A-005D2668E7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2A8BE27-F747-CD85-0928-4B512274FB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54FBB6-DAE7-58E2-C762-188BC28ABC2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12/5/2025</a:t>
            </a:fld>
            <a:endParaRPr lang="en-US"/>
          </a:p>
        </p:txBody>
      </p:sp>
      <p:sp>
        <p:nvSpPr>
          <p:cNvPr id="8" name="Footer Placeholder 7">
            <a:extLst>
              <a:ext uri="{FF2B5EF4-FFF2-40B4-BE49-F238E27FC236}">
                <a16:creationId xmlns:a16="http://schemas.microsoft.com/office/drawing/2014/main" xmlns="" id="{F0BA5EA1-9975-BCC3-1369-DA5A29FF1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51CECFFE-3B13-1CDC-5071-0BCF9BB446C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83220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DB4B9-7CFD-DA84-0A2F-522128CF8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F345E36-FE5E-77D2-A3AB-979AF2992EF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12/5/2025</a:t>
            </a:fld>
            <a:endParaRPr lang="en-US"/>
          </a:p>
        </p:txBody>
      </p:sp>
      <p:sp>
        <p:nvSpPr>
          <p:cNvPr id="4" name="Footer Placeholder 3">
            <a:extLst>
              <a:ext uri="{FF2B5EF4-FFF2-40B4-BE49-F238E27FC236}">
                <a16:creationId xmlns:a16="http://schemas.microsoft.com/office/drawing/2014/main" xmlns="" id="{03C12DB5-0D04-5723-7730-415F163176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8BD8091-3271-0262-9B26-69FBC1BF4551}"/>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3757486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E441707-CD44-1654-A793-EAD62F91CBCA}"/>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12/5/2025</a:t>
            </a:fld>
            <a:endParaRPr lang="en-US"/>
          </a:p>
        </p:txBody>
      </p:sp>
      <p:sp>
        <p:nvSpPr>
          <p:cNvPr id="3" name="Footer Placeholder 2">
            <a:extLst>
              <a:ext uri="{FF2B5EF4-FFF2-40B4-BE49-F238E27FC236}">
                <a16:creationId xmlns:a16="http://schemas.microsoft.com/office/drawing/2014/main" xmlns="" id="{9A3353A3-4681-E3E5-4D50-6756518D4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133ED1A4-17CB-5544-2A2F-8B3B0D4CE029}"/>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5338690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80D1B6-616A-29E3-6C85-3286DE284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EF9AD3E-BC40-EBD6-799D-EF492BD1624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765EEC5-FDA7-B379-AE3D-3F1A808430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4FFC99-DF7D-D061-2B02-7AFB113061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12/5/2025</a:t>
            </a:fld>
            <a:endParaRPr lang="en-US"/>
          </a:p>
        </p:txBody>
      </p:sp>
      <p:sp>
        <p:nvSpPr>
          <p:cNvPr id="6" name="Footer Placeholder 5">
            <a:extLst>
              <a:ext uri="{FF2B5EF4-FFF2-40B4-BE49-F238E27FC236}">
                <a16:creationId xmlns:a16="http://schemas.microsoft.com/office/drawing/2014/main" xmlns="" id="{60025811-681A-19A0-30CE-9FA5FC692D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F043A72-5748-F7CC-DCC2-294C63FDA956}"/>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0605146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A465C-9CD8-DC1A-0D14-2E22D83E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3B429BC-EB69-318D-7644-83F6FC4277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A02417F-B3AB-914B-4045-71844B829E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5674BD5-9BDA-B78F-14B0-285DECFE232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12/5/2025</a:t>
            </a:fld>
            <a:endParaRPr lang="en-US"/>
          </a:p>
        </p:txBody>
      </p:sp>
      <p:sp>
        <p:nvSpPr>
          <p:cNvPr id="6" name="Footer Placeholder 5">
            <a:extLst>
              <a:ext uri="{FF2B5EF4-FFF2-40B4-BE49-F238E27FC236}">
                <a16:creationId xmlns:a16="http://schemas.microsoft.com/office/drawing/2014/main" xmlns="" id="{2FFDD461-D23B-2A72-B463-67E84E1AD6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430D26B-D609-AA2F-7023-583E4F9284E2}"/>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866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6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1915213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49F8C-AD43-8C90-7413-5B37076AC9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F3B7EB9-1D6E-9076-EDDF-DB8ACB5B06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6A86F4-D960-659F-A17A-80481F6AC8AC}"/>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12/5/2025</a:t>
            </a:fld>
            <a:endParaRPr lang="en-US"/>
          </a:p>
        </p:txBody>
      </p:sp>
      <p:sp>
        <p:nvSpPr>
          <p:cNvPr id="5" name="Footer Placeholder 4">
            <a:extLst>
              <a:ext uri="{FF2B5EF4-FFF2-40B4-BE49-F238E27FC236}">
                <a16:creationId xmlns:a16="http://schemas.microsoft.com/office/drawing/2014/main" xmlns="" id="{C9C5C39A-66A0-FF37-E929-44145679A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C63820D-C393-4F8B-311C-C081CC3BFF3E}"/>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239052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FC42770-0FC9-D66D-AC43-CA6CDEED988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8B3BB6A-F14C-8AD8-54C9-38B114DA78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E7376C-65C5-1693-BE9C-FCCFE0E487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12/5/2025</a:t>
            </a:fld>
            <a:endParaRPr lang="en-US"/>
          </a:p>
        </p:txBody>
      </p:sp>
      <p:sp>
        <p:nvSpPr>
          <p:cNvPr id="5" name="Footer Placeholder 4">
            <a:extLst>
              <a:ext uri="{FF2B5EF4-FFF2-40B4-BE49-F238E27FC236}">
                <a16:creationId xmlns:a16="http://schemas.microsoft.com/office/drawing/2014/main" xmlns="" id="{4D97D3F6-67A9-B917-6887-9B3CBF185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3F85C40-78A2-26F4-4FE9-98A40381940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67290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6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08A270B-D1BD-478A-B1C1-A6CAD593402B}"/>
              </a:ext>
            </a:extLst>
          </p:cNvPr>
          <p:cNvSpPr>
            <a:spLocks noGrp="1"/>
          </p:cNvSpPr>
          <p:nvPr>
            <p:ph type="dt" sz="half" idx="10"/>
          </p:nvPr>
        </p:nvSpPr>
        <p:spPr/>
        <p:txBody>
          <a:bodyPr/>
          <a:lstStyle/>
          <a:p>
            <a:fld id="{585E61A9-ED7E-4493-9362-78730BAD6277}" type="datetimeFigureOut">
              <a:rPr lang="zh-CN" altLang="en-US" smtClean="0"/>
              <a:t>2025/12/5</a:t>
            </a:fld>
            <a:endParaRPr lang="zh-CN" altLang="en-US"/>
          </a:p>
        </p:txBody>
      </p:sp>
      <p:sp>
        <p:nvSpPr>
          <p:cNvPr id="3" name="页脚占位符 2">
            <a:extLst>
              <a:ext uri="{FF2B5EF4-FFF2-40B4-BE49-F238E27FC236}">
                <a16:creationId xmlns:a16="http://schemas.microsoft.com/office/drawing/2014/main" xmlns=""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57148159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jp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2.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2">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434F8585-3DD6-959A-AA3F-485C8091C592}"/>
              </a:ext>
            </a:extLst>
          </p:cNvPr>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89" r:id="rId2"/>
    <p:sldLayoutId id="2147483687" r:id="rId3"/>
    <p:sldLayoutId id="2147483658" r:id="rId4"/>
    <p:sldLayoutId id="2147483650" r:id="rId5"/>
    <p:sldLayoutId id="2147483718" r:id="rId6"/>
    <p:sldLayoutId id="2147483717" r:id="rId7"/>
    <p:sldLayoutId id="2147483716" r:id="rId8"/>
    <p:sldLayoutId id="2147483715" r:id="rId9"/>
    <p:sldLayoutId id="2147483714" r:id="rId10"/>
    <p:sldLayoutId id="2147483713" r:id="rId11"/>
    <p:sldLayoutId id="2147483712" r:id="rId12"/>
    <p:sldLayoutId id="2147483711" r:id="rId13"/>
    <p:sldLayoutId id="2147483710" r:id="rId14"/>
    <p:sldLayoutId id="2147483709" r:id="rId15"/>
    <p:sldLayoutId id="2147483708" r:id="rId16"/>
    <p:sldLayoutId id="2147483707" r:id="rId17"/>
    <p:sldLayoutId id="2147483706" r:id="rId18"/>
    <p:sldLayoutId id="2147483705" r:id="rId19"/>
    <p:sldLayoutId id="2147483704" r:id="rId20"/>
    <p:sldLayoutId id="2147483703" r:id="rId21"/>
    <p:sldLayoutId id="2147483702" r:id="rId22"/>
    <p:sldLayoutId id="2147483701" r:id="rId23"/>
    <p:sldLayoutId id="2147483700" r:id="rId24"/>
    <p:sldLayoutId id="2147483699" r:id="rId25"/>
    <p:sldLayoutId id="2147483698" r:id="rId26"/>
    <p:sldLayoutId id="2147483697" r:id="rId27"/>
    <p:sldLayoutId id="2147483696" r:id="rId28"/>
    <p:sldLayoutId id="2147483695" r:id="rId29"/>
    <p:sldLayoutId id="2147483694" r:id="rId30"/>
    <p:sldLayoutId id="2147483693" r:id="rId31"/>
    <p:sldLayoutId id="2147483692" r:id="rId32"/>
    <p:sldLayoutId id="2147483691" r:id="rId33"/>
    <p:sldLayoutId id="2147483690" r:id="rId34"/>
    <p:sldLayoutId id="2147483688" r:id="rId35"/>
    <p:sldLayoutId id="2147483686" r:id="rId36"/>
    <p:sldLayoutId id="2147483685" r:id="rId37"/>
    <p:sldLayoutId id="2147483684" r:id="rId38"/>
    <p:sldLayoutId id="2147483683" r:id="rId39"/>
    <p:sldLayoutId id="2147483682" r:id="rId40"/>
    <p:sldLayoutId id="2147483681" r:id="rId41"/>
    <p:sldLayoutId id="2147483680" r:id="rId42"/>
    <p:sldLayoutId id="2147483679" r:id="rId43"/>
    <p:sldLayoutId id="2147483678" r:id="rId44"/>
    <p:sldLayoutId id="2147483677" r:id="rId45"/>
    <p:sldLayoutId id="2147483676" r:id="rId46"/>
    <p:sldLayoutId id="2147483675" r:id="rId47"/>
    <p:sldLayoutId id="2147483674" r:id="rId48"/>
    <p:sldLayoutId id="2147483673" r:id="rId49"/>
    <p:sldLayoutId id="2147483672" r:id="rId50"/>
    <p:sldLayoutId id="2147483671" r:id="rId51"/>
    <p:sldLayoutId id="2147483670" r:id="rId52"/>
    <p:sldLayoutId id="2147483669" r:id="rId53"/>
    <p:sldLayoutId id="2147483668" r:id="rId54"/>
    <p:sldLayoutId id="2147483667" r:id="rId55"/>
    <p:sldLayoutId id="2147483666" r:id="rId56"/>
    <p:sldLayoutId id="2147483665" r:id="rId57"/>
    <p:sldLayoutId id="2147483664" r:id="rId58"/>
    <p:sldLayoutId id="2147483663" r:id="rId59"/>
    <p:sldLayoutId id="2147483662" r:id="rId60"/>
    <p:sldLayoutId id="2147483661" r:id="rId61"/>
    <p:sldLayoutId id="2147483660" r:id="rId62"/>
    <p:sldLayoutId id="2147483659" r:id="rId63"/>
    <p:sldLayoutId id="2147483657" r:id="rId64"/>
    <p:sldLayoutId id="2147483656" r:id="rId65"/>
    <p:sldLayoutId id="2147483655" r:id="rId66"/>
    <p:sldLayoutId id="2147483654" r:id="rId67"/>
    <p:sldLayoutId id="2147483653" r:id="rId68"/>
    <p:sldLayoutId id="2147483652" r:id="rId69"/>
    <p:sldLayoutId id="2147483651" r:id="rId7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round pink label with white text and a black background&#10;&#10;Description automatically generated">
            <a:extLst>
              <a:ext uri="{FF2B5EF4-FFF2-40B4-BE49-F238E27FC236}">
                <a16:creationId xmlns:a16="http://schemas.microsoft.com/office/drawing/2014/main" xmlns="" id="{820D4B8D-F160-C768-07CD-23BCE4AE092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146737362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gif"/><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27.jpeg"/><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1.wdp"/><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xmlns="" id="{50C177BC-B641-CABB-E757-B63894A125E2}"/>
              </a:ext>
            </a:extLst>
          </p:cNvPr>
          <p:cNvSpPr/>
          <p:nvPr/>
        </p:nvSpPr>
        <p:spPr>
          <a:xfrm>
            <a:off x="0" y="0"/>
            <a:ext cx="12192000" cy="6858000"/>
          </a:xfrm>
          <a:custGeom>
            <a:avLst/>
            <a:gdLst/>
            <a:ahLst/>
            <a:cxnLst/>
            <a:rect l="l" t="t" r="r" b="b"/>
            <a:pathLst>
              <a:path w="7645981" h="5527379">
                <a:moveTo>
                  <a:pt x="0" y="0"/>
                </a:moveTo>
                <a:lnTo>
                  <a:pt x="7645982" y="0"/>
                </a:lnTo>
                <a:lnTo>
                  <a:pt x="7645982" y="5527378"/>
                </a:lnTo>
                <a:lnTo>
                  <a:pt x="0" y="5527378"/>
                </a:lnTo>
                <a:lnTo>
                  <a:pt x="0" y="0"/>
                </a:lnTo>
                <a:close/>
              </a:path>
            </a:pathLst>
          </a:custGeom>
          <a:blipFill>
            <a:blip r:embed="rId3"/>
            <a:stretch>
              <a:fillRect/>
            </a:stretch>
          </a:blipFill>
        </p:spPr>
        <p:txBody>
          <a:bodyPr/>
          <a:lstStyle/>
          <a:p>
            <a:endParaRPr lang="en-US"/>
          </a:p>
        </p:txBody>
      </p:sp>
      <p:sp>
        <p:nvSpPr>
          <p:cNvPr id="4" name="Rectangle: Rounded Corners 1">
            <a:extLst>
              <a:ext uri="{FF2B5EF4-FFF2-40B4-BE49-F238E27FC236}">
                <a16:creationId xmlns:a16="http://schemas.microsoft.com/office/drawing/2014/main" xmlns="" id="{88A86C44-EA04-30B3-153F-3DDB7C3FA1B9}"/>
              </a:ext>
            </a:extLst>
          </p:cNvPr>
          <p:cNvSpPr/>
          <p:nvPr/>
        </p:nvSpPr>
        <p:spPr>
          <a:xfrm>
            <a:off x="1361440" y="990209"/>
            <a:ext cx="9199156" cy="3724031"/>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xmlns="" sd="852854689">
                  <a:custGeom>
                    <a:avLst/>
                    <a:gdLst>
                      <a:gd name="connsiteX0" fmla="*/ 0 w 9199156"/>
                      <a:gd name="connsiteY0" fmla="*/ 504718 h 3724031"/>
                      <a:gd name="connsiteX1" fmla="*/ 504718 w 9199156"/>
                      <a:gd name="connsiteY1" fmla="*/ 0 h 3724031"/>
                      <a:gd name="connsiteX2" fmla="*/ 8694438 w 9199156"/>
                      <a:gd name="connsiteY2" fmla="*/ 0 h 3724031"/>
                      <a:gd name="connsiteX3" fmla="*/ 9199156 w 9199156"/>
                      <a:gd name="connsiteY3" fmla="*/ 504718 h 3724031"/>
                      <a:gd name="connsiteX4" fmla="*/ 9199156 w 9199156"/>
                      <a:gd name="connsiteY4" fmla="*/ 3219313 h 3724031"/>
                      <a:gd name="connsiteX5" fmla="*/ 8694438 w 9199156"/>
                      <a:gd name="connsiteY5" fmla="*/ 3724031 h 3724031"/>
                      <a:gd name="connsiteX6" fmla="*/ 504718 w 9199156"/>
                      <a:gd name="connsiteY6" fmla="*/ 3724031 h 3724031"/>
                      <a:gd name="connsiteX7" fmla="*/ 0 w 9199156"/>
                      <a:gd name="connsiteY7" fmla="*/ 3219313 h 3724031"/>
                      <a:gd name="connsiteX8" fmla="*/ 0 w 9199156"/>
                      <a:gd name="connsiteY8" fmla="*/ 504718 h 372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9156" h="3724031" fill="none" extrusionOk="0">
                        <a:moveTo>
                          <a:pt x="0" y="504718"/>
                        </a:moveTo>
                        <a:cubicBezTo>
                          <a:pt x="994" y="252871"/>
                          <a:pt x="247063" y="35400"/>
                          <a:pt x="504718" y="0"/>
                        </a:cubicBezTo>
                        <a:cubicBezTo>
                          <a:pt x="1706555" y="72427"/>
                          <a:pt x="6896767" y="61419"/>
                          <a:pt x="8694438" y="0"/>
                        </a:cubicBezTo>
                        <a:cubicBezTo>
                          <a:pt x="8967489" y="-39215"/>
                          <a:pt x="9184889" y="221655"/>
                          <a:pt x="9199156" y="504718"/>
                        </a:cubicBezTo>
                        <a:cubicBezTo>
                          <a:pt x="9300032" y="972471"/>
                          <a:pt x="9091843" y="2860963"/>
                          <a:pt x="9199156" y="3219313"/>
                        </a:cubicBezTo>
                        <a:cubicBezTo>
                          <a:pt x="9204704" y="3469903"/>
                          <a:pt x="8945995" y="3693549"/>
                          <a:pt x="8694438" y="3724031"/>
                        </a:cubicBezTo>
                        <a:cubicBezTo>
                          <a:pt x="6181442" y="3753858"/>
                          <a:pt x="3709060" y="3644725"/>
                          <a:pt x="504718" y="3724031"/>
                        </a:cubicBezTo>
                        <a:cubicBezTo>
                          <a:pt x="273783" y="3718626"/>
                          <a:pt x="-5835" y="3499215"/>
                          <a:pt x="0" y="3219313"/>
                        </a:cubicBezTo>
                        <a:cubicBezTo>
                          <a:pt x="50037" y="2060786"/>
                          <a:pt x="770" y="933089"/>
                          <a:pt x="0" y="504718"/>
                        </a:cubicBezTo>
                        <a:close/>
                      </a:path>
                      <a:path w="9199156" h="3724031" stroke="0" extrusionOk="0">
                        <a:moveTo>
                          <a:pt x="0" y="504718"/>
                        </a:moveTo>
                        <a:cubicBezTo>
                          <a:pt x="28695" y="233792"/>
                          <a:pt x="245206" y="40078"/>
                          <a:pt x="504718" y="0"/>
                        </a:cubicBezTo>
                        <a:cubicBezTo>
                          <a:pt x="4296515" y="123000"/>
                          <a:pt x="6728671" y="-96860"/>
                          <a:pt x="8694438" y="0"/>
                        </a:cubicBezTo>
                        <a:cubicBezTo>
                          <a:pt x="8970412" y="-2114"/>
                          <a:pt x="9207278" y="209597"/>
                          <a:pt x="9199156" y="504718"/>
                        </a:cubicBezTo>
                        <a:cubicBezTo>
                          <a:pt x="9202329" y="1325818"/>
                          <a:pt x="9293423" y="2389435"/>
                          <a:pt x="9199156" y="3219313"/>
                        </a:cubicBezTo>
                        <a:cubicBezTo>
                          <a:pt x="9182506" y="3504093"/>
                          <a:pt x="8936082" y="3717959"/>
                          <a:pt x="8694438" y="3724031"/>
                        </a:cubicBezTo>
                        <a:cubicBezTo>
                          <a:pt x="4921084" y="3563324"/>
                          <a:pt x="4076728" y="3763698"/>
                          <a:pt x="504718" y="3724031"/>
                        </a:cubicBezTo>
                        <a:cubicBezTo>
                          <a:pt x="192171" y="3717204"/>
                          <a:pt x="-37384" y="3481125"/>
                          <a:pt x="0" y="3219313"/>
                        </a:cubicBezTo>
                        <a:cubicBezTo>
                          <a:pt x="32216" y="2156146"/>
                          <a:pt x="57206" y="1371027"/>
                          <a:pt x="0" y="5047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endParaRPr lang="en-US" sz="2800" dirty="0">
              <a:solidFill>
                <a:schemeClr val="tx1"/>
              </a:solidFill>
            </a:endParaRPr>
          </a:p>
        </p:txBody>
      </p:sp>
      <p:pic>
        <p:nvPicPr>
          <p:cNvPr id="8" name="Picture 7">
            <a:extLst>
              <a:ext uri="{FF2B5EF4-FFF2-40B4-BE49-F238E27FC236}">
                <a16:creationId xmlns:a16="http://schemas.microsoft.com/office/drawing/2014/main" xmlns="" id="{A2317756-89FD-12B2-39AD-674B6767BB74}"/>
              </a:ext>
            </a:extLst>
          </p:cNvPr>
          <p:cNvPicPr>
            <a:picLocks noChangeAspect="1"/>
          </p:cNvPicPr>
          <p:nvPr/>
        </p:nvPicPr>
        <p:blipFill>
          <a:blip r:embed="rId4"/>
          <a:stretch>
            <a:fillRect/>
          </a:stretch>
        </p:blipFill>
        <p:spPr>
          <a:xfrm>
            <a:off x="3551720" y="0"/>
            <a:ext cx="4986960" cy="1402202"/>
          </a:xfrm>
          <a:prstGeom prst="rect">
            <a:avLst/>
          </a:prstGeom>
        </p:spPr>
      </p:pic>
      <p:pic>
        <p:nvPicPr>
          <p:cNvPr id="10" name="Picture 9" descr="A yellow circles with red lines&#10;&#10;Description automatically generated">
            <a:extLst>
              <a:ext uri="{FF2B5EF4-FFF2-40B4-BE49-F238E27FC236}">
                <a16:creationId xmlns:a16="http://schemas.microsoft.com/office/drawing/2014/main" xmlns="" id="{2CB904D9-F743-29FC-733C-197E4934BC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41668"/>
            <a:ext cx="3200400" cy="1915865"/>
          </a:xfrm>
          <a:prstGeom prst="rect">
            <a:avLst/>
          </a:prstGeom>
        </p:spPr>
      </p:pic>
      <p:pic>
        <p:nvPicPr>
          <p:cNvPr id="18" name="Picture 17">
            <a:extLst>
              <a:ext uri="{FF2B5EF4-FFF2-40B4-BE49-F238E27FC236}">
                <a16:creationId xmlns:a16="http://schemas.microsoft.com/office/drawing/2014/main" xmlns="" id="{ADB55190-FC81-8FDB-664F-2E6988B1E97C}"/>
              </a:ext>
            </a:extLst>
          </p:cNvPr>
          <p:cNvPicPr>
            <a:picLocks noChangeAspect="1"/>
          </p:cNvPicPr>
          <p:nvPr/>
        </p:nvPicPr>
        <p:blipFill>
          <a:blip r:embed="rId6"/>
          <a:stretch>
            <a:fillRect/>
          </a:stretch>
        </p:blipFill>
        <p:spPr>
          <a:xfrm>
            <a:off x="1784006" y="2407417"/>
            <a:ext cx="8754615" cy="1542422"/>
          </a:xfrm>
          <a:prstGeom prst="rect">
            <a:avLst/>
          </a:prstGeom>
        </p:spPr>
      </p:pic>
    </p:spTree>
    <p:extLst>
      <p:ext uri="{BB962C8B-B14F-4D97-AF65-F5344CB8AC3E}">
        <p14:creationId xmlns:p14="http://schemas.microsoft.com/office/powerpoint/2010/main" val="1257397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EE882A6E-37F0-463E-B924-34AFF58FFAD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29" b="99714" l="643" r="98143">
                        <a14:foregroundMark x1="41571" y1="52714" x2="41571" y2="52714"/>
                        <a14:foregroundMark x1="41571" y1="52714" x2="16643" y2="14429"/>
                        <a14:foregroundMark x1="16643" y1="14429" x2="8071" y2="9143"/>
                        <a14:foregroundMark x1="8071" y1="9143" x2="6357" y2="9000"/>
                        <a14:foregroundMark x1="38643" y1="4429" x2="28286" y2="14286"/>
                        <a14:foregroundMark x1="28286" y1="14286" x2="19214" y2="31429"/>
                        <a14:foregroundMark x1="19214" y1="31429" x2="16571" y2="41571"/>
                        <a14:foregroundMark x1="16571" y1="41571" x2="15786" y2="65286"/>
                        <a14:foregroundMark x1="15786" y1="65286" x2="20143" y2="73000"/>
                        <a14:foregroundMark x1="20143" y1="73000" x2="35143" y2="76000"/>
                        <a14:foregroundMark x1="35143" y1="76000" x2="35857" y2="76571"/>
                        <a14:foregroundMark x1="1000" y1="3429" x2="786" y2="51714"/>
                        <a14:foregroundMark x1="786" y1="51714" x2="2000" y2="62000"/>
                        <a14:foregroundMark x1="2000" y1="62000" x2="4000" y2="69429"/>
                        <a14:foregroundMark x1="4000" y1="69429" x2="11286" y2="80429"/>
                        <a14:foregroundMark x1="11286" y1="80429" x2="19429" y2="85429"/>
                        <a14:foregroundMark x1="19429" y1="85429" x2="44429" y2="87000"/>
                        <a14:foregroundMark x1="44429" y1="87000" x2="54500" y2="84571"/>
                        <a14:foregroundMark x1="3571" y1="94714" x2="26929" y2="89857"/>
                        <a14:foregroundMark x1="26929" y1="89857" x2="36929" y2="89857"/>
                        <a14:foregroundMark x1="36929" y1="89857" x2="56714" y2="88286"/>
                        <a14:foregroundMark x1="1286" y1="61143" x2="643" y2="99714"/>
                        <a14:foregroundMark x1="65214" y1="71286" x2="72071" y2="78714"/>
                        <a14:foregroundMark x1="63714" y1="58571" x2="64571" y2="49714"/>
                        <a14:foregroundMark x1="68000" y1="55571" x2="70071" y2="49143"/>
                        <a14:foregroundMark x1="33071" y1="54286" x2="41929" y2="61429"/>
                        <a14:foregroundMark x1="47571" y1="429" x2="48571" y2="3429"/>
                        <a14:foregroundMark x1="70929" y1="63429" x2="69143" y2="72286"/>
                        <a14:foregroundMark x1="69143" y1="72286" x2="68786" y2="72571"/>
                        <a14:foregroundMark x1="71214" y1="64429" x2="73000" y2="66714"/>
                        <a14:foregroundMark x1="72429" y1="72000" x2="70643" y2="74286"/>
                        <a14:foregroundMark x1="70429" y1="81429" x2="71286" y2="88286"/>
                        <a14:foregroundMark x1="56929" y1="92857" x2="75429" y2="89857"/>
                        <a14:foregroundMark x1="75429" y1="89857" x2="89357" y2="90143"/>
                        <a14:foregroundMark x1="89357" y1="90143" x2="91664" y2="91740"/>
                        <a14:foregroundMark x1="58071" y1="88571" x2="62714" y2="94143"/>
                        <a14:foregroundMark x1="62714" y1="94143" x2="72357" y2="96429"/>
                        <a14:foregroundMark x1="46500" y1="76857" x2="59929" y2="73286"/>
                        <a14:foregroundMark x1="59929" y1="73286" x2="63143" y2="73286"/>
                        <a14:foregroundMark x1="73214" y1="72571" x2="81714" y2="87571"/>
                        <a14:foregroundMark x1="72429" y1="55000" x2="76000" y2="59857"/>
                        <a14:foregroundMark x1="76000" y1="59857" x2="77929" y2="73286"/>
                        <a14:foregroundMark x1="77286" y1="55571" x2="78929" y2="62714"/>
                        <a14:foregroundMark x1="78929" y1="62714" x2="79857" y2="76857"/>
                        <a14:foregroundMark x1="73500" y1="57286" x2="76500" y2="59143"/>
                        <a14:foregroundMark x1="72714" y1="58143" x2="75357" y2="64143"/>
                        <a14:foregroundMark x1="75357" y1="64143" x2="75357" y2="64143"/>
                        <a14:foregroundMark x1="81214" y1="83429" x2="86630" y2="84489"/>
                        <a14:foregroundMark x1="94081" y1="91070" x2="94611" y2="92197"/>
                        <a14:foregroundMark x1="1143" y1="1571" x2="14000" y2="59286"/>
                        <a14:foregroundMark x1="90286" y1="94714" x2="90500" y2="93714"/>
                        <a14:foregroundMark x1="92071" y1="98286" x2="93143" y2="99714"/>
                        <a14:backgroundMark x1="70786" y1="21429" x2="89714" y2="61857"/>
                        <a14:backgroundMark x1="89714" y1="61857" x2="92571" y2="65000"/>
                        <a14:backgroundMark x1="71857" y1="42857" x2="80429" y2="50143"/>
                        <a14:backgroundMark x1="80429" y1="50143" x2="83643" y2="56000"/>
                        <a14:backgroundMark x1="83643" y1="56000" x2="85500" y2="71857"/>
                        <a14:backgroundMark x1="85500" y1="71857" x2="86286" y2="73571"/>
                        <a14:backgroundMark x1="79204" y1="58099" x2="83143" y2="57714"/>
                        <a14:backgroundMark x1="83143" y1="57714" x2="85643" y2="55571"/>
                        <a14:backgroundMark x1="92286" y1="62857" x2="99929" y2="62857"/>
                        <a14:backgroundMark x1="91143" y1="54286" x2="99429" y2="48143"/>
                        <a14:backgroundMark x1="81500" y1="69286" x2="87214" y2="53000"/>
                        <a14:backgroundMark x1="94571" y1="82000" x2="99786" y2="89143"/>
                        <a14:backgroundMark x1="83000" y1="80143" x2="92286" y2="85286"/>
                        <a14:backgroundMark x1="92286" y1="85286" x2="95643" y2="90286"/>
                        <a14:backgroundMark x1="95643" y1="90286" x2="96214" y2="95429"/>
                        <a14:backgroundMark x1="92786" y1="87571" x2="92929" y2="93857"/>
                        <a14:backgroundMark x1="93071" y1="23714" x2="86571" y2="10857"/>
                        <a14:backgroundMark x1="86571" y1="10857" x2="74643" y2="5143"/>
                        <a14:backgroundMark x1="74643" y1="5143" x2="72071" y2="429"/>
                        <a14:backgroundMark x1="74714" y1="13143" x2="64571" y2="10429"/>
                        <a14:backgroundMark x1="64571" y1="10429" x2="58214" y2="1857"/>
                        <a14:backgroundMark x1="54286" y1="857" x2="55643" y2="11429"/>
                        <a14:backgroundMark x1="55643" y1="11429" x2="58786" y2="18857"/>
                        <a14:backgroundMark x1="58786" y1="18857" x2="72714" y2="40000"/>
                        <a14:backgroundMark x1="54000" y1="11286" x2="54000" y2="20714"/>
                        <a14:backgroundMark x1="54000" y1="20714" x2="56286" y2="27429"/>
                        <a14:backgroundMark x1="56286" y1="27429" x2="66714" y2="35429"/>
                        <a14:backgroundMark x1="70929" y1="42286" x2="72857" y2="44286"/>
                        <a14:backgroundMark x1="94571" y1="95857" x2="99786" y2="98286"/>
                        <a14:backgroundMark x1="99786" y1="98286" x2="99786" y2="98286"/>
                      </a14:backgroundRemoval>
                    </a14:imgEffect>
                  </a14:imgLayer>
                </a14:imgProps>
              </a:ext>
              <a:ext uri="{28A0092B-C50C-407E-A947-70E740481C1C}">
                <a14:useLocalDpi xmlns:a14="http://schemas.microsoft.com/office/drawing/2010/main" val="0"/>
              </a:ext>
            </a:extLst>
          </a:blip>
          <a:srcRect l="19611"/>
          <a:stretch/>
        </p:blipFill>
        <p:spPr>
          <a:xfrm>
            <a:off x="555" y="0"/>
            <a:ext cx="6927189" cy="6858000"/>
          </a:xfrm>
          <a:prstGeom prst="rect">
            <a:avLst/>
          </a:prstGeom>
        </p:spPr>
      </p:pic>
      <p:sp>
        <p:nvSpPr>
          <p:cNvPr id="25" name="TextBox 24">
            <a:extLst>
              <a:ext uri="{FF2B5EF4-FFF2-40B4-BE49-F238E27FC236}">
                <a16:creationId xmlns:a16="http://schemas.microsoft.com/office/drawing/2014/main" xmlns="" id="{C1BD517D-5BD2-43DE-8DDA-E656533C002C}"/>
              </a:ext>
            </a:extLst>
          </p:cNvPr>
          <p:cNvSpPr txBox="1"/>
          <p:nvPr/>
        </p:nvSpPr>
        <p:spPr>
          <a:xfrm>
            <a:off x="3344501" y="931224"/>
            <a:ext cx="8620191" cy="1292662"/>
          </a:xfrm>
          <a:prstGeom prst="rect">
            <a:avLst/>
          </a:prstGeom>
          <a:noFill/>
        </p:spPr>
        <p:txBody>
          <a:bodyPr wrap="square" lIns="0" tIns="0" rIns="0" bIns="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Khoáy vẽ trên mình con lợn trong tranh, hình tròn, giữa có nét cong như chữ S chia hình tròn làm hai mảng – một mảng màu sáng (dương) và một mảng màu tối (âm).</a:t>
            </a:r>
            <a:endParaRPr kumimoji="0" lang="en-US" sz="2800" b="1" i="1" u="none" strike="noStrike" kern="1200" cap="none" spc="0" normalizeH="0" baseline="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endParaRPr>
          </a:p>
        </p:txBody>
      </p:sp>
      <p:pic>
        <p:nvPicPr>
          <p:cNvPr id="8196" name="Picture 4" descr="Hình ảnh chú Lợn trong tranh Đông Hồ">
            <a:extLst>
              <a:ext uri="{FF2B5EF4-FFF2-40B4-BE49-F238E27FC236}">
                <a16:creationId xmlns:a16="http://schemas.microsoft.com/office/drawing/2014/main" xmlns="" id="{EDBE60DF-9163-4CD2-927F-24528D4195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7855" y="2938040"/>
            <a:ext cx="4871406" cy="351973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E32E9E73-7FFB-48E5-920B-CCD5B9ACB6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0411" y="133408"/>
            <a:ext cx="6011177" cy="1072989"/>
          </a:xfrm>
          <a:prstGeom prst="rect">
            <a:avLst/>
          </a:prstGeom>
        </p:spPr>
      </p:pic>
      <p:pic>
        <p:nvPicPr>
          <p:cNvPr id="2" name="Picture 1">
            <a:extLst>
              <a:ext uri="{FF2B5EF4-FFF2-40B4-BE49-F238E27FC236}">
                <a16:creationId xmlns:a16="http://schemas.microsoft.com/office/drawing/2014/main" xmlns="" id="{1B581E14-75CC-D386-AB40-75505823AA1F}"/>
              </a:ext>
            </a:extLst>
          </p:cNvPr>
          <p:cNvPicPr>
            <a:picLocks noChangeAspect="1"/>
          </p:cNvPicPr>
          <p:nvPr/>
        </p:nvPicPr>
        <p:blipFill>
          <a:blip r:embed="rId7"/>
          <a:stretch>
            <a:fillRect/>
          </a:stretch>
        </p:blipFill>
        <p:spPr>
          <a:xfrm>
            <a:off x="0" y="542879"/>
            <a:ext cx="1530229" cy="2310584"/>
          </a:xfrm>
          <a:prstGeom prst="rect">
            <a:avLst/>
          </a:prstGeom>
        </p:spPr>
      </p:pic>
    </p:spTree>
    <p:extLst>
      <p:ext uri="{BB962C8B-B14F-4D97-AF65-F5344CB8AC3E}">
        <p14:creationId xmlns:p14="http://schemas.microsoft.com/office/powerpoint/2010/main" val="362182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14:presetBounceEnd="60000">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14:bounceEnd="60000">
                                          <p:cBhvr additive="base">
                                            <p:cTn id="14" dur="1300" fill="hold"/>
                                            <p:tgtEl>
                                              <p:spTgt spid="25"/>
                                            </p:tgtEl>
                                            <p:attrNameLst>
                                              <p:attrName>ppt_x</p:attrName>
                                            </p:attrNameLst>
                                          </p:cBhvr>
                                          <p:tavLst>
                                            <p:tav tm="0">
                                              <p:val>
                                                <p:strVal val="0-#ppt_w/2"/>
                                              </p:val>
                                            </p:tav>
                                            <p:tav tm="100000">
                                              <p:val>
                                                <p:strVal val="#ppt_x"/>
                                              </p:val>
                                            </p:tav>
                                          </p:tavLst>
                                        </p:anim>
                                        <p:anim calcmode="lin" valueType="num" p14:bounceEnd="60000">
                                          <p:cBhvr additive="base">
                                            <p:cTn id="15" dur="13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fade">
                                          <p:cBhvr>
                                            <p:cTn id="20" dur="1000"/>
                                            <p:tgtEl>
                                              <p:spTgt spid="8196"/>
                                            </p:tgtEl>
                                          </p:cBhvr>
                                        </p:animEffect>
                                        <p:anim calcmode="lin" valueType="num">
                                          <p:cBhvr>
                                            <p:cTn id="21" dur="1000" fill="hold"/>
                                            <p:tgtEl>
                                              <p:spTgt spid="8196"/>
                                            </p:tgtEl>
                                            <p:attrNameLst>
                                              <p:attrName>ppt_x</p:attrName>
                                            </p:attrNameLst>
                                          </p:cBhvr>
                                          <p:tavLst>
                                            <p:tav tm="0">
                                              <p:val>
                                                <p:strVal val="#ppt_x"/>
                                              </p:val>
                                            </p:tav>
                                            <p:tav tm="100000">
                                              <p:val>
                                                <p:strVal val="#ppt_x"/>
                                              </p:val>
                                            </p:tav>
                                          </p:tavLst>
                                        </p:anim>
                                        <p:anim calcmode="lin" valueType="num">
                                          <p:cBhvr>
                                            <p:cTn id="22"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300" fill="hold"/>
                                            <p:tgtEl>
                                              <p:spTgt spid="25"/>
                                            </p:tgtEl>
                                            <p:attrNameLst>
                                              <p:attrName>ppt_x</p:attrName>
                                            </p:attrNameLst>
                                          </p:cBhvr>
                                          <p:tavLst>
                                            <p:tav tm="0">
                                              <p:val>
                                                <p:strVal val="0-#ppt_w/2"/>
                                              </p:val>
                                            </p:tav>
                                            <p:tav tm="100000">
                                              <p:val>
                                                <p:strVal val="#ppt_x"/>
                                              </p:val>
                                            </p:tav>
                                          </p:tavLst>
                                        </p:anim>
                                        <p:anim calcmode="lin" valueType="num">
                                          <p:cBhvr additive="base">
                                            <p:cTn id="15" dur="13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fade">
                                          <p:cBhvr>
                                            <p:cTn id="20" dur="1000"/>
                                            <p:tgtEl>
                                              <p:spTgt spid="8196"/>
                                            </p:tgtEl>
                                          </p:cBhvr>
                                        </p:animEffect>
                                        <p:anim calcmode="lin" valueType="num">
                                          <p:cBhvr>
                                            <p:cTn id="21" dur="1000" fill="hold"/>
                                            <p:tgtEl>
                                              <p:spTgt spid="8196"/>
                                            </p:tgtEl>
                                            <p:attrNameLst>
                                              <p:attrName>ppt_x</p:attrName>
                                            </p:attrNameLst>
                                          </p:cBhvr>
                                          <p:tavLst>
                                            <p:tav tm="0">
                                              <p:val>
                                                <p:strVal val="#ppt_x"/>
                                              </p:val>
                                            </p:tav>
                                            <p:tav tm="100000">
                                              <p:val>
                                                <p:strVal val="#ppt_x"/>
                                              </p:val>
                                            </p:tav>
                                          </p:tavLst>
                                        </p:anim>
                                        <p:anim calcmode="lin" valueType="num">
                                          <p:cBhvr>
                                            <p:cTn id="22"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9A1D72BC-5716-4DD7-84E3-24670A5B08D5}"/>
              </a:ext>
            </a:extLst>
          </p:cNvPr>
          <p:cNvGrpSpPr/>
          <p:nvPr/>
        </p:nvGrpSpPr>
        <p:grpSpPr>
          <a:xfrm>
            <a:off x="0" y="0"/>
            <a:ext cx="12192000" cy="6858000"/>
            <a:chOff x="0" y="0"/>
            <a:chExt cx="12192000" cy="6858000"/>
          </a:xfrm>
        </p:grpSpPr>
        <p:pic>
          <p:nvPicPr>
            <p:cNvPr id="2" name="Picture 1">
              <a:extLst>
                <a:ext uri="{FF2B5EF4-FFF2-40B4-BE49-F238E27FC236}">
                  <a16:creationId xmlns:a16="http://schemas.microsoft.com/office/drawing/2014/main" xmlns="" id="{FC46CE75-D367-4EE9-90DC-C37E7AA435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xmlns="" id="{B9CE65B0-B400-442C-8136-CAE2109AC3D4}"/>
                </a:ext>
              </a:extLst>
            </p:cNvPr>
            <p:cNvSpPr/>
            <p:nvPr/>
          </p:nvSpPr>
          <p:spPr>
            <a:xfrm>
              <a:off x="7795647" y="271219"/>
              <a:ext cx="3378631" cy="3541363"/>
            </a:xfrm>
            <a:prstGeom prst="rect">
              <a:avLst/>
            </a:prstGeom>
            <a:solidFill>
              <a:srgbClr val="FEF6EB"/>
            </a:solidFill>
            <a:ln>
              <a:solidFill>
                <a:srgbClr val="FEF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xmlns="" id="{ACA91BBD-8BBD-4F52-A1AB-62046F67282D}"/>
              </a:ext>
            </a:extLst>
          </p:cNvPr>
          <p:cNvSpPr txBox="1"/>
          <p:nvPr/>
        </p:nvSpPr>
        <p:spPr>
          <a:xfrm>
            <a:off x="6833588" y="1039666"/>
            <a:ext cx="5023811" cy="1231106"/>
          </a:xfrm>
          <a:prstGeom prst="rect">
            <a:avLst/>
          </a:prstGeom>
          <a:noFill/>
        </p:spPr>
        <p:txBody>
          <a:bodyPr wrap="none" lIns="0" tIns="0" rIns="0" bIns="0" rtlCol="0">
            <a:spAutoFit/>
          </a:bodyPr>
          <a:lstStyle/>
          <a:p>
            <a:pPr algn="l"/>
            <a:r>
              <a:rPr lang="vi-VN" sz="8000" dirty="0">
                <a:solidFill>
                  <a:srgbClr val="002060"/>
                </a:solidFill>
                <a:latin typeface="#9Slide06 SVNBlow Brush" pitchFamily="2" charset="0"/>
              </a:rPr>
              <a:t>Tìm hiểu bài</a:t>
            </a:r>
            <a:endParaRPr lang="en-US" sz="8000" dirty="0">
              <a:solidFill>
                <a:srgbClr val="002060"/>
              </a:solidFill>
              <a:latin typeface="#9Slide06 SVNBlow Brush" pitchFamily="2" charset="0"/>
            </a:endParaRPr>
          </a:p>
        </p:txBody>
      </p:sp>
      <p:sp>
        <p:nvSpPr>
          <p:cNvPr id="6" name="Rectangle: Rounded Corners 3">
            <a:extLst>
              <a:ext uri="{FF2B5EF4-FFF2-40B4-BE49-F238E27FC236}">
                <a16:creationId xmlns:a16="http://schemas.microsoft.com/office/drawing/2014/main" xmlns="" id="{AF92973A-1EFC-43EC-9235-B67B42E9A04A}"/>
              </a:ext>
            </a:extLst>
          </p:cNvPr>
          <p:cNvSpPr/>
          <p:nvPr/>
        </p:nvSpPr>
        <p:spPr>
          <a:xfrm>
            <a:off x="6709967" y="4411906"/>
            <a:ext cx="5271052" cy="1846769"/>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chemeClr val="bg1"/>
          </a:solidFill>
          <a:ln w="28575">
            <a:solidFill>
              <a:schemeClr val="accent4">
                <a:lumMod val="75000"/>
              </a:schemeClr>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ysClr val="windowText" lastClr="000000"/>
                </a:solidFill>
                <a:latin typeface="Cambria" panose="02040503050406030204" pitchFamily="18" charset="0"/>
                <a:ea typeface="Cambria" panose="02040503050406030204" pitchFamily="18" charset="0"/>
                <a:cs typeface="AvantGarde" panose="00000400000000000000" pitchFamily="2" charset="0"/>
              </a:rPr>
              <a:t>Trên đường đi, tớ gặp một bé ếch đang khóc vì không tìm thấy mẹ. Hãy giúp tớ tìm mẹ cho ếch nhé!</a:t>
            </a:r>
            <a:endParaRPr lang="en-US" sz="2800" dirty="0">
              <a:solidFill>
                <a:sysClr val="windowText" lastClr="000000"/>
              </a:solidFill>
              <a:latin typeface="Cambria" panose="02040503050406030204" pitchFamily="18" charset="0"/>
              <a:ea typeface="Cambria" panose="02040503050406030204" pitchFamily="18" charset="0"/>
              <a:cs typeface="AvantGarde" panose="00000400000000000000" pitchFamily="2" charset="0"/>
            </a:endParaRPr>
          </a:p>
        </p:txBody>
      </p:sp>
    </p:spTree>
    <p:extLst>
      <p:ext uri="{BB962C8B-B14F-4D97-AF65-F5344CB8AC3E}">
        <p14:creationId xmlns:p14="http://schemas.microsoft.com/office/powerpoint/2010/main" val="415205018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D5888C8C-6459-49EA-86E9-07C9B679BB37}"/>
              </a:ext>
            </a:extLst>
          </p:cNvPr>
          <p:cNvGrpSpPr/>
          <p:nvPr/>
        </p:nvGrpSpPr>
        <p:grpSpPr>
          <a:xfrm>
            <a:off x="0" y="-84118"/>
            <a:ext cx="12192000" cy="6942118"/>
            <a:chOff x="0" y="381000"/>
            <a:chExt cx="12192000" cy="6096000"/>
          </a:xfrm>
        </p:grpSpPr>
        <p:pic>
          <p:nvPicPr>
            <p:cNvPr id="6" name="Picture 5">
              <a:extLst>
                <a:ext uri="{FF2B5EF4-FFF2-40B4-BE49-F238E27FC236}">
                  <a16:creationId xmlns:a16="http://schemas.microsoft.com/office/drawing/2014/main" xmlns="" id="{95C0F82A-65A5-4050-9657-E7E120091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8" name="Rectangle 7">
              <a:extLst>
                <a:ext uri="{FF2B5EF4-FFF2-40B4-BE49-F238E27FC236}">
                  <a16:creationId xmlns:a16="http://schemas.microsoft.com/office/drawing/2014/main" xmlns="" id="{B0DB67A4-8CA0-48AF-AE60-8CC0001C792B}"/>
                </a:ext>
              </a:extLst>
            </p:cNvPr>
            <p:cNvSpPr/>
            <p:nvPr/>
          </p:nvSpPr>
          <p:spPr>
            <a:xfrm>
              <a:off x="7597833" y="814647"/>
              <a:ext cx="2294312" cy="2149235"/>
            </a:xfrm>
            <a:prstGeom prst="rect">
              <a:avLst/>
            </a:prstGeom>
            <a:solidFill>
              <a:srgbClr val="FCE9DA"/>
            </a:solidFill>
            <a:ln>
              <a:solidFill>
                <a:srgbClr val="FBE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xmlns="" id="{12F218AE-E553-47F5-94AF-FA0AE8B33165}"/>
              </a:ext>
            </a:extLst>
          </p:cNvPr>
          <p:cNvSpPr/>
          <p:nvPr/>
        </p:nvSpPr>
        <p:spPr>
          <a:xfrm>
            <a:off x="299258" y="180214"/>
            <a:ext cx="11521439" cy="6472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266" name="Picture 2" descr="Ep00000 Sticker - Ep00000 - Discover &amp;amp; Share GIFs">
            <a:extLst>
              <a:ext uri="{FF2B5EF4-FFF2-40B4-BE49-F238E27FC236}">
                <a16:creationId xmlns:a16="http://schemas.microsoft.com/office/drawing/2014/main" xmlns="" id="{11024FB4-1992-41B1-A068-65AFB5CEC0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7828" y="205574"/>
            <a:ext cx="1099379" cy="10828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ình ảnh chú Lợn trong tranh Đông Hồ">
            <a:extLst>
              <a:ext uri="{FF2B5EF4-FFF2-40B4-BE49-F238E27FC236}">
                <a16:creationId xmlns:a16="http://schemas.microsoft.com/office/drawing/2014/main" xmlns="" id="{623A1486-1412-40B7-B06E-B96B064521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828" y="1732296"/>
            <a:ext cx="2828936" cy="20439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68" name="Picture 4" descr="Tranh gà nỗi hoài thương một thuở - Hànộimới">
            <a:extLst>
              <a:ext uri="{FF2B5EF4-FFF2-40B4-BE49-F238E27FC236}">
                <a16:creationId xmlns:a16="http://schemas.microsoft.com/office/drawing/2014/main" xmlns="" id="{DDA8BC6B-29E2-48B9-93A9-71B675E0BC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6051" y="1755590"/>
            <a:ext cx="2996393" cy="199559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0" name="Picture 6" descr="Ý nghĩa của bức tranh đông hồ đám cưới chuột">
            <a:extLst>
              <a:ext uri="{FF2B5EF4-FFF2-40B4-BE49-F238E27FC236}">
                <a16:creationId xmlns:a16="http://schemas.microsoft.com/office/drawing/2014/main" xmlns="" id="{7AC0421C-1C40-448E-AD7E-0A11B46E91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069" y="4345174"/>
            <a:ext cx="2860695" cy="196638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2" name="Picture 8" descr="THẦY ĐỒ CÓC- TRANH DÂN GIAN ĐÔNG HỒ - TRANH DÂN GIAN VIỆT NAM - Đinh Xuân  Quyết - Website Đinh Xuân Quyết">
            <a:extLst>
              <a:ext uri="{FF2B5EF4-FFF2-40B4-BE49-F238E27FC236}">
                <a16:creationId xmlns:a16="http://schemas.microsoft.com/office/drawing/2014/main" xmlns="" id="{58A0AA55-768A-48D9-9FC8-BBB9E133632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234"/>
          <a:stretch/>
        </p:blipFill>
        <p:spPr bwMode="auto">
          <a:xfrm>
            <a:off x="4086051" y="4314327"/>
            <a:ext cx="2996393" cy="20280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4" name="Picture 10" descr="HỨNG DỪA”">
            <a:extLst>
              <a:ext uri="{FF2B5EF4-FFF2-40B4-BE49-F238E27FC236}">
                <a16:creationId xmlns:a16="http://schemas.microsoft.com/office/drawing/2014/main" xmlns="" id="{24B10C93-C767-4092-BD91-FDF2C3E5D1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7060" y="2401397"/>
            <a:ext cx="2016355" cy="292696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6" name="Picture 12" descr="Tranh Dân Gian Đông Hồ Tố Nữ |Chỉ Có Tại Mỹ Nghệ Sen">
            <a:extLst>
              <a:ext uri="{FF2B5EF4-FFF2-40B4-BE49-F238E27FC236}">
                <a16:creationId xmlns:a16="http://schemas.microsoft.com/office/drawing/2014/main" xmlns="" id="{4A8BD6AE-111F-4DC1-87CE-AD75B04D71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17918" y="2024213"/>
            <a:ext cx="1636526" cy="36198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880AA640-DDBE-8B26-B949-6A9804252FEC}"/>
              </a:ext>
            </a:extLst>
          </p:cNvPr>
          <p:cNvSpPr txBox="1"/>
          <p:nvPr/>
        </p:nvSpPr>
        <p:spPr>
          <a:xfrm>
            <a:off x="1905000" y="283029"/>
            <a:ext cx="9209314" cy="1077218"/>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Kể tên những bức tranh làng Hồ được nhắc tới trong bài.</a:t>
            </a:r>
            <a:endParaRPr lang="en-US" sz="3200" b="1" dirty="0">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xmlns="" id="{9425923D-DB26-C29B-9C59-ADFC6D576740}"/>
              </a:ext>
            </a:extLst>
          </p:cNvPr>
          <p:cNvSpPr/>
          <p:nvPr/>
        </p:nvSpPr>
        <p:spPr>
          <a:xfrm>
            <a:off x="569739" y="2264228"/>
            <a:ext cx="11248465" cy="3724587"/>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Những bức tranh làng Hồ được nhắc tới trong bài là tranh lợn, gà, chuột, ếch, tranh cây dừa, tranh tố nữ, tranh lợn ăn cây ráy, tranh đàn gà mẹ con.</a:t>
            </a:r>
          </a:p>
        </p:txBody>
      </p:sp>
    </p:spTree>
    <p:extLst>
      <p:ext uri="{BB962C8B-B14F-4D97-AF65-F5344CB8AC3E}">
        <p14:creationId xmlns:p14="http://schemas.microsoft.com/office/powerpoint/2010/main" val="3851326783"/>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500" fill="hold"/>
                                        <p:tgtEl>
                                          <p:spTgt spid="11266"/>
                                        </p:tgtEl>
                                        <p:attrNameLst>
                                          <p:attrName>ppt_w</p:attrName>
                                        </p:attrNameLst>
                                      </p:cBhvr>
                                      <p:tavLst>
                                        <p:tav tm="0">
                                          <p:val>
                                            <p:fltVal val="0"/>
                                          </p:val>
                                        </p:tav>
                                        <p:tav tm="100000">
                                          <p:val>
                                            <p:strVal val="#ppt_w"/>
                                          </p:val>
                                        </p:tav>
                                      </p:tavLst>
                                    </p:anim>
                                    <p:anim calcmode="lin" valueType="num">
                                      <p:cBhvr>
                                        <p:cTn id="15" dur="500" fill="hold"/>
                                        <p:tgtEl>
                                          <p:spTgt spid="11266"/>
                                        </p:tgtEl>
                                        <p:attrNameLst>
                                          <p:attrName>ppt_h</p:attrName>
                                        </p:attrNameLst>
                                      </p:cBhvr>
                                      <p:tavLst>
                                        <p:tav tm="0">
                                          <p:val>
                                            <p:fltVal val="0"/>
                                          </p:val>
                                        </p:tav>
                                        <p:tav tm="100000">
                                          <p:val>
                                            <p:strVal val="#ppt_h"/>
                                          </p:val>
                                        </p:tav>
                                      </p:tavLst>
                                    </p:anim>
                                    <p:animEffect transition="in" filter="fade">
                                      <p:cBhvr>
                                        <p:cTn id="16" dur="500"/>
                                        <p:tgtEl>
                                          <p:spTgt spid="11266"/>
                                        </p:tgtEl>
                                      </p:cBhvr>
                                    </p:animEffect>
                                    <p:anim calcmode="lin" valueType="num">
                                      <p:cBhvr>
                                        <p:cTn id="17" dur="500" fill="hold"/>
                                        <p:tgtEl>
                                          <p:spTgt spid="11266"/>
                                        </p:tgtEl>
                                        <p:attrNameLst>
                                          <p:attrName>ppt_x</p:attrName>
                                        </p:attrNameLst>
                                      </p:cBhvr>
                                      <p:tavLst>
                                        <p:tav tm="0">
                                          <p:val>
                                            <p:fltVal val="0.5"/>
                                          </p:val>
                                        </p:tav>
                                        <p:tav tm="100000">
                                          <p:val>
                                            <p:strVal val="#ppt_x"/>
                                          </p:val>
                                        </p:tav>
                                      </p:tavLst>
                                    </p:anim>
                                    <p:anim calcmode="lin" valueType="num">
                                      <p:cBhvr>
                                        <p:cTn id="18"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268"/>
                                        </p:tgtEl>
                                        <p:attrNameLst>
                                          <p:attrName>style.visibility</p:attrName>
                                        </p:attrNameLst>
                                      </p:cBhvr>
                                      <p:to>
                                        <p:strVal val="visible"/>
                                      </p:to>
                                    </p:set>
                                    <p:animEffect transition="in" filter="fade">
                                      <p:cBhvr>
                                        <p:cTn id="30" dur="1000"/>
                                        <p:tgtEl>
                                          <p:spTgt spid="11268"/>
                                        </p:tgtEl>
                                      </p:cBhvr>
                                    </p:animEffect>
                                    <p:anim calcmode="lin" valueType="num">
                                      <p:cBhvr>
                                        <p:cTn id="31" dur="1000" fill="hold"/>
                                        <p:tgtEl>
                                          <p:spTgt spid="11268"/>
                                        </p:tgtEl>
                                        <p:attrNameLst>
                                          <p:attrName>ppt_x</p:attrName>
                                        </p:attrNameLst>
                                      </p:cBhvr>
                                      <p:tavLst>
                                        <p:tav tm="0">
                                          <p:val>
                                            <p:strVal val="#ppt_x"/>
                                          </p:val>
                                        </p:tav>
                                        <p:tav tm="100000">
                                          <p:val>
                                            <p:strVal val="#ppt_x"/>
                                          </p:val>
                                        </p:tav>
                                      </p:tavLst>
                                    </p:anim>
                                    <p:anim calcmode="lin" valueType="num">
                                      <p:cBhvr>
                                        <p:cTn id="32"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270"/>
                                        </p:tgtEl>
                                        <p:attrNameLst>
                                          <p:attrName>style.visibility</p:attrName>
                                        </p:attrNameLst>
                                      </p:cBhvr>
                                      <p:to>
                                        <p:strVal val="visible"/>
                                      </p:to>
                                    </p:set>
                                    <p:animEffect transition="in" filter="fade">
                                      <p:cBhvr>
                                        <p:cTn id="37" dur="1000"/>
                                        <p:tgtEl>
                                          <p:spTgt spid="11270"/>
                                        </p:tgtEl>
                                      </p:cBhvr>
                                    </p:animEffect>
                                    <p:anim calcmode="lin" valueType="num">
                                      <p:cBhvr>
                                        <p:cTn id="38" dur="1000" fill="hold"/>
                                        <p:tgtEl>
                                          <p:spTgt spid="11270"/>
                                        </p:tgtEl>
                                        <p:attrNameLst>
                                          <p:attrName>ppt_x</p:attrName>
                                        </p:attrNameLst>
                                      </p:cBhvr>
                                      <p:tavLst>
                                        <p:tav tm="0">
                                          <p:val>
                                            <p:strVal val="#ppt_x"/>
                                          </p:val>
                                        </p:tav>
                                        <p:tav tm="100000">
                                          <p:val>
                                            <p:strVal val="#ppt_x"/>
                                          </p:val>
                                        </p:tav>
                                      </p:tavLst>
                                    </p:anim>
                                    <p:anim calcmode="lin" valueType="num">
                                      <p:cBhvr>
                                        <p:cTn id="39"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272"/>
                                        </p:tgtEl>
                                        <p:attrNameLst>
                                          <p:attrName>style.visibility</p:attrName>
                                        </p:attrNameLst>
                                      </p:cBhvr>
                                      <p:to>
                                        <p:strVal val="visible"/>
                                      </p:to>
                                    </p:set>
                                    <p:animEffect transition="in" filter="fade">
                                      <p:cBhvr>
                                        <p:cTn id="44" dur="1000"/>
                                        <p:tgtEl>
                                          <p:spTgt spid="11272"/>
                                        </p:tgtEl>
                                      </p:cBhvr>
                                    </p:animEffect>
                                    <p:anim calcmode="lin" valueType="num">
                                      <p:cBhvr>
                                        <p:cTn id="45" dur="1000" fill="hold"/>
                                        <p:tgtEl>
                                          <p:spTgt spid="11272"/>
                                        </p:tgtEl>
                                        <p:attrNameLst>
                                          <p:attrName>ppt_x</p:attrName>
                                        </p:attrNameLst>
                                      </p:cBhvr>
                                      <p:tavLst>
                                        <p:tav tm="0">
                                          <p:val>
                                            <p:strVal val="#ppt_x"/>
                                          </p:val>
                                        </p:tav>
                                        <p:tav tm="100000">
                                          <p:val>
                                            <p:strVal val="#ppt_x"/>
                                          </p:val>
                                        </p:tav>
                                      </p:tavLst>
                                    </p:anim>
                                    <p:anim calcmode="lin" valueType="num">
                                      <p:cBhvr>
                                        <p:cTn id="46"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274"/>
                                        </p:tgtEl>
                                        <p:attrNameLst>
                                          <p:attrName>style.visibility</p:attrName>
                                        </p:attrNameLst>
                                      </p:cBhvr>
                                      <p:to>
                                        <p:strVal val="visible"/>
                                      </p:to>
                                    </p:set>
                                    <p:animEffect transition="in" filter="fade">
                                      <p:cBhvr>
                                        <p:cTn id="51" dur="1000"/>
                                        <p:tgtEl>
                                          <p:spTgt spid="11274"/>
                                        </p:tgtEl>
                                      </p:cBhvr>
                                    </p:animEffect>
                                    <p:anim calcmode="lin" valueType="num">
                                      <p:cBhvr>
                                        <p:cTn id="52" dur="1000" fill="hold"/>
                                        <p:tgtEl>
                                          <p:spTgt spid="11274"/>
                                        </p:tgtEl>
                                        <p:attrNameLst>
                                          <p:attrName>ppt_x</p:attrName>
                                        </p:attrNameLst>
                                      </p:cBhvr>
                                      <p:tavLst>
                                        <p:tav tm="0">
                                          <p:val>
                                            <p:strVal val="#ppt_x"/>
                                          </p:val>
                                        </p:tav>
                                        <p:tav tm="100000">
                                          <p:val>
                                            <p:strVal val="#ppt_x"/>
                                          </p:val>
                                        </p:tav>
                                      </p:tavLst>
                                    </p:anim>
                                    <p:anim calcmode="lin" valueType="num">
                                      <p:cBhvr>
                                        <p:cTn id="53"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1276"/>
                                        </p:tgtEl>
                                        <p:attrNameLst>
                                          <p:attrName>style.visibility</p:attrName>
                                        </p:attrNameLst>
                                      </p:cBhvr>
                                      <p:to>
                                        <p:strVal val="visible"/>
                                      </p:to>
                                    </p:set>
                                    <p:animEffect transition="in" filter="fade">
                                      <p:cBhvr>
                                        <p:cTn id="58" dur="1000"/>
                                        <p:tgtEl>
                                          <p:spTgt spid="11276"/>
                                        </p:tgtEl>
                                      </p:cBhvr>
                                    </p:animEffect>
                                    <p:anim calcmode="lin" valueType="num">
                                      <p:cBhvr>
                                        <p:cTn id="59" dur="1000" fill="hold"/>
                                        <p:tgtEl>
                                          <p:spTgt spid="11276"/>
                                        </p:tgtEl>
                                        <p:attrNameLst>
                                          <p:attrName>ppt_x</p:attrName>
                                        </p:attrNameLst>
                                      </p:cBhvr>
                                      <p:tavLst>
                                        <p:tav tm="0">
                                          <p:val>
                                            <p:strVal val="#ppt_x"/>
                                          </p:val>
                                        </p:tav>
                                        <p:tav tm="100000">
                                          <p:val>
                                            <p:strVal val="#ppt_x"/>
                                          </p:val>
                                        </p:tav>
                                      </p:tavLst>
                                    </p:anim>
                                    <p:anim calcmode="lin" valueType="num">
                                      <p:cBhvr>
                                        <p:cTn id="60" dur="1000" fill="hold"/>
                                        <p:tgtEl>
                                          <p:spTgt spid="1127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strips(downRight)">
                                      <p:cBhvr>
                                        <p:cTn id="65" dur="500"/>
                                        <p:tgtEl>
                                          <p:spTgt spid="3"/>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D5888C8C-6459-49EA-86E9-07C9B679BB37}"/>
              </a:ext>
            </a:extLst>
          </p:cNvPr>
          <p:cNvGrpSpPr/>
          <p:nvPr/>
        </p:nvGrpSpPr>
        <p:grpSpPr>
          <a:xfrm>
            <a:off x="0" y="-84118"/>
            <a:ext cx="12192000" cy="6942118"/>
            <a:chOff x="0" y="381000"/>
            <a:chExt cx="12192000" cy="6096000"/>
          </a:xfrm>
        </p:grpSpPr>
        <p:pic>
          <p:nvPicPr>
            <p:cNvPr id="6" name="Picture 5">
              <a:extLst>
                <a:ext uri="{FF2B5EF4-FFF2-40B4-BE49-F238E27FC236}">
                  <a16:creationId xmlns:a16="http://schemas.microsoft.com/office/drawing/2014/main" xmlns="" id="{95C0F82A-65A5-4050-9657-E7E120091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8" name="Rectangle 7">
              <a:extLst>
                <a:ext uri="{FF2B5EF4-FFF2-40B4-BE49-F238E27FC236}">
                  <a16:creationId xmlns:a16="http://schemas.microsoft.com/office/drawing/2014/main" xmlns="" id="{B0DB67A4-8CA0-48AF-AE60-8CC0001C792B}"/>
                </a:ext>
              </a:extLst>
            </p:cNvPr>
            <p:cNvSpPr/>
            <p:nvPr/>
          </p:nvSpPr>
          <p:spPr>
            <a:xfrm>
              <a:off x="7597833" y="814647"/>
              <a:ext cx="2294312" cy="2149235"/>
            </a:xfrm>
            <a:prstGeom prst="rect">
              <a:avLst/>
            </a:prstGeom>
            <a:solidFill>
              <a:srgbClr val="FCE9DA"/>
            </a:solidFill>
            <a:ln>
              <a:solidFill>
                <a:srgbClr val="FBE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Rectangle: Rounded Corners 13">
            <a:extLst>
              <a:ext uri="{FF2B5EF4-FFF2-40B4-BE49-F238E27FC236}">
                <a16:creationId xmlns:a16="http://schemas.microsoft.com/office/drawing/2014/main" xmlns="" id="{12F218AE-E553-47F5-94AF-FA0AE8B33165}"/>
              </a:ext>
            </a:extLst>
          </p:cNvPr>
          <p:cNvSpPr/>
          <p:nvPr/>
        </p:nvSpPr>
        <p:spPr>
          <a:xfrm>
            <a:off x="299258" y="180214"/>
            <a:ext cx="11521439" cy="6472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266" name="Picture 2" descr="Ep00000 Sticker - Ep00000 - Discover &amp;amp; Share GIFs">
            <a:extLst>
              <a:ext uri="{FF2B5EF4-FFF2-40B4-BE49-F238E27FC236}">
                <a16:creationId xmlns:a16="http://schemas.microsoft.com/office/drawing/2014/main" xmlns="" id="{11024FB4-1992-41B1-A068-65AFB5CEC0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7828" y="205574"/>
            <a:ext cx="1099379" cy="1082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880AA640-DDBE-8B26-B949-6A9804252FEC}"/>
              </a:ext>
            </a:extLst>
          </p:cNvPr>
          <p:cNvSpPr txBox="1"/>
          <p:nvPr/>
        </p:nvSpPr>
        <p:spPr>
          <a:xfrm>
            <a:off x="1905000" y="283029"/>
            <a:ext cx="9209314"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2. </a:t>
            </a:r>
            <a:r>
              <a:rPr lang="vi-VN" sz="3200" b="1" dirty="0">
                <a:solidFill>
                  <a:prstClr val="black"/>
                </a:solidFill>
                <a:latin typeface="Cambria" panose="02040503050406030204" pitchFamily="18" charset="0"/>
                <a:ea typeface="Cambria" panose="02040503050406030204" pitchFamily="18" charset="0"/>
              </a:rPr>
              <a:t>Hai bức tranh Lợn ăn cây ráy và Đàn gà mẹ con được miêu tả như thế nào?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descr="Tranh gà nỗi hoài thương một thuở - Hànộimới">
            <a:extLst>
              <a:ext uri="{FF2B5EF4-FFF2-40B4-BE49-F238E27FC236}">
                <a16:creationId xmlns:a16="http://schemas.microsoft.com/office/drawing/2014/main" xmlns="" id="{3845EBEE-D6D5-7713-8F0D-C3DA20F7FB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008" y="1789112"/>
            <a:ext cx="3442991" cy="229303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6" name="Picture 2" descr="VẼ TRANH ĐÔNG HỒ | LỢN ĂN CÂY RÁY">
            <a:extLst>
              <a:ext uri="{FF2B5EF4-FFF2-40B4-BE49-F238E27FC236}">
                <a16:creationId xmlns:a16="http://schemas.microsoft.com/office/drawing/2014/main" xmlns="" id="{82D4333F-5483-21E8-7239-DBB2C3A0B1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9056" y="1752599"/>
            <a:ext cx="4063997" cy="228599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26A449EC-280E-ABE6-9BCB-095ABFE2316A}"/>
              </a:ext>
            </a:extLst>
          </p:cNvPr>
          <p:cNvSpPr/>
          <p:nvPr/>
        </p:nvSpPr>
        <p:spPr>
          <a:xfrm>
            <a:off x="645939" y="4332514"/>
            <a:ext cx="11248465" cy="2416629"/>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 Bức tranh Lợn ăn cây ráy được miêu tả có những con lợn mang khoáy âm dương rất có duyên.</a:t>
            </a:r>
          </a:p>
          <a:p>
            <a:pPr lvl="0" algn="just">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 Bức tranh Đàn gà mẹ con được miêu tả là có đàn gà con đang ca múa bên gà mẹ.</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893126"/>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5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D5888C8C-6459-49EA-86E9-07C9B679BB37}"/>
              </a:ext>
            </a:extLst>
          </p:cNvPr>
          <p:cNvGrpSpPr/>
          <p:nvPr/>
        </p:nvGrpSpPr>
        <p:grpSpPr>
          <a:xfrm>
            <a:off x="0" y="-84118"/>
            <a:ext cx="12192000" cy="6942118"/>
            <a:chOff x="0" y="381000"/>
            <a:chExt cx="12192000" cy="6096000"/>
          </a:xfrm>
        </p:grpSpPr>
        <p:pic>
          <p:nvPicPr>
            <p:cNvPr id="6" name="Picture 5">
              <a:extLst>
                <a:ext uri="{FF2B5EF4-FFF2-40B4-BE49-F238E27FC236}">
                  <a16:creationId xmlns:a16="http://schemas.microsoft.com/office/drawing/2014/main" xmlns="" id="{95C0F82A-65A5-4050-9657-E7E120091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8" name="Rectangle 7">
              <a:extLst>
                <a:ext uri="{FF2B5EF4-FFF2-40B4-BE49-F238E27FC236}">
                  <a16:creationId xmlns:a16="http://schemas.microsoft.com/office/drawing/2014/main" xmlns="" id="{B0DB67A4-8CA0-48AF-AE60-8CC0001C792B}"/>
                </a:ext>
              </a:extLst>
            </p:cNvPr>
            <p:cNvSpPr/>
            <p:nvPr/>
          </p:nvSpPr>
          <p:spPr>
            <a:xfrm>
              <a:off x="7597833" y="814647"/>
              <a:ext cx="2294312" cy="2149235"/>
            </a:xfrm>
            <a:prstGeom prst="rect">
              <a:avLst/>
            </a:prstGeom>
            <a:solidFill>
              <a:srgbClr val="FCE9DA"/>
            </a:solidFill>
            <a:ln>
              <a:solidFill>
                <a:srgbClr val="FBE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Rectangle: Rounded Corners 13">
            <a:extLst>
              <a:ext uri="{FF2B5EF4-FFF2-40B4-BE49-F238E27FC236}">
                <a16:creationId xmlns:a16="http://schemas.microsoft.com/office/drawing/2014/main" xmlns="" id="{12F218AE-E553-47F5-94AF-FA0AE8B33165}"/>
              </a:ext>
            </a:extLst>
          </p:cNvPr>
          <p:cNvSpPr/>
          <p:nvPr/>
        </p:nvSpPr>
        <p:spPr>
          <a:xfrm>
            <a:off x="299258" y="180214"/>
            <a:ext cx="11521439" cy="6472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266" name="Picture 2" descr="Ep00000 Sticker - Ep00000 - Discover &amp;amp; Share GIFs">
            <a:extLst>
              <a:ext uri="{FF2B5EF4-FFF2-40B4-BE49-F238E27FC236}">
                <a16:creationId xmlns:a16="http://schemas.microsoft.com/office/drawing/2014/main" xmlns="" id="{11024FB4-1992-41B1-A068-65AFB5CEC0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7828" y="205574"/>
            <a:ext cx="1099379" cy="1082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880AA640-DDBE-8B26-B949-6A9804252FEC}"/>
              </a:ext>
            </a:extLst>
          </p:cNvPr>
          <p:cNvSpPr txBox="1"/>
          <p:nvPr/>
        </p:nvSpPr>
        <p:spPr>
          <a:xfrm>
            <a:off x="1905000" y="283029"/>
            <a:ext cx="9209314"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en-US" sz="3200" b="1" dirty="0" err="1">
                <a:solidFill>
                  <a:prstClr val="black"/>
                </a:solidFill>
                <a:latin typeface="Cambria" panose="02040503050406030204" pitchFamily="18" charset="0"/>
                <a:ea typeface="Cambria" panose="02040503050406030204" pitchFamily="18" charset="0"/>
              </a:rPr>
              <a:t>Kĩ</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thuật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tạo</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màu</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của</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tranh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làng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Hồ</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có</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gì</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đặc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biệt</a:t>
            </a:r>
            <a:r>
              <a:rPr lang="en-US" sz="3200" b="1" dirty="0">
                <a:solidFill>
                  <a:prstClr val="black"/>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xmlns="" id="{26A449EC-280E-ABE6-9BCB-095ABFE2316A}"/>
              </a:ext>
            </a:extLst>
          </p:cNvPr>
          <p:cNvSpPr/>
          <p:nvPr/>
        </p:nvSpPr>
        <p:spPr>
          <a:xfrm>
            <a:off x="624168" y="2873828"/>
            <a:ext cx="11248465" cy="2416629"/>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Có 2 màu cơ bản trong tranh làng Hồ: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màu đen và trắng. </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Màu đen được luyện bằng bột than</a:t>
            </a:r>
            <a:endPar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lgn="just">
              <a:defRPr/>
            </a:pP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M</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àu trắng làm từ bột của vỏ sò, vỏ điệp ở biển.</a:t>
            </a:r>
            <a:endPar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lgn="just">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Cả hai màu đều không pha bằng thuốc hay bột màu.</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C73858DB-1BF6-2380-2330-BF96218E7566}"/>
              </a:ext>
            </a:extLst>
          </p:cNvPr>
          <p:cNvSpPr txBox="1"/>
          <p:nvPr/>
        </p:nvSpPr>
        <p:spPr>
          <a:xfrm>
            <a:off x="1306994" y="1895705"/>
            <a:ext cx="9760913" cy="61293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vi-VN" sz="3600" b="1" dirty="0">
                <a:solidFill>
                  <a:srgbClr val="7030A0"/>
                </a:solidFill>
                <a:latin typeface="Calibri" panose="020F0502020204030204" pitchFamily="34" charset="0"/>
                <a:ea typeface="AvantGarde" panose="00000400000000000000" pitchFamily="2" charset="0"/>
                <a:cs typeface="Calibri" panose="020F0502020204030204" pitchFamily="34" charset="0"/>
              </a:rPr>
              <a:t>Kĩ thuật tạo màu của tranh làng Hồ rất đặc biệt.</a:t>
            </a:r>
            <a:endParaRPr lang="en-US" sz="5400" b="1" dirty="0">
              <a:solidFill>
                <a:srgbClr val="7030A0"/>
              </a:solidFill>
              <a:latin typeface="Calibri" panose="020F0502020204030204" pitchFamily="34" charset="0"/>
              <a:ea typeface="AvantGarde" panose="00000400000000000000" pitchFamily="2" charset="0"/>
              <a:cs typeface="Calibri" panose="020F0502020204030204" pitchFamily="34" charset="0"/>
            </a:endParaRPr>
          </a:p>
        </p:txBody>
      </p:sp>
    </p:spTree>
    <p:extLst>
      <p:ext uri="{BB962C8B-B14F-4D97-AF65-F5344CB8AC3E}">
        <p14:creationId xmlns:p14="http://schemas.microsoft.com/office/powerpoint/2010/main" val="181979181"/>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D5888C8C-6459-49EA-86E9-07C9B679BB37}"/>
              </a:ext>
            </a:extLst>
          </p:cNvPr>
          <p:cNvGrpSpPr/>
          <p:nvPr/>
        </p:nvGrpSpPr>
        <p:grpSpPr>
          <a:xfrm>
            <a:off x="0" y="-84118"/>
            <a:ext cx="12192000" cy="6942118"/>
            <a:chOff x="0" y="381000"/>
            <a:chExt cx="12192000" cy="6096000"/>
          </a:xfrm>
        </p:grpSpPr>
        <p:pic>
          <p:nvPicPr>
            <p:cNvPr id="6" name="Picture 5">
              <a:extLst>
                <a:ext uri="{FF2B5EF4-FFF2-40B4-BE49-F238E27FC236}">
                  <a16:creationId xmlns:a16="http://schemas.microsoft.com/office/drawing/2014/main" xmlns="" id="{95C0F82A-65A5-4050-9657-E7E120091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8" name="Rectangle 7">
              <a:extLst>
                <a:ext uri="{FF2B5EF4-FFF2-40B4-BE49-F238E27FC236}">
                  <a16:creationId xmlns:a16="http://schemas.microsoft.com/office/drawing/2014/main" xmlns="" id="{B0DB67A4-8CA0-48AF-AE60-8CC0001C792B}"/>
                </a:ext>
              </a:extLst>
            </p:cNvPr>
            <p:cNvSpPr/>
            <p:nvPr/>
          </p:nvSpPr>
          <p:spPr>
            <a:xfrm>
              <a:off x="7597833" y="814647"/>
              <a:ext cx="2294312" cy="2149235"/>
            </a:xfrm>
            <a:prstGeom prst="rect">
              <a:avLst/>
            </a:prstGeom>
            <a:solidFill>
              <a:srgbClr val="FCE9DA"/>
            </a:solidFill>
            <a:ln>
              <a:solidFill>
                <a:srgbClr val="FBE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Rectangle: Rounded Corners 13">
            <a:extLst>
              <a:ext uri="{FF2B5EF4-FFF2-40B4-BE49-F238E27FC236}">
                <a16:creationId xmlns:a16="http://schemas.microsoft.com/office/drawing/2014/main" xmlns="" id="{12F218AE-E553-47F5-94AF-FA0AE8B33165}"/>
              </a:ext>
            </a:extLst>
          </p:cNvPr>
          <p:cNvSpPr/>
          <p:nvPr/>
        </p:nvSpPr>
        <p:spPr>
          <a:xfrm>
            <a:off x="299258" y="180214"/>
            <a:ext cx="11521439" cy="6472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266" name="Picture 2" descr="Ep00000 Sticker - Ep00000 - Discover &amp;amp; Share GIFs">
            <a:extLst>
              <a:ext uri="{FF2B5EF4-FFF2-40B4-BE49-F238E27FC236}">
                <a16:creationId xmlns:a16="http://schemas.microsoft.com/office/drawing/2014/main" xmlns="" id="{11024FB4-1992-41B1-A068-65AFB5CEC0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7828" y="205574"/>
            <a:ext cx="1099379" cy="1082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880AA640-DDBE-8B26-B949-6A9804252FEC}"/>
              </a:ext>
            </a:extLst>
          </p:cNvPr>
          <p:cNvSpPr txBox="1"/>
          <p:nvPr/>
        </p:nvSpPr>
        <p:spPr>
          <a:xfrm>
            <a:off x="1905000" y="283029"/>
            <a:ext cx="9209314" cy="4524315"/>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Tác giả biết ơn những người nghệ sĩ dân gian làng Hồ vì điều gì? Chọn câu trả lời dưới đây hoặc nêu ý kiến của em.</a:t>
            </a:r>
          </a:p>
          <a:p>
            <a:pPr lvl="0"/>
            <a:r>
              <a:rPr lang="vi-VN" sz="3200" dirty="0">
                <a:solidFill>
                  <a:prstClr val="black"/>
                </a:solidFill>
                <a:latin typeface="Cambria" panose="02040503050406030204" pitchFamily="18" charset="0"/>
                <a:ea typeface="Cambria" panose="02040503050406030204" pitchFamily="18" charset="0"/>
              </a:rPr>
              <a:t>A. Vì họ đã phản ánh cuộc sống rất chân thực, giản dị, hóm hỉnh.</a:t>
            </a:r>
          </a:p>
          <a:p>
            <a:pPr lvl="0"/>
            <a:r>
              <a:rPr lang="vi-VN" sz="3200" dirty="0">
                <a:solidFill>
                  <a:prstClr val="black"/>
                </a:solidFill>
                <a:latin typeface="Cambria" panose="02040503050406030204" pitchFamily="18" charset="0"/>
                <a:ea typeface="Cambria" panose="02040503050406030204" pitchFamily="18" charset="0"/>
              </a:rPr>
              <a:t>B. Vì họ đã tạo nên những bức tranh từ tình yêu quê hương, đất nước tha thiết.</a:t>
            </a:r>
          </a:p>
          <a:p>
            <a:pPr lvl="0"/>
            <a:r>
              <a:rPr lang="vi-VN" sz="3200" dirty="0">
                <a:solidFill>
                  <a:prstClr val="black"/>
                </a:solidFill>
                <a:latin typeface="Cambria" panose="02040503050406030204" pitchFamily="18" charset="0"/>
                <a:ea typeface="Cambria" panose="02040503050406030204" pitchFamily="18" charset="0"/>
              </a:rPr>
              <a:t>C. Vì kĩ thuật vẽ tranh của họ đã đạt đến mức độ sâu sắc, tinh tế.</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xmlns="" id="{A02FFA7B-3B76-0850-21C8-C26A76E45EEF}"/>
              </a:ext>
            </a:extLst>
          </p:cNvPr>
          <p:cNvSpPr/>
          <p:nvPr/>
        </p:nvSpPr>
        <p:spPr>
          <a:xfrm>
            <a:off x="635054" y="1937657"/>
            <a:ext cx="11248465" cy="4288972"/>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000" b="1" dirty="0">
                <a:solidFill>
                  <a:prstClr val="black"/>
                </a:solidFill>
                <a:latin typeface="Calibri" panose="020F0502020204030204" pitchFamily="34" charset="0"/>
                <a:ea typeface="Calibri" panose="020F0502020204030204" pitchFamily="34" charset="0"/>
                <a:cs typeface="Calibri" panose="020F0502020204030204" pitchFamily="34" charset="0"/>
              </a:rPr>
              <a:t>+ Ý A (đoạn 1): </a:t>
            </a:r>
            <a:r>
              <a:rPr lang="vi-VN" sz="3000" dirty="0">
                <a:solidFill>
                  <a:prstClr val="black"/>
                </a:solidFill>
                <a:latin typeface="Calibri" panose="020F0502020204030204" pitchFamily="34" charset="0"/>
                <a:ea typeface="Calibri" panose="020F0502020204030204" pitchFamily="34" charset="0"/>
                <a:cs typeface="Calibri" panose="020F0502020204030204" pitchFamily="34" charset="0"/>
              </a:rPr>
              <a:t>Họ đã đem vào cuộc sống một cách nhìn thuần phác, càng ngắm càng thấy đậm đà, lành mạnh, hóm hỉnh và vui tươi.</a:t>
            </a:r>
          </a:p>
          <a:p>
            <a:pPr lvl="0" algn="just">
              <a:defRPr/>
            </a:pPr>
            <a:r>
              <a:rPr lang="vi-VN" sz="3000" b="1" dirty="0">
                <a:solidFill>
                  <a:prstClr val="black"/>
                </a:solidFill>
                <a:latin typeface="Calibri" panose="020F0502020204030204" pitchFamily="34" charset="0"/>
                <a:ea typeface="Calibri" panose="020F0502020204030204" pitchFamily="34" charset="0"/>
                <a:cs typeface="Calibri" panose="020F0502020204030204" pitchFamily="34" charset="0"/>
              </a:rPr>
              <a:t>+ Ý B (đoạn 2): </a:t>
            </a:r>
            <a:r>
              <a:rPr lang="vi-VN" sz="3000" dirty="0">
                <a:solidFill>
                  <a:prstClr val="black"/>
                </a:solidFill>
                <a:latin typeface="Calibri" panose="020F0502020204030204" pitchFamily="34" charset="0"/>
                <a:ea typeface="Calibri" panose="020F0502020204030204" pitchFamily="34" charset="0"/>
                <a:cs typeface="Calibri" panose="020F0502020204030204" pitchFamily="34" charset="0"/>
              </a:rPr>
              <a:t>Phải yêu mến cuộc đời trồng trọt, chăn nuôi lắm mới khắc được những tranh lợn ráy có những khoáy âm dương rất có duyên, mới vẽ được những đàn gà con tưng bừng như ca múa bên gà mái mẹ.</a:t>
            </a:r>
          </a:p>
          <a:p>
            <a:pPr lvl="0" algn="just">
              <a:defRPr/>
            </a:pPr>
            <a:r>
              <a:rPr lang="vi-VN" sz="3000" b="1" dirty="0">
                <a:solidFill>
                  <a:prstClr val="black"/>
                </a:solidFill>
                <a:latin typeface="Calibri" panose="020F0502020204030204" pitchFamily="34" charset="0"/>
                <a:ea typeface="Calibri" panose="020F0502020204030204" pitchFamily="34" charset="0"/>
                <a:cs typeface="Calibri" panose="020F0502020204030204" pitchFamily="34" charset="0"/>
              </a:rPr>
              <a:t>+ Ý C (đoạn 3): </a:t>
            </a:r>
            <a:r>
              <a:rPr lang="vi-VN" sz="3000" dirty="0">
                <a:solidFill>
                  <a:prstClr val="black"/>
                </a:solidFill>
                <a:latin typeface="Calibri" panose="020F0502020204030204" pitchFamily="34" charset="0"/>
                <a:ea typeface="Calibri" panose="020F0502020204030204" pitchFamily="34" charset="0"/>
                <a:cs typeface="Calibri" panose="020F0502020204030204" pitchFamily="34" charset="0"/>
              </a:rPr>
              <a:t>Kĩ thuật tranh làng Hồ đã đạt đến sự trang trí tinh tế.</a:t>
            </a:r>
          </a:p>
        </p:txBody>
      </p:sp>
    </p:spTree>
    <p:extLst>
      <p:ext uri="{BB962C8B-B14F-4D97-AF65-F5344CB8AC3E}">
        <p14:creationId xmlns:p14="http://schemas.microsoft.com/office/powerpoint/2010/main" val="2547126039"/>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xmlns=""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xmlns="" id="{EDC88879-CFD8-2D47-B10D-1399642C7020}"/>
              </a:ext>
            </a:extLst>
          </p:cNvPr>
          <p:cNvGrpSpPr/>
          <p:nvPr/>
        </p:nvGrpSpPr>
        <p:grpSpPr>
          <a:xfrm>
            <a:off x="340228" y="451459"/>
            <a:ext cx="10632572" cy="1893536"/>
            <a:chOff x="365110" y="474786"/>
            <a:chExt cx="10632572" cy="1893536"/>
          </a:xfrm>
        </p:grpSpPr>
        <p:sp>
          <p:nvSpPr>
            <p:cNvPr id="4" name="TextBox 3">
              <a:extLst>
                <a:ext uri="{FF2B5EF4-FFF2-40B4-BE49-F238E27FC236}">
                  <a16:creationId xmlns:a16="http://schemas.microsoft.com/office/drawing/2014/main" xmlns="" id="{DC794AB7-86BE-A5E1-6E76-6F6C99306358}"/>
                </a:ext>
              </a:extLst>
            </p:cNvPr>
            <p:cNvSpPr txBox="1"/>
            <p:nvPr/>
          </p:nvSpPr>
          <p:spPr>
            <a:xfrm>
              <a:off x="1527123" y="767884"/>
              <a:ext cx="9470559" cy="1600438"/>
            </a:xfrm>
            <a:prstGeom prst="roundRect">
              <a:avLst/>
            </a:prstGeom>
            <a:solidFill>
              <a:schemeClr val="accent4">
                <a:lumMod val="20000"/>
                <a:lumOff val="80000"/>
              </a:schemeClr>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ea typeface="Roboto" panose="02000000000000000000" pitchFamily="2" charset="0"/>
                </a:rPr>
                <a:t>5. </a:t>
              </a:r>
              <a:r>
                <a:rPr lang="en-US" sz="4400" b="1" dirty="0" err="1">
                  <a:solidFill>
                    <a:prstClr val="black"/>
                  </a:solidFill>
                  <a:latin typeface="Calibri" panose="020F0502020204030204"/>
                  <a:ea typeface="Roboto" panose="02000000000000000000" pitchFamily="2" charset="0"/>
                </a:rPr>
                <a:t>Nêu</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cảm</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nhận</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của</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em</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khi</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ngắm</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những</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bức</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tranh</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làng</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Hồ</a:t>
              </a:r>
              <a:r>
                <a:rPr lang="en-US" sz="4400" b="1" dirty="0">
                  <a:solidFill>
                    <a:prstClr val="black"/>
                  </a:solidFill>
                  <a:latin typeface="Calibri" panose="020F0502020204030204"/>
                  <a:ea typeface="Roboto" panose="02000000000000000000" pitchFamily="2" charset="0"/>
                </a:rPr>
                <a:t>.</a:t>
              </a:r>
              <a:endParaRPr kumimoji="0" lang="en-US" sz="4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1" name="Picture 10" descr="A question mark in a speech bubble&#10;&#10;Description automatically generated">
              <a:extLst>
                <a:ext uri="{FF2B5EF4-FFF2-40B4-BE49-F238E27FC236}">
                  <a16:creationId xmlns:a16="http://schemas.microsoft.com/office/drawing/2014/main" xmlns="" id="{1FE790CE-0BEC-8691-37AE-36AC69158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10" y="474786"/>
              <a:ext cx="1162013" cy="1162013"/>
            </a:xfrm>
            <a:prstGeom prst="rect">
              <a:avLst/>
            </a:prstGeom>
          </p:spPr>
        </p:pic>
      </p:grpSp>
      <p:sp>
        <p:nvSpPr>
          <p:cNvPr id="12" name="Freeform 27">
            <a:extLst>
              <a:ext uri="{FF2B5EF4-FFF2-40B4-BE49-F238E27FC236}">
                <a16:creationId xmlns:a16="http://schemas.microsoft.com/office/drawing/2014/main" xmlns="" id="{0B261C29-1683-0371-6D3A-93E184B57EB6}"/>
              </a:ext>
            </a:extLst>
          </p:cNvPr>
          <p:cNvSpPr/>
          <p:nvPr/>
        </p:nvSpPr>
        <p:spPr>
          <a:xfrm>
            <a:off x="234260" y="2820884"/>
            <a:ext cx="4096242" cy="4213666"/>
          </a:xfrm>
          <a:custGeom>
            <a:avLst/>
            <a:gdLst/>
            <a:ahLst/>
            <a:cxnLst/>
            <a:rect l="l" t="t" r="r" b="b"/>
            <a:pathLst>
              <a:path w="1687314" h="1514365">
                <a:moveTo>
                  <a:pt x="0" y="0"/>
                </a:moveTo>
                <a:lnTo>
                  <a:pt x="1687314" y="0"/>
                </a:lnTo>
                <a:lnTo>
                  <a:pt x="1687314" y="1514365"/>
                </a:lnTo>
                <a:lnTo>
                  <a:pt x="0" y="1514365"/>
                </a:lnTo>
                <a:lnTo>
                  <a:pt x="0" y="0"/>
                </a:lnTo>
                <a:close/>
              </a:path>
            </a:pathLst>
          </a:custGeom>
          <a:blipFill>
            <a:blip r:embed="rId5"/>
            <a:stretch>
              <a:fillRect/>
            </a:stretch>
          </a:blipFill>
        </p:spPr>
        <p:txBody>
          <a:bodyPr/>
          <a:lstStyle/>
          <a:p>
            <a:endParaRPr lang="en-US"/>
          </a:p>
        </p:txBody>
      </p:sp>
      <p:pic>
        <p:nvPicPr>
          <p:cNvPr id="6" name="Picture 5">
            <a:extLst>
              <a:ext uri="{FF2B5EF4-FFF2-40B4-BE49-F238E27FC236}">
                <a16:creationId xmlns:a16="http://schemas.microsoft.com/office/drawing/2014/main" xmlns="" id="{912A2DA8-59CC-A06B-8184-EF6695EBAAB9}"/>
              </a:ext>
            </a:extLst>
          </p:cNvPr>
          <p:cNvPicPr>
            <a:picLocks noChangeAspect="1"/>
          </p:cNvPicPr>
          <p:nvPr/>
        </p:nvPicPr>
        <p:blipFill>
          <a:blip r:embed="rId6"/>
          <a:stretch>
            <a:fillRect/>
          </a:stretch>
        </p:blipFill>
        <p:spPr>
          <a:xfrm>
            <a:off x="4725080" y="3023507"/>
            <a:ext cx="6181725" cy="2552700"/>
          </a:xfrm>
          <a:prstGeom prst="rect">
            <a:avLst/>
          </a:prstGeom>
        </p:spPr>
      </p:pic>
    </p:spTree>
    <p:extLst>
      <p:ext uri="{BB962C8B-B14F-4D97-AF65-F5344CB8AC3E}">
        <p14:creationId xmlns:p14="http://schemas.microsoft.com/office/powerpoint/2010/main" val="392785637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B1D174A-AE2B-4C3E-ACAE-86612C18F0EC}"/>
              </a:ext>
            </a:extLst>
          </p:cNvPr>
          <p:cNvGrpSpPr/>
          <p:nvPr/>
        </p:nvGrpSpPr>
        <p:grpSpPr>
          <a:xfrm>
            <a:off x="0" y="0"/>
            <a:ext cx="12196774" cy="6858000"/>
            <a:chOff x="0" y="0"/>
            <a:chExt cx="12196774" cy="6478193"/>
          </a:xfrm>
        </p:grpSpPr>
        <p:pic>
          <p:nvPicPr>
            <p:cNvPr id="8" name="Picture 7">
              <a:extLst>
                <a:ext uri="{FF2B5EF4-FFF2-40B4-BE49-F238E27FC236}">
                  <a16:creationId xmlns:a16="http://schemas.microsoft.com/office/drawing/2014/main" xmlns="" id="{D24B6BE1-D885-427C-A06D-1C392B82D6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6774" cy="6478193"/>
            </a:xfrm>
            <a:prstGeom prst="rect">
              <a:avLst/>
            </a:prstGeom>
          </p:spPr>
        </p:pic>
        <p:sp>
          <p:nvSpPr>
            <p:cNvPr id="9" name="Flowchart: Process 8">
              <a:extLst>
                <a:ext uri="{FF2B5EF4-FFF2-40B4-BE49-F238E27FC236}">
                  <a16:creationId xmlns:a16="http://schemas.microsoft.com/office/drawing/2014/main" xmlns="" id="{DC58565B-8946-44CA-885B-F928948B98B7}"/>
                </a:ext>
              </a:extLst>
            </p:cNvPr>
            <p:cNvSpPr/>
            <p:nvPr/>
          </p:nvSpPr>
          <p:spPr>
            <a:xfrm>
              <a:off x="7474225" y="1126435"/>
              <a:ext cx="3604591" cy="2425148"/>
            </a:xfrm>
            <a:prstGeom prst="flowChartProcess">
              <a:avLst/>
            </a:prstGeom>
            <a:solidFill>
              <a:srgbClr val="FFFAEC"/>
            </a:solidFill>
            <a:ln>
              <a:solidFill>
                <a:srgbClr val="FFF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Rounded Corners 8">
            <a:extLst>
              <a:ext uri="{FF2B5EF4-FFF2-40B4-BE49-F238E27FC236}">
                <a16:creationId xmlns:a16="http://schemas.microsoft.com/office/drawing/2014/main" xmlns="" id="{8C2FFC50-7FCC-46CB-9F49-834DFC3F6200}"/>
              </a:ext>
            </a:extLst>
          </p:cNvPr>
          <p:cNvSpPr/>
          <p:nvPr/>
        </p:nvSpPr>
        <p:spPr>
          <a:xfrm>
            <a:off x="5918662" y="2032304"/>
            <a:ext cx="6131784" cy="3633220"/>
          </a:xfrm>
          <a:custGeom>
            <a:avLst/>
            <a:gdLst>
              <a:gd name="connsiteX0" fmla="*/ 0 w 6777409"/>
              <a:gd name="connsiteY0" fmla="*/ 1562111 h 4191000"/>
              <a:gd name="connsiteX1" fmla="*/ 1562111 w 6777409"/>
              <a:gd name="connsiteY1" fmla="*/ 0 h 4191000"/>
              <a:gd name="connsiteX2" fmla="*/ 5215298 w 6777409"/>
              <a:gd name="connsiteY2" fmla="*/ 0 h 4191000"/>
              <a:gd name="connsiteX3" fmla="*/ 6777409 w 6777409"/>
              <a:gd name="connsiteY3" fmla="*/ 1562111 h 4191000"/>
              <a:gd name="connsiteX4" fmla="*/ 6777409 w 6777409"/>
              <a:gd name="connsiteY4" fmla="*/ 2628889 h 4191000"/>
              <a:gd name="connsiteX5" fmla="*/ 5215298 w 6777409"/>
              <a:gd name="connsiteY5" fmla="*/ 4191000 h 4191000"/>
              <a:gd name="connsiteX6" fmla="*/ 1562111 w 6777409"/>
              <a:gd name="connsiteY6" fmla="*/ 4191000 h 4191000"/>
              <a:gd name="connsiteX7" fmla="*/ 0 w 6777409"/>
              <a:gd name="connsiteY7" fmla="*/ 2628889 h 4191000"/>
              <a:gd name="connsiteX8" fmla="*/ 0 w 6777409"/>
              <a:gd name="connsiteY8" fmla="*/ 1562111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7409" h="4191000" fill="none" extrusionOk="0">
                <a:moveTo>
                  <a:pt x="0" y="1562111"/>
                </a:moveTo>
                <a:cubicBezTo>
                  <a:pt x="69763" y="751070"/>
                  <a:pt x="677051" y="-6527"/>
                  <a:pt x="1562111" y="0"/>
                </a:cubicBezTo>
                <a:cubicBezTo>
                  <a:pt x="3156879" y="109595"/>
                  <a:pt x="3942464" y="16756"/>
                  <a:pt x="5215298" y="0"/>
                </a:cubicBezTo>
                <a:cubicBezTo>
                  <a:pt x="6014104" y="-52877"/>
                  <a:pt x="6811538" y="826282"/>
                  <a:pt x="6777409" y="1562111"/>
                </a:cubicBezTo>
                <a:cubicBezTo>
                  <a:pt x="6761677" y="1944839"/>
                  <a:pt x="6723383" y="2424151"/>
                  <a:pt x="6777409" y="2628889"/>
                </a:cubicBezTo>
                <a:cubicBezTo>
                  <a:pt x="6689231" y="3521816"/>
                  <a:pt x="6202458" y="4178515"/>
                  <a:pt x="5215298" y="4191000"/>
                </a:cubicBezTo>
                <a:cubicBezTo>
                  <a:pt x="4259165" y="4054799"/>
                  <a:pt x="3279670" y="4116224"/>
                  <a:pt x="1562111" y="4191000"/>
                </a:cubicBezTo>
                <a:cubicBezTo>
                  <a:pt x="665080" y="4143835"/>
                  <a:pt x="-59369" y="3466445"/>
                  <a:pt x="0" y="2628889"/>
                </a:cubicBezTo>
                <a:cubicBezTo>
                  <a:pt x="-12003" y="2276727"/>
                  <a:pt x="62652" y="2076293"/>
                  <a:pt x="0" y="1562111"/>
                </a:cubicBezTo>
                <a:close/>
              </a:path>
              <a:path w="6777409" h="4191000" stroke="0" extrusionOk="0">
                <a:moveTo>
                  <a:pt x="0" y="1562111"/>
                </a:moveTo>
                <a:cubicBezTo>
                  <a:pt x="-31170" y="629419"/>
                  <a:pt x="800761" y="-135323"/>
                  <a:pt x="1562111" y="0"/>
                </a:cubicBezTo>
                <a:cubicBezTo>
                  <a:pt x="2357272" y="47539"/>
                  <a:pt x="3449505" y="42437"/>
                  <a:pt x="5215298" y="0"/>
                </a:cubicBezTo>
                <a:cubicBezTo>
                  <a:pt x="6165420" y="-46305"/>
                  <a:pt x="6795831" y="669806"/>
                  <a:pt x="6777409" y="1562111"/>
                </a:cubicBezTo>
                <a:cubicBezTo>
                  <a:pt x="6819027" y="1964303"/>
                  <a:pt x="6698794" y="2266601"/>
                  <a:pt x="6777409" y="2628889"/>
                </a:cubicBezTo>
                <a:cubicBezTo>
                  <a:pt x="6818636" y="3614498"/>
                  <a:pt x="5973387" y="4080273"/>
                  <a:pt x="5215298" y="4191000"/>
                </a:cubicBezTo>
                <a:cubicBezTo>
                  <a:pt x="4763932" y="4164646"/>
                  <a:pt x="2717720" y="4072144"/>
                  <a:pt x="1562111" y="4191000"/>
                </a:cubicBezTo>
                <a:cubicBezTo>
                  <a:pt x="614016" y="4106638"/>
                  <a:pt x="34415" y="3533340"/>
                  <a:pt x="0" y="2628889"/>
                </a:cubicBezTo>
                <a:cubicBezTo>
                  <a:pt x="92934" y="2163502"/>
                  <a:pt x="23307" y="1972771"/>
                  <a:pt x="0" y="1562111"/>
                </a:cubicBezTo>
                <a:close/>
              </a:path>
            </a:pathLst>
          </a:custGeom>
          <a:solidFill>
            <a:schemeClr val="bg1"/>
          </a:solidFill>
          <a:ln w="28575">
            <a:solidFill>
              <a:schemeClr val="accent1">
                <a:lumMod val="50000"/>
              </a:schemeClr>
            </a:solidFill>
            <a:extLst>
              <a:ext uri="{C807C97D-BFC1-408E-A445-0C87EB9F89A2}">
                <ask:lineSketchStyleProps xmlns:ask="http://schemas.microsoft.com/office/drawing/2018/sketchyshapes" xmlns="" sd="3255299097">
                  <a:prstGeom prst="roundRect">
                    <a:avLst>
                      <a:gd name="adj" fmla="val 3727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04BE8DC6-4DC7-4B60-AAA2-31243B2BB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662" y="2418781"/>
            <a:ext cx="6248942" cy="3298222"/>
          </a:xfrm>
          <a:prstGeom prst="rect">
            <a:avLst/>
          </a:prstGeom>
        </p:spPr>
      </p:pic>
      <p:pic>
        <p:nvPicPr>
          <p:cNvPr id="2" name="Picture 1">
            <a:extLst>
              <a:ext uri="{FF2B5EF4-FFF2-40B4-BE49-F238E27FC236}">
                <a16:creationId xmlns:a16="http://schemas.microsoft.com/office/drawing/2014/main" xmlns="" id="{A46978D6-A014-A525-3A88-A924733CFF9E}"/>
              </a:ext>
            </a:extLst>
          </p:cNvPr>
          <p:cNvPicPr>
            <a:picLocks noChangeAspect="1"/>
          </p:cNvPicPr>
          <p:nvPr/>
        </p:nvPicPr>
        <p:blipFill>
          <a:blip r:embed="rId4"/>
          <a:stretch>
            <a:fillRect/>
          </a:stretch>
        </p:blipFill>
        <p:spPr>
          <a:xfrm>
            <a:off x="6986328" y="829883"/>
            <a:ext cx="2834886" cy="1018120"/>
          </a:xfrm>
          <a:prstGeom prst="rect">
            <a:avLst/>
          </a:prstGeom>
        </p:spPr>
      </p:pic>
    </p:spTree>
    <p:extLst>
      <p:ext uri="{BB962C8B-B14F-4D97-AF65-F5344CB8AC3E}">
        <p14:creationId xmlns:p14="http://schemas.microsoft.com/office/powerpoint/2010/main" val="28739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DDE9A80A-6049-41FD-AFBC-F4DAF5D9346D}"/>
              </a:ext>
            </a:extLst>
          </p:cNvPr>
          <p:cNvSpPr/>
          <p:nvPr/>
        </p:nvSpPr>
        <p:spPr>
          <a:xfrm>
            <a:off x="543338" y="344557"/>
            <a:ext cx="11184835" cy="6343838"/>
          </a:xfrm>
          <a:prstGeom prst="roundRect">
            <a:avLst>
              <a:gd name="adj" fmla="val 127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DDDCF3F6-E2C9-7139-A013-70EFC7C42ACE}"/>
              </a:ext>
            </a:extLst>
          </p:cNvPr>
          <p:cNvPicPr>
            <a:picLocks noChangeAspect="1"/>
          </p:cNvPicPr>
          <p:nvPr/>
        </p:nvPicPr>
        <p:blipFill>
          <a:blip r:embed="rId3"/>
          <a:stretch>
            <a:fillRect/>
          </a:stretch>
        </p:blipFill>
        <p:spPr>
          <a:xfrm>
            <a:off x="4418350" y="449369"/>
            <a:ext cx="3865680" cy="681070"/>
          </a:xfrm>
          <a:prstGeom prst="rect">
            <a:avLst/>
          </a:prstGeom>
        </p:spPr>
      </p:pic>
      <p:sp>
        <p:nvSpPr>
          <p:cNvPr id="4" name="TextBox 3">
            <a:extLst>
              <a:ext uri="{FF2B5EF4-FFF2-40B4-BE49-F238E27FC236}">
                <a16:creationId xmlns:a16="http://schemas.microsoft.com/office/drawing/2014/main" xmlns="" id="{EC94EA02-7BDC-9765-B8FE-3690850CFC18}"/>
              </a:ext>
            </a:extLst>
          </p:cNvPr>
          <p:cNvSpPr txBox="1"/>
          <p:nvPr/>
        </p:nvSpPr>
        <p:spPr>
          <a:xfrm>
            <a:off x="783771" y="1578429"/>
            <a:ext cx="7097486" cy="4708981"/>
          </a:xfrm>
          <a:prstGeom prst="rect">
            <a:avLst/>
          </a:prstGeom>
          <a:noFill/>
        </p:spPr>
        <p:txBody>
          <a:bodyPr wrap="square" rtlCol="0">
            <a:spAutoFit/>
          </a:bodyPr>
          <a:lstStyle/>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Từ ngày còn ít tuổi, tôi đã thích những tranh lợn, gà, chuột, ếch, tranh cây dừa, tranh tố nữ của làng Hồ. Mỗi lần Tết đến, đứng trước những cái chiếu bày tranh làng Hồ giải trên các lề phố Hà Nội, lòng tôi thấm thía một nỗi biết ơn đối với những người nghệ sĩ tạo hình của nhân dân. Họ đã đem vào cuộc sống một cách nhìn thuần phác, càng ngắm càng thấy đậm đà, lành mạnh, hóm hỉnh và tươi vui.</a:t>
            </a:r>
          </a:p>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Phải yêu mến cuộc đời trồng trọt, chăn nuôi lắm mới khắc được những tranh lợn ráy có những khoáy âm dương rất có duyên, mới vẽ được những đàn gà con tưng bừng như ca múa bên gà mái mẹ.</a:t>
            </a:r>
          </a:p>
        </p:txBody>
      </p:sp>
      <p:pic>
        <p:nvPicPr>
          <p:cNvPr id="6" name="Picture 5">
            <a:extLst>
              <a:ext uri="{FF2B5EF4-FFF2-40B4-BE49-F238E27FC236}">
                <a16:creationId xmlns:a16="http://schemas.microsoft.com/office/drawing/2014/main" xmlns="" id="{A25999B8-B900-7AED-EB26-6AA73686ACEA}"/>
              </a:ext>
            </a:extLst>
          </p:cNvPr>
          <p:cNvPicPr>
            <a:picLocks noChangeAspect="1"/>
          </p:cNvPicPr>
          <p:nvPr/>
        </p:nvPicPr>
        <p:blipFill>
          <a:blip r:embed="rId4"/>
          <a:stretch>
            <a:fillRect/>
          </a:stretch>
        </p:blipFill>
        <p:spPr>
          <a:xfrm>
            <a:off x="7986497" y="1349828"/>
            <a:ext cx="3574132" cy="5185682"/>
          </a:xfrm>
          <a:prstGeom prst="rect">
            <a:avLst/>
          </a:prstGeom>
        </p:spPr>
      </p:pic>
    </p:spTree>
    <p:extLst>
      <p:ext uri="{BB962C8B-B14F-4D97-AF65-F5344CB8AC3E}">
        <p14:creationId xmlns:p14="http://schemas.microsoft.com/office/powerpoint/2010/main" val="4113764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DDE9A80A-6049-41FD-AFBC-F4DAF5D9346D}"/>
              </a:ext>
            </a:extLst>
          </p:cNvPr>
          <p:cNvSpPr/>
          <p:nvPr/>
        </p:nvSpPr>
        <p:spPr>
          <a:xfrm>
            <a:off x="543338" y="344557"/>
            <a:ext cx="11184835" cy="6343838"/>
          </a:xfrm>
          <a:prstGeom prst="roundRect">
            <a:avLst>
              <a:gd name="adj" fmla="val 127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xmlns="" id="{EC94EA02-7BDC-9765-B8FE-3690850CFC18}"/>
              </a:ext>
            </a:extLst>
          </p:cNvPr>
          <p:cNvSpPr txBox="1"/>
          <p:nvPr/>
        </p:nvSpPr>
        <p:spPr>
          <a:xfrm>
            <a:off x="827313" y="881743"/>
            <a:ext cx="10428515" cy="4832092"/>
          </a:xfrm>
          <a:prstGeom prst="rect">
            <a:avLst/>
          </a:prstGeom>
          <a:noFill/>
        </p:spPr>
        <p:txBody>
          <a:bodyPr wrap="square" rtlCol="0">
            <a:spAutoFit/>
          </a:bodyPr>
          <a:lstStyle/>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Kĩ thuật tranh làng Hồ đã đạt đến sự trang trí tinh tế: những bộ tranh tố nữ áo màu, quần hoa chanh nền đen lĩnh của một thứ màu đen rất Việt Nam. Màu đen không pha bằng thuốc mà luyện bằng bột than của những chất liệu gợi nhắc thiết tha đến đồng quê đất nước: chất rơm bếp, than của cói chiếu và than của lá tre mùa thu rụng lá. Cái màu trắng điệp cũng là một sự sáng tạo góp phần vào kho tàng màu sắc của dân tộc trong hội hoạ. Màu trắng ấy càng ngắm càng ưa nhìn: những hạt cát của điệp trắng nhấp nhánh muôn ngàn hạt phấn làm tăng thêm vẻ thâm thuý cho khuôn mặt, tăng thêm sống động cho dáng người trong tranh.</a:t>
            </a:r>
          </a:p>
          <a:p>
            <a:pPr lvl="0" algn="r"/>
            <a:r>
              <a:rPr lang="vi-VN" sz="2800" dirty="0">
                <a:solidFill>
                  <a:srgbClr val="000000"/>
                </a:solidFill>
                <a:latin typeface="Cambria" panose="02040503050406030204" pitchFamily="18" charset="0"/>
                <a:ea typeface="Cambria" panose="02040503050406030204" pitchFamily="18" charset="0"/>
              </a:rPr>
              <a:t>(Theo Nguyễn Tuân)</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0674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xmlns=""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29706ABC-52AE-EE77-34D0-A0FD31D777F7}"/>
              </a:ext>
            </a:extLst>
          </p:cNvPr>
          <p:cNvSpPr txBox="1"/>
          <p:nvPr/>
        </p:nvSpPr>
        <p:spPr>
          <a:xfrm>
            <a:off x="767610" y="1948472"/>
            <a:ext cx="5653068" cy="851297"/>
          </a:xfrm>
          <a:prstGeom prst="roundRect">
            <a:avLst/>
          </a:prstGeom>
          <a:solidFill>
            <a:srgbClr val="F8D0DB"/>
          </a:solidFill>
          <a:ln w="38100">
            <a:solidFill>
              <a:srgbClr val="FF6563"/>
            </a:solidFill>
          </a:ln>
        </p:spPr>
        <p:txBody>
          <a:bodyPr wrap="square" rtlCol="0">
            <a:spAutoFit/>
          </a:bodyPr>
          <a:lstStyle/>
          <a:p>
            <a:pPr lvl="0" algn="just" defTabSz="914400">
              <a:defRPr/>
            </a:pPr>
            <a:r>
              <a:rPr lang="vi-VN" sz="4400" b="1" dirty="0">
                <a:solidFill>
                  <a:prstClr val="black"/>
                </a:solidFill>
                <a:latin typeface="Calibri" panose="020F0502020204030204"/>
                <a:ea typeface="Roboto" panose="02000000000000000000" pitchFamily="2" charset="0"/>
              </a:rPr>
              <a:t>người nghệ sĩ tạo hình</a:t>
            </a:r>
            <a:endParaRPr kumimoji="0" lang="en-US" sz="4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endParaRPr>
          </a:p>
        </p:txBody>
      </p:sp>
      <p:sp>
        <p:nvSpPr>
          <p:cNvPr id="6" name="TextBox 5">
            <a:extLst>
              <a:ext uri="{FF2B5EF4-FFF2-40B4-BE49-F238E27FC236}">
                <a16:creationId xmlns:a16="http://schemas.microsoft.com/office/drawing/2014/main" xmlns="" id="{E0CA46F6-373F-8BC9-DFC7-A7DC953FB1A7}"/>
              </a:ext>
            </a:extLst>
          </p:cNvPr>
          <p:cNvSpPr txBox="1"/>
          <p:nvPr/>
        </p:nvSpPr>
        <p:spPr>
          <a:xfrm>
            <a:off x="7215809" y="1948472"/>
            <a:ext cx="4464562" cy="851297"/>
          </a:xfrm>
          <a:prstGeom prst="roundRect">
            <a:avLst/>
          </a:prstGeom>
          <a:solidFill>
            <a:srgbClr val="F8D0DB"/>
          </a:solidFill>
          <a:ln w="38100">
            <a:solidFill>
              <a:srgbClr val="FF6563"/>
            </a:solidFill>
          </a:ln>
        </p:spPr>
        <p:txBody>
          <a:bodyPr wrap="square" rtlCol="0">
            <a:spAutoFit/>
          </a:bodyPr>
          <a:lstStyle/>
          <a:p>
            <a:pPr lvl="0" algn="ctr">
              <a:defRPr/>
            </a:pPr>
            <a:r>
              <a:rPr lang="vi-VN" sz="4400" b="1">
                <a:solidFill>
                  <a:prstClr val="black"/>
                </a:solidFill>
                <a:latin typeface="Calibri" panose="020F0502020204030204"/>
                <a:ea typeface="Roboto" panose="02000000000000000000" pitchFamily="2" charset="0"/>
              </a:rPr>
              <a:t>khoáy âm dương</a:t>
            </a:r>
            <a:endParaRPr kumimoji="0" lang="en-US" sz="4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endParaRPr>
          </a:p>
        </p:txBody>
      </p:sp>
      <p:sp>
        <p:nvSpPr>
          <p:cNvPr id="8" name="TextBox 7">
            <a:extLst>
              <a:ext uri="{FF2B5EF4-FFF2-40B4-BE49-F238E27FC236}">
                <a16:creationId xmlns:a16="http://schemas.microsoft.com/office/drawing/2014/main" xmlns="" id="{811893A5-0A04-F691-0A0F-7680265D9103}"/>
              </a:ext>
            </a:extLst>
          </p:cNvPr>
          <p:cNvSpPr txBox="1"/>
          <p:nvPr/>
        </p:nvSpPr>
        <p:spPr>
          <a:xfrm>
            <a:off x="2269839" y="3481380"/>
            <a:ext cx="2334819" cy="919401"/>
          </a:xfrm>
          <a:prstGeom prst="roundRect">
            <a:avLst/>
          </a:prstGeom>
          <a:solidFill>
            <a:srgbClr val="F8D0DB"/>
          </a:solidFill>
          <a:ln w="38100">
            <a:solidFill>
              <a:srgbClr val="FF6563"/>
            </a:solidFill>
          </a:ln>
        </p:spPr>
        <p:txBody>
          <a:bodyPr wrap="square" rtlCol="0">
            <a:spAutoFit/>
          </a:bodyPr>
          <a:lstStyle/>
          <a:p>
            <a:pPr lvl="0" algn="ctr">
              <a:defRPr/>
            </a:pPr>
            <a:r>
              <a:rPr lang="en-US" sz="4800" b="1" noProof="0" dirty="0" err="1">
                <a:solidFill>
                  <a:prstClr val="black"/>
                </a:solidFill>
                <a:latin typeface="Calibri" panose="020F0502020204030204"/>
                <a:ea typeface="Roboto" panose="02000000000000000000" pitchFamily="2" charset="0"/>
              </a:rPr>
              <a:t>lĩnh</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
        <p:nvSpPr>
          <p:cNvPr id="9" name="TextBox 8">
            <a:extLst>
              <a:ext uri="{FF2B5EF4-FFF2-40B4-BE49-F238E27FC236}">
                <a16:creationId xmlns:a16="http://schemas.microsoft.com/office/drawing/2014/main" xmlns="" id="{5F525765-6BA7-F18D-9552-F09461116AA9}"/>
              </a:ext>
            </a:extLst>
          </p:cNvPr>
          <p:cNvSpPr txBox="1"/>
          <p:nvPr/>
        </p:nvSpPr>
        <p:spPr>
          <a:xfrm>
            <a:off x="5998029" y="3429000"/>
            <a:ext cx="5253068" cy="919401"/>
          </a:xfrm>
          <a:prstGeom prst="roundRect">
            <a:avLst/>
          </a:prstGeom>
          <a:solidFill>
            <a:srgbClr val="F8D0DB"/>
          </a:solidFill>
          <a:ln w="38100">
            <a:solidFill>
              <a:srgbClr val="FF6563"/>
            </a:solidFill>
          </a:ln>
        </p:spPr>
        <p:txBody>
          <a:bodyPr wrap="square" rtlCol="0">
            <a:spAutoFit/>
          </a:bodyPr>
          <a:lstStyle/>
          <a:p>
            <a:pPr lvl="0" algn="ctr">
              <a:defRPr/>
            </a:pPr>
            <a:r>
              <a:rPr lang="vi-VN" sz="4800" b="1">
                <a:solidFill>
                  <a:prstClr val="black"/>
                </a:solidFill>
                <a:latin typeface="Calibri" panose="020F0502020204030204"/>
                <a:ea typeface="Roboto" panose="02000000000000000000" pitchFamily="2" charset="0"/>
              </a:rPr>
              <a:t>màu trắng điệp </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0" name="Picture 9">
            <a:extLst>
              <a:ext uri="{FF2B5EF4-FFF2-40B4-BE49-F238E27FC236}">
                <a16:creationId xmlns:a16="http://schemas.microsoft.com/office/drawing/2014/main" xmlns="" id="{D75F4A81-FDF7-08F8-0E30-9DFFC9FA1CB6}"/>
              </a:ext>
            </a:extLst>
          </p:cNvPr>
          <p:cNvPicPr>
            <a:picLocks noChangeAspect="1"/>
          </p:cNvPicPr>
          <p:nvPr/>
        </p:nvPicPr>
        <p:blipFill>
          <a:blip r:embed="rId4"/>
          <a:stretch>
            <a:fillRect/>
          </a:stretch>
        </p:blipFill>
        <p:spPr>
          <a:xfrm>
            <a:off x="1409867" y="384541"/>
            <a:ext cx="9778832" cy="1140051"/>
          </a:xfrm>
          <a:prstGeom prst="rect">
            <a:avLst/>
          </a:prstGeom>
        </p:spPr>
      </p:pic>
    </p:spTree>
    <p:extLst>
      <p:ext uri="{BB962C8B-B14F-4D97-AF65-F5344CB8AC3E}">
        <p14:creationId xmlns:p14="http://schemas.microsoft.com/office/powerpoint/2010/main" val="304408401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xmlns=""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F75C89A9-4485-54C6-7C16-E29968D4A9F7}"/>
              </a:ext>
            </a:extLst>
          </p:cNvPr>
          <p:cNvSpPr txBox="1"/>
          <p:nvPr/>
        </p:nvSpPr>
        <p:spPr>
          <a:xfrm>
            <a:off x="838519" y="1576448"/>
            <a:ext cx="10523242" cy="228147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Mỗi lần Tết đến,</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đứng trước những cái chiếu bày tranh làng Hồ giải trên các lề phố Hà Nội,</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lòng tôi thấm thía một nỗi biết ơn đối với những người nghệ sĩ tạo hình của nhân dân.</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pic>
        <p:nvPicPr>
          <p:cNvPr id="4" name="Picture 3">
            <a:extLst>
              <a:ext uri="{FF2B5EF4-FFF2-40B4-BE49-F238E27FC236}">
                <a16:creationId xmlns:a16="http://schemas.microsoft.com/office/drawing/2014/main" xmlns="" id="{9F7C2C1F-F850-77FE-6D53-4C316210F965}"/>
              </a:ext>
            </a:extLst>
          </p:cNvPr>
          <p:cNvPicPr>
            <a:picLocks noChangeAspect="1"/>
          </p:cNvPicPr>
          <p:nvPr/>
        </p:nvPicPr>
        <p:blipFill>
          <a:blip r:embed="rId4"/>
          <a:stretch>
            <a:fillRect/>
          </a:stretch>
        </p:blipFill>
        <p:spPr>
          <a:xfrm>
            <a:off x="914720" y="216068"/>
            <a:ext cx="9778832" cy="1140051"/>
          </a:xfrm>
          <a:prstGeom prst="rect">
            <a:avLst/>
          </a:prstGeom>
        </p:spPr>
      </p:pic>
      <p:sp>
        <p:nvSpPr>
          <p:cNvPr id="11" name="TextBox 10">
            <a:extLst>
              <a:ext uri="{FF2B5EF4-FFF2-40B4-BE49-F238E27FC236}">
                <a16:creationId xmlns:a16="http://schemas.microsoft.com/office/drawing/2014/main" xmlns="" id="{A9405634-FC76-2CB5-0140-0476C14A4818}"/>
              </a:ext>
            </a:extLst>
          </p:cNvPr>
          <p:cNvSpPr txBox="1"/>
          <p:nvPr/>
        </p:nvSpPr>
        <p:spPr>
          <a:xfrm>
            <a:off x="990919" y="4134591"/>
            <a:ext cx="10523242" cy="173664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Họ đã đem vào cuộc sống một cách nhìn thuần phác,</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càng ngắm càng thấy đậm đà,</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lành mạnh,</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hóm hỉnh và tươi vui</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spTree>
    <p:extLst>
      <p:ext uri="{BB962C8B-B14F-4D97-AF65-F5344CB8AC3E}">
        <p14:creationId xmlns:p14="http://schemas.microsoft.com/office/powerpoint/2010/main" val="149126318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xmlns=""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F75C89A9-4485-54C6-7C16-E29968D4A9F7}"/>
              </a:ext>
            </a:extLst>
          </p:cNvPr>
          <p:cNvSpPr txBox="1"/>
          <p:nvPr/>
        </p:nvSpPr>
        <p:spPr>
          <a:xfrm>
            <a:off x="838519" y="1576448"/>
            <a:ext cx="10523242" cy="228147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Phải yêu mến cuộc đời trồng trọt,</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chăn nuôi lắm mới khắc được</a:t>
            </a:r>
            <a:r>
              <a:rPr lang="vi-VN" sz="3200" b="1" dirty="0">
                <a:solidFill>
                  <a:srgbClr val="FF0000"/>
                </a:solidFill>
                <a:latin typeface="Calibri" panose="020F0502020204030204"/>
                <a:ea typeface="Roboto" panose="02000000000000000000" pitchFamily="2" charset="0"/>
              </a:rPr>
              <a:t>/ </a:t>
            </a:r>
            <a:r>
              <a:rPr lang="vi-VN" sz="3200" b="1" dirty="0">
                <a:solidFill>
                  <a:prstClr val="black"/>
                </a:solidFill>
                <a:latin typeface="Calibri" panose="020F0502020204030204"/>
                <a:ea typeface="Roboto" panose="02000000000000000000" pitchFamily="2" charset="0"/>
              </a:rPr>
              <a:t>những tranh lợn ráy có những khoáy âm dương rất có duyên,</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mới vẽ được những đàn gà con tưng bừng</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như ca múa bên gà mái mẹ</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pic>
        <p:nvPicPr>
          <p:cNvPr id="4" name="Picture 3">
            <a:extLst>
              <a:ext uri="{FF2B5EF4-FFF2-40B4-BE49-F238E27FC236}">
                <a16:creationId xmlns:a16="http://schemas.microsoft.com/office/drawing/2014/main" xmlns="" id="{9F7C2C1F-F850-77FE-6D53-4C316210F965}"/>
              </a:ext>
            </a:extLst>
          </p:cNvPr>
          <p:cNvPicPr>
            <a:picLocks noChangeAspect="1"/>
          </p:cNvPicPr>
          <p:nvPr/>
        </p:nvPicPr>
        <p:blipFill>
          <a:blip r:embed="rId4"/>
          <a:stretch>
            <a:fillRect/>
          </a:stretch>
        </p:blipFill>
        <p:spPr>
          <a:xfrm>
            <a:off x="914720" y="216068"/>
            <a:ext cx="9778832" cy="1140051"/>
          </a:xfrm>
          <a:prstGeom prst="rect">
            <a:avLst/>
          </a:prstGeom>
        </p:spPr>
      </p:pic>
      <p:sp>
        <p:nvSpPr>
          <p:cNvPr id="11" name="TextBox 10">
            <a:extLst>
              <a:ext uri="{FF2B5EF4-FFF2-40B4-BE49-F238E27FC236}">
                <a16:creationId xmlns:a16="http://schemas.microsoft.com/office/drawing/2014/main" xmlns="" id="{A9405634-FC76-2CB5-0140-0476C14A4818}"/>
              </a:ext>
            </a:extLst>
          </p:cNvPr>
          <p:cNvSpPr txBox="1"/>
          <p:nvPr/>
        </p:nvSpPr>
        <p:spPr>
          <a:xfrm>
            <a:off x="990919" y="4134591"/>
            <a:ext cx="10523242" cy="228147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Màu đen không pha bằng thuốc</a:t>
            </a:r>
            <a:r>
              <a:rPr lang="vi-VN" sz="3200" b="1" dirty="0">
                <a:solidFill>
                  <a:srgbClr val="FF0000"/>
                </a:solidFill>
                <a:latin typeface="Calibri" panose="020F0502020204030204"/>
                <a:ea typeface="Roboto" panose="02000000000000000000" pitchFamily="2" charset="0"/>
              </a:rPr>
              <a:t>/ </a:t>
            </a:r>
            <a:r>
              <a:rPr lang="vi-VN" sz="3200" b="1" dirty="0">
                <a:solidFill>
                  <a:prstClr val="black"/>
                </a:solidFill>
                <a:latin typeface="Calibri" panose="020F0502020204030204"/>
                <a:ea typeface="Roboto" panose="02000000000000000000" pitchFamily="2" charset="0"/>
              </a:rPr>
              <a:t>mà luyện bằng bột than của những chất liệu gợi nhắc thiết tha đến đồng quê đất nước:</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chất rơm bếp,</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than của cói chiếu</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và than của lá tre mùa thu rụng lá</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spTree>
    <p:extLst>
      <p:ext uri="{BB962C8B-B14F-4D97-AF65-F5344CB8AC3E}">
        <p14:creationId xmlns:p14="http://schemas.microsoft.com/office/powerpoint/2010/main" val="293949107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HÁT TRIỂN NĂNG LỰC THẨM MỸ BẰNG TOÁN HỌC - POMath">
            <a:extLst>
              <a:ext uri="{FF2B5EF4-FFF2-40B4-BE49-F238E27FC236}">
                <a16:creationId xmlns:a16="http://schemas.microsoft.com/office/drawing/2014/main" xmlns="" id="{73CA0033-0FB7-8851-C9DA-346F487A0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98740" y="3427820"/>
            <a:ext cx="6343144" cy="35493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B73F3869-8BAF-731A-1A44-C5A37228E85A}"/>
              </a:ext>
            </a:extLst>
          </p:cNvPr>
          <p:cNvPicPr>
            <a:picLocks noChangeAspect="1"/>
          </p:cNvPicPr>
          <p:nvPr/>
        </p:nvPicPr>
        <p:blipFill>
          <a:blip r:embed="rId4"/>
          <a:stretch>
            <a:fillRect/>
          </a:stretch>
        </p:blipFill>
        <p:spPr>
          <a:xfrm>
            <a:off x="2045677" y="622469"/>
            <a:ext cx="9254530" cy="4480948"/>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xmlns="" id="{16F42748-5FEE-34DC-6E67-33BE25DF57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6936" y="4957361"/>
            <a:ext cx="1698465" cy="1698465"/>
          </a:xfrm>
          <a:prstGeom prst="rect">
            <a:avLst/>
          </a:prstGeom>
        </p:spPr>
      </p:pic>
    </p:spTree>
    <p:extLst>
      <p:ext uri="{BB962C8B-B14F-4D97-AF65-F5344CB8AC3E}">
        <p14:creationId xmlns:p14="http://schemas.microsoft.com/office/powerpoint/2010/main" val="3117030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71C062DD-BAAB-46E6-9995-19D5A549C91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29" b="99714" l="643" r="98143">
                        <a14:foregroundMark x1="41571" y1="52714" x2="41571" y2="52714"/>
                        <a14:foregroundMark x1="41571" y1="52714" x2="16643" y2="14429"/>
                        <a14:foregroundMark x1="16643" y1="14429" x2="8071" y2="9143"/>
                        <a14:foregroundMark x1="8071" y1="9143" x2="6357" y2="9000"/>
                        <a14:foregroundMark x1="38643" y1="4429" x2="28286" y2="14286"/>
                        <a14:foregroundMark x1="28286" y1="14286" x2="19214" y2="31429"/>
                        <a14:foregroundMark x1="19214" y1="31429" x2="16571" y2="41571"/>
                        <a14:foregroundMark x1="16571" y1="41571" x2="15786" y2="65286"/>
                        <a14:foregroundMark x1="15786" y1="65286" x2="20143" y2="73000"/>
                        <a14:foregroundMark x1="20143" y1="73000" x2="35143" y2="76000"/>
                        <a14:foregroundMark x1="35143" y1="76000" x2="35857" y2="76571"/>
                        <a14:foregroundMark x1="1000" y1="3429" x2="786" y2="51714"/>
                        <a14:foregroundMark x1="786" y1="51714" x2="2000" y2="62000"/>
                        <a14:foregroundMark x1="2000" y1="62000" x2="4000" y2="69429"/>
                        <a14:foregroundMark x1="4000" y1="69429" x2="11286" y2="80429"/>
                        <a14:foregroundMark x1="11286" y1="80429" x2="19429" y2="85429"/>
                        <a14:foregroundMark x1="19429" y1="85429" x2="44429" y2="87000"/>
                        <a14:foregroundMark x1="44429" y1="87000" x2="54500" y2="84571"/>
                        <a14:foregroundMark x1="3571" y1="94714" x2="26929" y2="89857"/>
                        <a14:foregroundMark x1="26929" y1="89857" x2="36929" y2="89857"/>
                        <a14:foregroundMark x1="36929" y1="89857" x2="56714" y2="88286"/>
                        <a14:foregroundMark x1="1286" y1="61143" x2="643" y2="99714"/>
                        <a14:foregroundMark x1="65214" y1="71286" x2="72071" y2="78714"/>
                        <a14:foregroundMark x1="63714" y1="58571" x2="64571" y2="49714"/>
                        <a14:foregroundMark x1="68000" y1="55571" x2="70071" y2="49143"/>
                        <a14:foregroundMark x1="33071" y1="54286" x2="41929" y2="61429"/>
                        <a14:foregroundMark x1="47571" y1="429" x2="48571" y2="3429"/>
                        <a14:foregroundMark x1="70929" y1="63429" x2="69143" y2="72286"/>
                        <a14:foregroundMark x1="69143" y1="72286" x2="68786" y2="72571"/>
                        <a14:foregroundMark x1="71214" y1="64429" x2="73000" y2="66714"/>
                        <a14:foregroundMark x1="72429" y1="72000" x2="70643" y2="74286"/>
                        <a14:foregroundMark x1="70429" y1="81429" x2="71286" y2="88286"/>
                        <a14:foregroundMark x1="56929" y1="92857" x2="75429" y2="89857"/>
                        <a14:foregroundMark x1="75429" y1="89857" x2="89357" y2="90143"/>
                        <a14:foregroundMark x1="89357" y1="90143" x2="91664" y2="91740"/>
                        <a14:foregroundMark x1="58071" y1="88571" x2="62714" y2="94143"/>
                        <a14:foregroundMark x1="62714" y1="94143" x2="72357" y2="96429"/>
                        <a14:foregroundMark x1="46500" y1="76857" x2="59929" y2="73286"/>
                        <a14:foregroundMark x1="59929" y1="73286" x2="63143" y2="73286"/>
                        <a14:foregroundMark x1="73214" y1="72571" x2="81714" y2="87571"/>
                        <a14:foregroundMark x1="72429" y1="55000" x2="76000" y2="59857"/>
                        <a14:foregroundMark x1="76000" y1="59857" x2="77929" y2="73286"/>
                        <a14:foregroundMark x1="77286" y1="55571" x2="78929" y2="62714"/>
                        <a14:foregroundMark x1="78929" y1="62714" x2="79857" y2="76857"/>
                        <a14:foregroundMark x1="73500" y1="57286" x2="76500" y2="59143"/>
                        <a14:foregroundMark x1="72714" y1="58143" x2="75357" y2="64143"/>
                        <a14:foregroundMark x1="75357" y1="64143" x2="75357" y2="64143"/>
                        <a14:foregroundMark x1="81214" y1="83429" x2="86630" y2="84489"/>
                        <a14:foregroundMark x1="94081" y1="91070" x2="94611" y2="92197"/>
                        <a14:foregroundMark x1="1143" y1="1571" x2="14000" y2="59286"/>
                        <a14:foregroundMark x1="90286" y1="94714" x2="90500" y2="93714"/>
                        <a14:foregroundMark x1="92071" y1="98286" x2="93143" y2="99714"/>
                        <a14:backgroundMark x1="70786" y1="21429" x2="89714" y2="61857"/>
                        <a14:backgroundMark x1="89714" y1="61857" x2="92571" y2="65000"/>
                        <a14:backgroundMark x1="71857" y1="42857" x2="80429" y2="50143"/>
                        <a14:backgroundMark x1="80429" y1="50143" x2="83643" y2="56000"/>
                        <a14:backgroundMark x1="83643" y1="56000" x2="85500" y2="71857"/>
                        <a14:backgroundMark x1="85500" y1="71857" x2="86286" y2="73571"/>
                        <a14:backgroundMark x1="79204" y1="58099" x2="83143" y2="57714"/>
                        <a14:backgroundMark x1="83143" y1="57714" x2="85643" y2="55571"/>
                        <a14:backgroundMark x1="92286" y1="62857" x2="99929" y2="62857"/>
                        <a14:backgroundMark x1="91143" y1="54286" x2="99429" y2="48143"/>
                        <a14:backgroundMark x1="81500" y1="69286" x2="87214" y2="53000"/>
                        <a14:backgroundMark x1="94571" y1="82000" x2="99786" y2="89143"/>
                        <a14:backgroundMark x1="83000" y1="80143" x2="92286" y2="85286"/>
                        <a14:backgroundMark x1="92286" y1="85286" x2="95643" y2="90286"/>
                        <a14:backgroundMark x1="95643" y1="90286" x2="96214" y2="95429"/>
                        <a14:backgroundMark x1="92786" y1="87571" x2="92929" y2="93857"/>
                        <a14:backgroundMark x1="93071" y1="23714" x2="86571" y2="10857"/>
                        <a14:backgroundMark x1="86571" y1="10857" x2="74643" y2="5143"/>
                        <a14:backgroundMark x1="74643" y1="5143" x2="72071" y2="429"/>
                        <a14:backgroundMark x1="74714" y1="13143" x2="64571" y2="10429"/>
                        <a14:backgroundMark x1="64571" y1="10429" x2="58214" y2="1857"/>
                        <a14:backgroundMark x1="54286" y1="857" x2="55643" y2="11429"/>
                        <a14:backgroundMark x1="55643" y1="11429" x2="58786" y2="18857"/>
                        <a14:backgroundMark x1="58786" y1="18857" x2="72714" y2="40000"/>
                        <a14:backgroundMark x1="54000" y1="11286" x2="54000" y2="20714"/>
                        <a14:backgroundMark x1="54000" y1="20714" x2="56286" y2="27429"/>
                        <a14:backgroundMark x1="56286" y1="27429" x2="66714" y2="35429"/>
                        <a14:backgroundMark x1="70929" y1="42286" x2="72857" y2="44286"/>
                        <a14:backgroundMark x1="94571" y1="95857" x2="99786" y2="98286"/>
                        <a14:backgroundMark x1="99786" y1="98286" x2="99786" y2="98286"/>
                      </a14:backgroundRemoval>
                    </a14:imgEffect>
                  </a14:imgLayer>
                </a14:imgProps>
              </a:ext>
              <a:ext uri="{28A0092B-C50C-407E-A947-70E740481C1C}">
                <a14:useLocalDpi xmlns:a14="http://schemas.microsoft.com/office/drawing/2010/main" val="0"/>
              </a:ext>
            </a:extLst>
          </a:blip>
          <a:srcRect l="19611"/>
          <a:stretch/>
        </p:blipFill>
        <p:spPr>
          <a:xfrm>
            <a:off x="555" y="0"/>
            <a:ext cx="6927189" cy="6858000"/>
          </a:xfrm>
          <a:prstGeom prst="rect">
            <a:avLst/>
          </a:prstGeom>
        </p:spPr>
      </p:pic>
      <p:sp>
        <p:nvSpPr>
          <p:cNvPr id="26" name="TextBox 25">
            <a:extLst>
              <a:ext uri="{FF2B5EF4-FFF2-40B4-BE49-F238E27FC236}">
                <a16:creationId xmlns:a16="http://schemas.microsoft.com/office/drawing/2014/main" xmlns="" id="{0549604A-2CAE-4192-A6F5-01B60BD49430}"/>
              </a:ext>
            </a:extLst>
          </p:cNvPr>
          <p:cNvSpPr txBox="1"/>
          <p:nvPr/>
        </p:nvSpPr>
        <p:spPr>
          <a:xfrm>
            <a:off x="4343283" y="307370"/>
            <a:ext cx="8620191" cy="430887"/>
          </a:xfrm>
          <a:prstGeom prst="rect">
            <a:avLst/>
          </a:prstGeom>
          <a:noFill/>
        </p:spPr>
        <p:txBody>
          <a:bodyPr wrap="square" lIns="0" tIns="0" rIns="0" bIns="0" rtlCol="0">
            <a:spAutoFit/>
          </a:bodyPr>
          <a:lstStyle/>
          <a:p>
            <a:pPr algn="just"/>
            <a:r>
              <a:rPr lang="vi-VN" sz="2800" b="1" i="1" dirty="0">
                <a:solidFill>
                  <a:srgbClr val="002060"/>
                </a:solidFill>
                <a:latin typeface="Calibri" panose="020F0502020204030204" pitchFamily="34" charset="0"/>
                <a:ea typeface="AvantGarde" panose="00000400000000000000" pitchFamily="2" charset="0"/>
                <a:cs typeface="Calibri" panose="020F0502020204030204" pitchFamily="34" charset="0"/>
              </a:rPr>
              <a:t>:một thứ lụa đen bóng.</a:t>
            </a:r>
            <a:endParaRPr lang="en-US" sz="28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28" name="TextBox 27">
            <a:extLst>
              <a:ext uri="{FF2B5EF4-FFF2-40B4-BE49-F238E27FC236}">
                <a16:creationId xmlns:a16="http://schemas.microsoft.com/office/drawing/2014/main" xmlns="" id="{193F512A-E230-46C8-9E39-E8EC65A1C2CE}"/>
              </a:ext>
            </a:extLst>
          </p:cNvPr>
          <p:cNvSpPr txBox="1"/>
          <p:nvPr/>
        </p:nvSpPr>
        <p:spPr>
          <a:xfrm>
            <a:off x="3389468" y="1573606"/>
            <a:ext cx="8620191" cy="861774"/>
          </a:xfrm>
          <a:prstGeom prst="rect">
            <a:avLst/>
          </a:prstGeom>
          <a:noFill/>
        </p:spPr>
        <p:txBody>
          <a:bodyPr wrap="square" lIns="0" tIns="0" rIns="0" bIns="0" rtlCol="0">
            <a:spAutoFit/>
          </a:bodyPr>
          <a:lstStyle/>
          <a:p>
            <a:pPr algn="just"/>
            <a:r>
              <a:rPr lang="vi-VN" sz="2800" b="1" i="1" dirty="0">
                <a:solidFill>
                  <a:srgbClr val="002060"/>
                </a:solidFill>
                <a:latin typeface="Calibri" panose="020F0502020204030204" pitchFamily="34" charset="0"/>
                <a:ea typeface="AvantGarde" panose="00000400000000000000" pitchFamily="2" charset="0"/>
                <a:cs typeface="Calibri" panose="020F0502020204030204" pitchFamily="34" charset="0"/>
              </a:rPr>
              <a:t>Màu trắng do bột lấy ở vỏ sò, vỏ điệp ở biển trộn với hồ loãng nấu bằng bột gạo nếp tạo thành.</a:t>
            </a:r>
            <a:endParaRPr lang="en-US" sz="28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pic>
        <p:nvPicPr>
          <p:cNvPr id="7172" name="Picture 4" descr="Còn đó giấy dó người Mường - Báo Nhân Dân">
            <a:extLst>
              <a:ext uri="{FF2B5EF4-FFF2-40B4-BE49-F238E27FC236}">
                <a16:creationId xmlns:a16="http://schemas.microsoft.com/office/drawing/2014/main" xmlns="" id="{61D62034-BE15-4D5A-990A-FEAB5A8889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1606" y="2778287"/>
            <a:ext cx="4827722" cy="3017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70" name="Picture 2" descr="Chuyên cung cấp giấy dó chất lượng tại bắc ninh">
            <a:extLst>
              <a:ext uri="{FF2B5EF4-FFF2-40B4-BE49-F238E27FC236}">
                <a16:creationId xmlns:a16="http://schemas.microsoft.com/office/drawing/2014/main" xmlns="" id="{C50110D7-7FFB-4989-8A80-93571F4D89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25601">
            <a:off x="9255503" y="4429078"/>
            <a:ext cx="2561544" cy="21100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a:extLst>
              <a:ext uri="{FF2B5EF4-FFF2-40B4-BE49-F238E27FC236}">
                <a16:creationId xmlns:a16="http://schemas.microsoft.com/office/drawing/2014/main" xmlns="" id="{D0C2D098-3555-48A5-980F-79BA864611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8701" y="103528"/>
            <a:ext cx="5974598" cy="963251"/>
          </a:xfrm>
          <a:prstGeom prst="rect">
            <a:avLst/>
          </a:prstGeom>
        </p:spPr>
      </p:pic>
      <p:pic>
        <p:nvPicPr>
          <p:cNvPr id="5" name="Picture 4">
            <a:extLst>
              <a:ext uri="{FF2B5EF4-FFF2-40B4-BE49-F238E27FC236}">
                <a16:creationId xmlns:a16="http://schemas.microsoft.com/office/drawing/2014/main" xmlns="" id="{ADA1CECB-C329-42A0-97FE-6B67CA736A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8701" y="893299"/>
            <a:ext cx="5974598" cy="963251"/>
          </a:xfrm>
          <a:prstGeom prst="rect">
            <a:avLst/>
          </a:prstGeom>
        </p:spPr>
      </p:pic>
      <p:pic>
        <p:nvPicPr>
          <p:cNvPr id="2" name="Picture 1">
            <a:extLst>
              <a:ext uri="{FF2B5EF4-FFF2-40B4-BE49-F238E27FC236}">
                <a16:creationId xmlns:a16="http://schemas.microsoft.com/office/drawing/2014/main" xmlns="" id="{6D8AAA51-1E10-F0AE-8223-05F050878BF5}"/>
              </a:ext>
            </a:extLst>
          </p:cNvPr>
          <p:cNvPicPr>
            <a:picLocks noChangeAspect="1"/>
          </p:cNvPicPr>
          <p:nvPr/>
        </p:nvPicPr>
        <p:blipFill>
          <a:blip r:embed="rId9"/>
          <a:stretch>
            <a:fillRect/>
          </a:stretch>
        </p:blipFill>
        <p:spPr>
          <a:xfrm>
            <a:off x="0" y="542879"/>
            <a:ext cx="1530229" cy="2310584"/>
          </a:xfrm>
          <a:prstGeom prst="rect">
            <a:avLst/>
          </a:prstGeom>
        </p:spPr>
      </p:pic>
    </p:spTree>
    <p:extLst>
      <p:ext uri="{BB962C8B-B14F-4D97-AF65-F5344CB8AC3E}">
        <p14:creationId xmlns:p14="http://schemas.microsoft.com/office/powerpoint/2010/main" val="4256501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14:presetBounceEnd="60000">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14:bounceEnd="60000">
                                          <p:cBhvr additive="base">
                                            <p:cTn id="14" dur="13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15" dur="13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14:presetBounceEnd="60000">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14:bounceEnd="60000">
                                          <p:cBhvr additive="base">
                                            <p:cTn id="27" dur="1300" fill="hold"/>
                                            <p:tgtEl>
                                              <p:spTgt spid="28"/>
                                            </p:tgtEl>
                                            <p:attrNameLst>
                                              <p:attrName>ppt_x</p:attrName>
                                            </p:attrNameLst>
                                          </p:cBhvr>
                                          <p:tavLst>
                                            <p:tav tm="0">
                                              <p:val>
                                                <p:strVal val="0-#ppt_w/2"/>
                                              </p:val>
                                            </p:tav>
                                            <p:tav tm="100000">
                                              <p:val>
                                                <p:strVal val="#ppt_x"/>
                                              </p:val>
                                            </p:tav>
                                          </p:tavLst>
                                        </p:anim>
                                        <p:anim calcmode="lin" valueType="num" p14:bounceEnd="60000">
                                          <p:cBhvr additive="base">
                                            <p:cTn id="28" dur="13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172"/>
                                            </p:tgtEl>
                                            <p:attrNameLst>
                                              <p:attrName>style.visibility</p:attrName>
                                            </p:attrNameLst>
                                          </p:cBhvr>
                                          <p:to>
                                            <p:strVal val="visible"/>
                                          </p:to>
                                        </p:set>
                                        <p:animEffect transition="in" filter="fade">
                                          <p:cBhvr>
                                            <p:cTn id="33" dur="500"/>
                                            <p:tgtEl>
                                              <p:spTgt spid="717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fade">
                                          <p:cBhvr>
                                            <p:cTn id="3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300" fill="hold"/>
                                            <p:tgtEl>
                                              <p:spTgt spid="26"/>
                                            </p:tgtEl>
                                            <p:attrNameLst>
                                              <p:attrName>ppt_x</p:attrName>
                                            </p:attrNameLst>
                                          </p:cBhvr>
                                          <p:tavLst>
                                            <p:tav tm="0">
                                              <p:val>
                                                <p:strVal val="0-#ppt_w/2"/>
                                              </p:val>
                                            </p:tav>
                                            <p:tav tm="100000">
                                              <p:val>
                                                <p:strVal val="#ppt_x"/>
                                              </p:val>
                                            </p:tav>
                                          </p:tavLst>
                                        </p:anim>
                                        <p:anim calcmode="lin" valueType="num">
                                          <p:cBhvr additive="base">
                                            <p:cTn id="15" dur="13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300" fill="hold"/>
                                            <p:tgtEl>
                                              <p:spTgt spid="28"/>
                                            </p:tgtEl>
                                            <p:attrNameLst>
                                              <p:attrName>ppt_x</p:attrName>
                                            </p:attrNameLst>
                                          </p:cBhvr>
                                          <p:tavLst>
                                            <p:tav tm="0">
                                              <p:val>
                                                <p:strVal val="0-#ppt_w/2"/>
                                              </p:val>
                                            </p:tav>
                                            <p:tav tm="100000">
                                              <p:val>
                                                <p:strVal val="#ppt_x"/>
                                              </p:val>
                                            </p:tav>
                                          </p:tavLst>
                                        </p:anim>
                                        <p:anim calcmode="lin" valueType="num">
                                          <p:cBhvr additive="base">
                                            <p:cTn id="28" dur="13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172"/>
                                            </p:tgtEl>
                                            <p:attrNameLst>
                                              <p:attrName>style.visibility</p:attrName>
                                            </p:attrNameLst>
                                          </p:cBhvr>
                                          <p:to>
                                            <p:strVal val="visible"/>
                                          </p:to>
                                        </p:set>
                                        <p:animEffect transition="in" filter="fade">
                                          <p:cBhvr>
                                            <p:cTn id="33" dur="500"/>
                                            <p:tgtEl>
                                              <p:spTgt spid="717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fade">
                                          <p:cBhvr>
                                            <p:cTn id="3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E3C077DC-3BBC-4256-B7AF-1E83DE1B803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29" b="99714" l="643" r="98143">
                        <a14:foregroundMark x1="41571" y1="52714" x2="41571" y2="52714"/>
                        <a14:foregroundMark x1="41571" y1="52714" x2="16643" y2="14429"/>
                        <a14:foregroundMark x1="16643" y1="14429" x2="8071" y2="9143"/>
                        <a14:foregroundMark x1="8071" y1="9143" x2="6357" y2="9000"/>
                        <a14:foregroundMark x1="38643" y1="4429" x2="28286" y2="14286"/>
                        <a14:foregroundMark x1="28286" y1="14286" x2="19214" y2="31429"/>
                        <a14:foregroundMark x1="19214" y1="31429" x2="16571" y2="41571"/>
                        <a14:foregroundMark x1="16571" y1="41571" x2="15786" y2="65286"/>
                        <a14:foregroundMark x1="15786" y1="65286" x2="20143" y2="73000"/>
                        <a14:foregroundMark x1="20143" y1="73000" x2="35143" y2="76000"/>
                        <a14:foregroundMark x1="35143" y1="76000" x2="35857" y2="76571"/>
                        <a14:foregroundMark x1="1000" y1="3429" x2="786" y2="51714"/>
                        <a14:foregroundMark x1="786" y1="51714" x2="2000" y2="62000"/>
                        <a14:foregroundMark x1="2000" y1="62000" x2="4000" y2="69429"/>
                        <a14:foregroundMark x1="4000" y1="69429" x2="11286" y2="80429"/>
                        <a14:foregroundMark x1="11286" y1="80429" x2="19429" y2="85429"/>
                        <a14:foregroundMark x1="19429" y1="85429" x2="44429" y2="87000"/>
                        <a14:foregroundMark x1="44429" y1="87000" x2="54500" y2="84571"/>
                        <a14:foregroundMark x1="3571" y1="94714" x2="26929" y2="89857"/>
                        <a14:foregroundMark x1="26929" y1="89857" x2="36929" y2="89857"/>
                        <a14:foregroundMark x1="36929" y1="89857" x2="56714" y2="88286"/>
                        <a14:foregroundMark x1="1286" y1="61143" x2="643" y2="99714"/>
                        <a14:foregroundMark x1="65214" y1="71286" x2="72071" y2="78714"/>
                        <a14:foregroundMark x1="63714" y1="58571" x2="64571" y2="49714"/>
                        <a14:foregroundMark x1="68000" y1="55571" x2="70071" y2="49143"/>
                        <a14:foregroundMark x1="33071" y1="54286" x2="41929" y2="61429"/>
                        <a14:foregroundMark x1="47571" y1="429" x2="48571" y2="3429"/>
                        <a14:foregroundMark x1="70929" y1="63429" x2="69143" y2="72286"/>
                        <a14:foregroundMark x1="69143" y1="72286" x2="68786" y2="72571"/>
                        <a14:foregroundMark x1="71214" y1="64429" x2="73000" y2="66714"/>
                        <a14:foregroundMark x1="72429" y1="72000" x2="70643" y2="74286"/>
                        <a14:foregroundMark x1="70429" y1="81429" x2="71286" y2="88286"/>
                        <a14:foregroundMark x1="56929" y1="92857" x2="75429" y2="89857"/>
                        <a14:foregroundMark x1="75429" y1="89857" x2="89357" y2="90143"/>
                        <a14:foregroundMark x1="89357" y1="90143" x2="91664" y2="91740"/>
                        <a14:foregroundMark x1="58071" y1="88571" x2="62714" y2="94143"/>
                        <a14:foregroundMark x1="62714" y1="94143" x2="72357" y2="96429"/>
                        <a14:foregroundMark x1="46500" y1="76857" x2="59929" y2="73286"/>
                        <a14:foregroundMark x1="59929" y1="73286" x2="63143" y2="73286"/>
                        <a14:foregroundMark x1="73214" y1="72571" x2="81714" y2="87571"/>
                        <a14:foregroundMark x1="72429" y1="55000" x2="76000" y2="59857"/>
                        <a14:foregroundMark x1="76000" y1="59857" x2="77929" y2="73286"/>
                        <a14:foregroundMark x1="77286" y1="55571" x2="78929" y2="62714"/>
                        <a14:foregroundMark x1="78929" y1="62714" x2="79857" y2="76857"/>
                        <a14:foregroundMark x1="73500" y1="57286" x2="76500" y2="59143"/>
                        <a14:foregroundMark x1="72714" y1="58143" x2="75357" y2="64143"/>
                        <a14:foregroundMark x1="75357" y1="64143" x2="75357" y2="64143"/>
                        <a14:foregroundMark x1="81214" y1="83429" x2="86630" y2="84489"/>
                        <a14:foregroundMark x1="94081" y1="91070" x2="94611" y2="92197"/>
                        <a14:foregroundMark x1="1143" y1="1571" x2="14000" y2="59286"/>
                        <a14:foregroundMark x1="90286" y1="94714" x2="90500" y2="93714"/>
                        <a14:foregroundMark x1="92071" y1="98286" x2="93143" y2="99714"/>
                        <a14:backgroundMark x1="70786" y1="21429" x2="89714" y2="61857"/>
                        <a14:backgroundMark x1="89714" y1="61857" x2="92571" y2="65000"/>
                        <a14:backgroundMark x1="71857" y1="42857" x2="80429" y2="50143"/>
                        <a14:backgroundMark x1="80429" y1="50143" x2="83643" y2="56000"/>
                        <a14:backgroundMark x1="83643" y1="56000" x2="85500" y2="71857"/>
                        <a14:backgroundMark x1="85500" y1="71857" x2="86286" y2="73571"/>
                        <a14:backgroundMark x1="79204" y1="58099" x2="83143" y2="57714"/>
                        <a14:backgroundMark x1="83143" y1="57714" x2="85643" y2="55571"/>
                        <a14:backgroundMark x1="92286" y1="62857" x2="99929" y2="62857"/>
                        <a14:backgroundMark x1="91143" y1="54286" x2="99429" y2="48143"/>
                        <a14:backgroundMark x1="81500" y1="69286" x2="87214" y2="53000"/>
                        <a14:backgroundMark x1="94571" y1="82000" x2="99786" y2="89143"/>
                        <a14:backgroundMark x1="83000" y1="80143" x2="92286" y2="85286"/>
                        <a14:backgroundMark x1="92286" y1="85286" x2="95643" y2="90286"/>
                        <a14:backgroundMark x1="95643" y1="90286" x2="96214" y2="95429"/>
                        <a14:backgroundMark x1="92786" y1="87571" x2="92929" y2="93857"/>
                        <a14:backgroundMark x1="93071" y1="23714" x2="86571" y2="10857"/>
                        <a14:backgroundMark x1="86571" y1="10857" x2="74643" y2="5143"/>
                        <a14:backgroundMark x1="74643" y1="5143" x2="72071" y2="429"/>
                        <a14:backgroundMark x1="74714" y1="13143" x2="64571" y2="10429"/>
                        <a14:backgroundMark x1="64571" y1="10429" x2="58214" y2="1857"/>
                        <a14:backgroundMark x1="54286" y1="857" x2="55643" y2="11429"/>
                        <a14:backgroundMark x1="55643" y1="11429" x2="58786" y2="18857"/>
                        <a14:backgroundMark x1="58786" y1="18857" x2="72714" y2="40000"/>
                        <a14:backgroundMark x1="54000" y1="11286" x2="54000" y2="20714"/>
                        <a14:backgroundMark x1="54000" y1="20714" x2="56286" y2="27429"/>
                        <a14:backgroundMark x1="56286" y1="27429" x2="66714" y2="35429"/>
                        <a14:backgroundMark x1="70929" y1="42286" x2="72857" y2="44286"/>
                        <a14:backgroundMark x1="94571" y1="95857" x2="99786" y2="98286"/>
                        <a14:backgroundMark x1="99786" y1="98286" x2="99786" y2="98286"/>
                      </a14:backgroundRemoval>
                    </a14:imgEffect>
                  </a14:imgLayer>
                </a14:imgProps>
              </a:ext>
              <a:ext uri="{28A0092B-C50C-407E-A947-70E740481C1C}">
                <a14:useLocalDpi xmlns:a14="http://schemas.microsoft.com/office/drawing/2010/main" val="0"/>
              </a:ext>
            </a:extLst>
          </a:blip>
          <a:srcRect l="19611"/>
          <a:stretch/>
        </p:blipFill>
        <p:spPr>
          <a:xfrm>
            <a:off x="555" y="0"/>
            <a:ext cx="6927189" cy="6858000"/>
          </a:xfrm>
          <a:prstGeom prst="rect">
            <a:avLst/>
          </a:prstGeom>
        </p:spPr>
      </p:pic>
      <p:sp>
        <p:nvSpPr>
          <p:cNvPr id="21" name="TextBox 20">
            <a:extLst>
              <a:ext uri="{FF2B5EF4-FFF2-40B4-BE49-F238E27FC236}">
                <a16:creationId xmlns:a16="http://schemas.microsoft.com/office/drawing/2014/main" xmlns="" id="{BE0B7C1B-D99C-42BA-B631-93B360856AA9}"/>
              </a:ext>
            </a:extLst>
          </p:cNvPr>
          <p:cNvSpPr txBox="1"/>
          <p:nvPr/>
        </p:nvSpPr>
        <p:spPr>
          <a:xfrm>
            <a:off x="3344501" y="931224"/>
            <a:ext cx="8620191" cy="1292662"/>
          </a:xfrm>
          <a:prstGeom prst="rect">
            <a:avLst/>
          </a:prstGeom>
          <a:noFill/>
        </p:spPr>
        <p:txBody>
          <a:bodyPr wrap="square" lIns="0" tIns="0" rIns="0" bIns="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Tranh vẽ con lợn đứng bên bụi ráy (một thứ cây trồng ở nơi đất ẩm, gần giống cây khoai sọ, dùng làm thức ăn cho lợn).</a:t>
            </a:r>
            <a:endParaRPr kumimoji="0" lang="en-US" sz="2800" b="1" i="1" u="none" strike="noStrike" kern="1200" cap="none" spc="0" normalizeH="0" baseline="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endParaRPr>
          </a:p>
        </p:txBody>
      </p:sp>
      <p:pic>
        <p:nvPicPr>
          <p:cNvPr id="6146" name="Picture 2" descr="Tranh Đông Hồ - Lợn Ăn Cây Ráy - Có Khung Kính | Shopee Việt Nam">
            <a:extLst>
              <a:ext uri="{FF2B5EF4-FFF2-40B4-BE49-F238E27FC236}">
                <a16:creationId xmlns:a16="http://schemas.microsoft.com/office/drawing/2014/main" xmlns="" id="{85B805A0-FB91-4647-B694-964F608DE5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90" t="26410" r="7010" b="23406"/>
          <a:stretch/>
        </p:blipFill>
        <p:spPr bwMode="auto">
          <a:xfrm>
            <a:off x="5739478" y="2623280"/>
            <a:ext cx="5836115" cy="344156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21B4F36E-E9DF-427F-873B-AC8892CA5D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0411" y="195033"/>
            <a:ext cx="6011177" cy="1072989"/>
          </a:xfrm>
          <a:prstGeom prst="rect">
            <a:avLst/>
          </a:prstGeom>
        </p:spPr>
      </p:pic>
      <p:pic>
        <p:nvPicPr>
          <p:cNvPr id="2" name="Picture 1">
            <a:extLst>
              <a:ext uri="{FF2B5EF4-FFF2-40B4-BE49-F238E27FC236}">
                <a16:creationId xmlns:a16="http://schemas.microsoft.com/office/drawing/2014/main" xmlns="" id="{8C78107C-9C5D-27DE-2877-2C352F3FBC4B}"/>
              </a:ext>
            </a:extLst>
          </p:cNvPr>
          <p:cNvPicPr>
            <a:picLocks noChangeAspect="1"/>
          </p:cNvPicPr>
          <p:nvPr/>
        </p:nvPicPr>
        <p:blipFill>
          <a:blip r:embed="rId7"/>
          <a:stretch>
            <a:fillRect/>
          </a:stretch>
        </p:blipFill>
        <p:spPr>
          <a:xfrm>
            <a:off x="0" y="542879"/>
            <a:ext cx="1530229" cy="2310584"/>
          </a:xfrm>
          <a:prstGeom prst="rect">
            <a:avLst/>
          </a:prstGeom>
        </p:spPr>
      </p:pic>
    </p:spTree>
    <p:extLst>
      <p:ext uri="{BB962C8B-B14F-4D97-AF65-F5344CB8AC3E}">
        <p14:creationId xmlns:p14="http://schemas.microsoft.com/office/powerpoint/2010/main" val="4236067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14:presetBounceEnd="60000">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14:bounceEnd="60000">
                                          <p:cBhvr additive="base">
                                            <p:cTn id="14" dur="13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15" dur="13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wipe(down)">
                                          <p:cBhvr>
                                            <p:cTn id="20" dur="580">
                                              <p:stCondLst>
                                                <p:cond delay="0"/>
                                              </p:stCondLst>
                                            </p:cTn>
                                            <p:tgtEl>
                                              <p:spTgt spid="6146"/>
                                            </p:tgtEl>
                                          </p:cBhvr>
                                        </p:animEffect>
                                        <p:anim calcmode="lin" valueType="num">
                                          <p:cBhvr>
                                            <p:cTn id="21"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6" dur="26">
                                              <p:stCondLst>
                                                <p:cond delay="650"/>
                                              </p:stCondLst>
                                            </p:cTn>
                                            <p:tgtEl>
                                              <p:spTgt spid="6146"/>
                                            </p:tgtEl>
                                          </p:cBhvr>
                                          <p:to x="100000" y="60000"/>
                                        </p:animScale>
                                        <p:animScale>
                                          <p:cBhvr>
                                            <p:cTn id="27" dur="166" decel="50000">
                                              <p:stCondLst>
                                                <p:cond delay="676"/>
                                              </p:stCondLst>
                                            </p:cTn>
                                            <p:tgtEl>
                                              <p:spTgt spid="6146"/>
                                            </p:tgtEl>
                                          </p:cBhvr>
                                          <p:to x="100000" y="100000"/>
                                        </p:animScale>
                                        <p:animScale>
                                          <p:cBhvr>
                                            <p:cTn id="28" dur="26">
                                              <p:stCondLst>
                                                <p:cond delay="1312"/>
                                              </p:stCondLst>
                                            </p:cTn>
                                            <p:tgtEl>
                                              <p:spTgt spid="6146"/>
                                            </p:tgtEl>
                                          </p:cBhvr>
                                          <p:to x="100000" y="80000"/>
                                        </p:animScale>
                                        <p:animScale>
                                          <p:cBhvr>
                                            <p:cTn id="29" dur="166" decel="50000">
                                              <p:stCondLst>
                                                <p:cond delay="1338"/>
                                              </p:stCondLst>
                                            </p:cTn>
                                            <p:tgtEl>
                                              <p:spTgt spid="6146"/>
                                            </p:tgtEl>
                                          </p:cBhvr>
                                          <p:to x="100000" y="100000"/>
                                        </p:animScale>
                                        <p:animScale>
                                          <p:cBhvr>
                                            <p:cTn id="30" dur="26">
                                              <p:stCondLst>
                                                <p:cond delay="1642"/>
                                              </p:stCondLst>
                                            </p:cTn>
                                            <p:tgtEl>
                                              <p:spTgt spid="6146"/>
                                            </p:tgtEl>
                                          </p:cBhvr>
                                          <p:to x="100000" y="90000"/>
                                        </p:animScale>
                                        <p:animScale>
                                          <p:cBhvr>
                                            <p:cTn id="31" dur="166" decel="50000">
                                              <p:stCondLst>
                                                <p:cond delay="1668"/>
                                              </p:stCondLst>
                                            </p:cTn>
                                            <p:tgtEl>
                                              <p:spTgt spid="6146"/>
                                            </p:tgtEl>
                                          </p:cBhvr>
                                          <p:to x="100000" y="100000"/>
                                        </p:animScale>
                                        <p:animScale>
                                          <p:cBhvr>
                                            <p:cTn id="32" dur="26">
                                              <p:stCondLst>
                                                <p:cond delay="1808"/>
                                              </p:stCondLst>
                                            </p:cTn>
                                            <p:tgtEl>
                                              <p:spTgt spid="6146"/>
                                            </p:tgtEl>
                                          </p:cBhvr>
                                          <p:to x="100000" y="95000"/>
                                        </p:animScale>
                                        <p:animScale>
                                          <p:cBhvr>
                                            <p:cTn id="33"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1300" fill="hold"/>
                                            <p:tgtEl>
                                              <p:spTgt spid="21"/>
                                            </p:tgtEl>
                                            <p:attrNameLst>
                                              <p:attrName>ppt_x</p:attrName>
                                            </p:attrNameLst>
                                          </p:cBhvr>
                                          <p:tavLst>
                                            <p:tav tm="0">
                                              <p:val>
                                                <p:strVal val="0-#ppt_w/2"/>
                                              </p:val>
                                            </p:tav>
                                            <p:tav tm="100000">
                                              <p:val>
                                                <p:strVal val="#ppt_x"/>
                                              </p:val>
                                            </p:tav>
                                          </p:tavLst>
                                        </p:anim>
                                        <p:anim calcmode="lin" valueType="num">
                                          <p:cBhvr additive="base">
                                            <p:cTn id="15" dur="13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wipe(down)">
                                          <p:cBhvr>
                                            <p:cTn id="20" dur="580">
                                              <p:stCondLst>
                                                <p:cond delay="0"/>
                                              </p:stCondLst>
                                            </p:cTn>
                                            <p:tgtEl>
                                              <p:spTgt spid="6146"/>
                                            </p:tgtEl>
                                          </p:cBhvr>
                                        </p:animEffect>
                                        <p:anim calcmode="lin" valueType="num">
                                          <p:cBhvr>
                                            <p:cTn id="21"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6" dur="26">
                                              <p:stCondLst>
                                                <p:cond delay="650"/>
                                              </p:stCondLst>
                                            </p:cTn>
                                            <p:tgtEl>
                                              <p:spTgt spid="6146"/>
                                            </p:tgtEl>
                                          </p:cBhvr>
                                          <p:to x="100000" y="60000"/>
                                        </p:animScale>
                                        <p:animScale>
                                          <p:cBhvr>
                                            <p:cTn id="27" dur="166" decel="50000">
                                              <p:stCondLst>
                                                <p:cond delay="676"/>
                                              </p:stCondLst>
                                            </p:cTn>
                                            <p:tgtEl>
                                              <p:spTgt spid="6146"/>
                                            </p:tgtEl>
                                          </p:cBhvr>
                                          <p:to x="100000" y="100000"/>
                                        </p:animScale>
                                        <p:animScale>
                                          <p:cBhvr>
                                            <p:cTn id="28" dur="26">
                                              <p:stCondLst>
                                                <p:cond delay="1312"/>
                                              </p:stCondLst>
                                            </p:cTn>
                                            <p:tgtEl>
                                              <p:spTgt spid="6146"/>
                                            </p:tgtEl>
                                          </p:cBhvr>
                                          <p:to x="100000" y="80000"/>
                                        </p:animScale>
                                        <p:animScale>
                                          <p:cBhvr>
                                            <p:cTn id="29" dur="166" decel="50000">
                                              <p:stCondLst>
                                                <p:cond delay="1338"/>
                                              </p:stCondLst>
                                            </p:cTn>
                                            <p:tgtEl>
                                              <p:spTgt spid="6146"/>
                                            </p:tgtEl>
                                          </p:cBhvr>
                                          <p:to x="100000" y="100000"/>
                                        </p:animScale>
                                        <p:animScale>
                                          <p:cBhvr>
                                            <p:cTn id="30" dur="26">
                                              <p:stCondLst>
                                                <p:cond delay="1642"/>
                                              </p:stCondLst>
                                            </p:cTn>
                                            <p:tgtEl>
                                              <p:spTgt spid="6146"/>
                                            </p:tgtEl>
                                          </p:cBhvr>
                                          <p:to x="100000" y="90000"/>
                                        </p:animScale>
                                        <p:animScale>
                                          <p:cBhvr>
                                            <p:cTn id="31" dur="166" decel="50000">
                                              <p:stCondLst>
                                                <p:cond delay="1668"/>
                                              </p:stCondLst>
                                            </p:cTn>
                                            <p:tgtEl>
                                              <p:spTgt spid="6146"/>
                                            </p:tgtEl>
                                          </p:cBhvr>
                                          <p:to x="100000" y="100000"/>
                                        </p:animScale>
                                        <p:animScale>
                                          <p:cBhvr>
                                            <p:cTn id="32" dur="26">
                                              <p:stCondLst>
                                                <p:cond delay="1808"/>
                                              </p:stCondLst>
                                            </p:cTn>
                                            <p:tgtEl>
                                              <p:spTgt spid="6146"/>
                                            </p:tgtEl>
                                          </p:cBhvr>
                                          <p:to x="100000" y="95000"/>
                                        </p:animScale>
                                        <p:animScale>
                                          <p:cBhvr>
                                            <p:cTn id="33"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1684549547"/>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1087</Words>
  <Application>Microsoft Office PowerPoint</Application>
  <PresentationFormat>Widescreen</PresentationFormat>
  <Paragraphs>48</Paragraphs>
  <Slides>17</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#9Slide06 SVNBlow Brush</vt:lpstr>
      <vt:lpstr>Aptos</vt:lpstr>
      <vt:lpstr>Aptos Display</vt:lpstr>
      <vt:lpstr>Arial</vt:lpstr>
      <vt:lpstr>AvantGarde</vt:lpstr>
      <vt:lpstr>Calibri</vt:lpstr>
      <vt:lpstr>Cambria</vt:lpstr>
      <vt:lpstr>Roboto</vt:lpstr>
      <vt:lpstr>Times New Roman</vt:lpstr>
      <vt:lpstr>等线</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Huong Thao - 0972115126</dc:creator>
  <cp:lastModifiedBy>Windows User</cp:lastModifiedBy>
  <cp:revision>116</cp:revision>
  <dcterms:created xsi:type="dcterms:W3CDTF">2019-04-23T14:05:41Z</dcterms:created>
  <dcterms:modified xsi:type="dcterms:W3CDTF">2025-12-05T07:25:44Z</dcterms:modified>
</cp:coreProperties>
</file>