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256" r:id="rId3"/>
    <p:sldId id="314" r:id="rId4"/>
    <p:sldId id="315" r:id="rId5"/>
    <p:sldId id="316" r:id="rId6"/>
    <p:sldId id="317" r:id="rId7"/>
    <p:sldId id="319" r:id="rId8"/>
    <p:sldId id="263" r:id="rId9"/>
    <p:sldId id="269" r:id="rId10"/>
    <p:sldId id="271" r:id="rId11"/>
    <p:sldId id="369" r:id="rId12"/>
    <p:sldId id="273" r:id="rId13"/>
    <p:sldId id="363" r:id="rId14"/>
    <p:sldId id="362" r:id="rId15"/>
    <p:sldId id="370"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FBF"/>
    <a:srgbClr val="B9FFED"/>
    <a:srgbClr val="FF6699"/>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60"/>
  </p:normalViewPr>
  <p:slideViewPr>
    <p:cSldViewPr snapToGrid="0">
      <p:cViewPr varScale="1">
        <p:scale>
          <a:sx n="67" d="100"/>
          <a:sy n="67" d="100"/>
        </p:scale>
        <p:origin x="852" y="48"/>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0C17D3-1FB2-A85F-481A-83B788018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45ADC3-76AD-28B5-D1D6-028EB8CC8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B57B86-CE62-41B0-9A0E-CBCF41D0B2FD}" type="datetimeFigureOut">
              <a:rPr lang="en-US" smtClean="0"/>
              <a:t>20/12/2024</a:t>
            </a:fld>
            <a:endParaRPr lang="en-US"/>
          </a:p>
        </p:txBody>
      </p:sp>
      <p:sp>
        <p:nvSpPr>
          <p:cNvPr id="4" name="Footer Placeholder 3">
            <a:extLst>
              <a:ext uri="{FF2B5EF4-FFF2-40B4-BE49-F238E27FC236}">
                <a16:creationId xmlns:a16="http://schemas.microsoft.com/office/drawing/2014/main" id="{C9E65F1C-FF64-0E06-FFB7-31A88B85EF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F22501-E3CE-985D-A887-B49D06201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774D0-3323-4E0A-ACC2-E2F62A3CDA51}" type="slidenum">
              <a:rPr lang="en-US" smtClean="0"/>
              <a:t>‹#›</a:t>
            </a:fld>
            <a:endParaRPr lang="en-US"/>
          </a:p>
        </p:txBody>
      </p:sp>
    </p:spTree>
    <p:extLst>
      <p:ext uri="{BB962C8B-B14F-4D97-AF65-F5344CB8AC3E}">
        <p14:creationId xmlns:p14="http://schemas.microsoft.com/office/powerpoint/2010/main" val="361477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532DF-874E-42DE-99AC-09B3EFB9DF74}" type="datetimeFigureOut">
              <a:rPr lang="en-US" smtClean="0"/>
              <a:t>20/12/2024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E131-B5A9-4C3A-9520-93FFA9810CB3}" type="slidenum">
              <a:rPr lang="en-US" smtClean="0"/>
              <a:t>‹#›</a:t>
            </a:fld>
            <a:endParaRPr lang="en-US"/>
          </a:p>
        </p:txBody>
      </p:sp>
    </p:spTree>
    <p:extLst>
      <p:ext uri="{BB962C8B-B14F-4D97-AF65-F5344CB8AC3E}">
        <p14:creationId xmlns:p14="http://schemas.microsoft.com/office/powerpoint/2010/main" val="33668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1922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070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045177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2994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9005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9868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07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0558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330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1070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1570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6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41660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42713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9306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20/12/2024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041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14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843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6640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5875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975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20/12/2024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841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0C5244-B2B7-4462-66E5-97C04FE5F4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7696" y="395875"/>
            <a:ext cx="1670799" cy="1670799"/>
          </a:xfrm>
          <a:prstGeom prst="rect">
            <a:avLst/>
          </a:prstGeom>
        </p:spPr>
      </p:pic>
    </p:spTree>
    <p:extLst>
      <p:ext uri="{BB962C8B-B14F-4D97-AF65-F5344CB8AC3E}">
        <p14:creationId xmlns:p14="http://schemas.microsoft.com/office/powerpoint/2010/main" val="29819405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0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jpg"/><Relationship Id="rId7" Type="http://schemas.openxmlformats.org/officeDocument/2006/relationships/slide" Target="slide4.xml"/><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3.xml"/><Relationship Id="rId11" Type="http://schemas.microsoft.com/office/2007/relationships/hdphoto" Target="../media/hdphoto4.wdp"/><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813DF2A7-B8B8-7DD8-ED69-575390A7E7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B66CEBE-9C61-48B3-CC15-20346EB2231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a16="http://schemas.microsoft.com/office/drawing/2014/main" id="{A0C285A6-5108-A5B9-678A-9C62C6B3DF2C}"/>
                </a:ext>
              </a:extLst>
            </p:cNvPr>
            <p:cNvPicPr>
              <a:picLocks noChangeAspect="1"/>
            </p:cNvPicPr>
            <p:nvPr/>
          </p:nvPicPr>
          <p:blipFill rotWithShape="1">
            <a:blip r:embed="rId6">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a16="http://schemas.microsoft.com/office/drawing/2014/main" id="{949FBCB4-3010-BA41-65EA-EC8B542D274C}"/>
                </a:ext>
              </a:extLst>
            </p:cNvPr>
            <p:cNvPicPr>
              <a:picLocks noChangeAspect="1"/>
            </p:cNvPicPr>
            <p:nvPr/>
          </p:nvPicPr>
          <p:blipFill rotWithShape="1">
            <a:blip r:embed="rId6">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Tree>
    <p:extLst>
      <p:ext uri="{BB962C8B-B14F-4D97-AF65-F5344CB8AC3E}">
        <p14:creationId xmlns:p14="http://schemas.microsoft.com/office/powerpoint/2010/main" val="72326959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Nhược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điểm</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4547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002519-F6FB-FF9A-9F2C-B868A47C5DEA}"/>
              </a:ext>
            </a:extLst>
          </p:cNvPr>
          <p:cNvSpPr/>
          <p:nvPr/>
        </p:nvSpPr>
        <p:spPr>
          <a:xfrm>
            <a:off x="1107440" y="240030"/>
            <a:ext cx="10657840" cy="113157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a:t>
            </a:r>
            <a:r>
              <a:rPr lang="en-US" sz="3200" b="1" dirty="0" err="1">
                <a:effectLst/>
                <a:latin typeface="Cambria" panose="02040503050406030204" pitchFamily="18" charset="0"/>
                <a:ea typeface="Cambria" panose="02040503050406030204" pitchFamily="18" charset="0"/>
              </a:rPr>
              <a:t>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yêu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7458F66-3BDB-D958-EA34-3D1C74ECD114}"/>
              </a:ext>
            </a:extLst>
          </p:cNvPr>
          <p:cNvGraphicFramePr>
            <a:graphicFrameLocks noGrp="1"/>
          </p:cNvGraphicFramePr>
          <p:nvPr>
            <p:extLst>
              <p:ext uri="{D42A27DB-BD31-4B8C-83A1-F6EECF244321}">
                <p14:modId xmlns:p14="http://schemas.microsoft.com/office/powerpoint/2010/main" val="2827348245"/>
              </p:ext>
            </p:extLst>
          </p:nvPr>
        </p:nvGraphicFramePr>
        <p:xfrm>
          <a:off x="955040" y="1727200"/>
          <a:ext cx="10586720" cy="3845878"/>
        </p:xfrm>
        <a:graphic>
          <a:graphicData uri="http://schemas.openxmlformats.org/drawingml/2006/table">
            <a:tbl>
              <a:tblPr firstRow="1" firstCol="1" bandRow="1">
                <a:tableStyleId>{00A15C55-8517-42AA-B614-E9B94910E393}</a:tableStyleId>
              </a:tblPr>
              <a:tblGrid>
                <a:gridCol w="7199323">
                  <a:extLst>
                    <a:ext uri="{9D8B030D-6E8A-4147-A177-3AD203B41FA5}">
                      <a16:colId xmlns:a16="http://schemas.microsoft.com/office/drawing/2014/main" val="2203294424"/>
                    </a:ext>
                  </a:extLst>
                </a:gridCol>
                <a:gridCol w="1222734">
                  <a:extLst>
                    <a:ext uri="{9D8B030D-6E8A-4147-A177-3AD203B41FA5}">
                      <a16:colId xmlns:a16="http://schemas.microsoft.com/office/drawing/2014/main" val="904476311"/>
                    </a:ext>
                  </a:extLst>
                </a:gridCol>
                <a:gridCol w="2164663">
                  <a:extLst>
                    <a:ext uri="{9D8B030D-6E8A-4147-A177-3AD203B41FA5}">
                      <a16:colId xmlns:a16="http://schemas.microsoft.com/office/drawing/2014/main" val="3668143632"/>
                    </a:ext>
                  </a:extLst>
                </a:gridCol>
              </a:tblGrid>
              <a:tr h="56914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652713"/>
                  </a:ext>
                </a:extLst>
              </a:tr>
              <a:tr h="56914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mở</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đầu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triển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thúc</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060670"/>
                  </a:ext>
                </a:extLst>
              </a:tr>
              <a:tr h="853717">
                <a:tc>
                  <a:txBody>
                    <a:bodyPr/>
                    <a:lstStyle/>
                    <a:p>
                      <a:pPr marL="0" marR="0" algn="just">
                        <a:spcBef>
                          <a:spcPts val="0"/>
                        </a:spcBef>
                        <a:spcAft>
                          <a:spcPts val="0"/>
                        </a:spcAft>
                      </a:pPr>
                      <a:r>
                        <a:rPr lang="en-US" sz="2800" spc="-20">
                          <a:solidFill>
                            <a:srgbClr val="002060"/>
                          </a:solidFill>
                          <a:effectLst/>
                          <a:latin typeface="Cambria" panose="02040503050406030204" pitchFamily="18" charset="0"/>
                          <a:ea typeface="Cambria" panose="02040503050406030204" pitchFamily="18" charset="0"/>
                        </a:rPr>
                        <a:t>Nêu rõ những điều mình yêu thích hoặc có ấn tượng sau sắc về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485817"/>
                  </a:ext>
                </a:extLst>
              </a:tr>
              <a:tr h="853717">
                <a:tc>
                  <a:txBody>
                    <a:bodyPr/>
                    <a:lstStyle/>
                    <a:p>
                      <a:pPr marL="0" marR="0" algn="just">
                        <a:spcBef>
                          <a:spcPts val="0"/>
                        </a:spcBef>
                        <a:spcAft>
                          <a:spcPts val="0"/>
                        </a:spcAft>
                      </a:pPr>
                      <a:r>
                        <a:rPr lang="en-US" sz="2800" spc="-40">
                          <a:solidFill>
                            <a:srgbClr val="002060"/>
                          </a:solidFill>
                          <a:effectLst/>
                          <a:latin typeface="Cambria" panose="02040503050406030204" pitchFamily="18" charset="0"/>
                          <a:ea typeface="Cambria" panose="02040503050406030204" pitchFamily="18" charset="0"/>
                        </a:rPr>
                        <a:t>Sử dụng từ ngữ, câu văn,... thể hiện rõ tình cảm, cảm xúc đối với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187185"/>
                  </a:ext>
                </a:extLst>
              </a:tr>
              <a:tr h="1000154">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smtClean="0">
                          <a:solidFill>
                            <a:srgbClr val="002060"/>
                          </a:solidFill>
                          <a:effectLst/>
                          <a:latin typeface="Cambria" panose="02040503050406030204" pitchFamily="18" charset="0"/>
                          <a:ea typeface="Cambria" panose="02040503050406030204" pitchFamily="18" charset="0"/>
                        </a:rPr>
                        <a:t>mắc</a:t>
                      </a:r>
                      <a:r>
                        <a:rPr lang="en-US" sz="2800" dirty="0" smtClean="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tả</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chữ</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viết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sạch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đẹp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rõ</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ràng</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113886"/>
                  </a:ext>
                </a:extLst>
              </a:tr>
            </a:tbl>
          </a:graphicData>
        </a:graphic>
      </p:graphicFrame>
    </p:spTree>
    <p:extLst>
      <p:ext uri="{BB962C8B-B14F-4D97-AF65-F5344CB8AC3E}">
        <p14:creationId xmlns:p14="http://schemas.microsoft.com/office/powerpoint/2010/main" val="59515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endParaRPr lang="en-US" sz="1200"/>
          </a:p>
        </p:txBody>
      </p:sp>
      <p:pic>
        <p:nvPicPr>
          <p:cNvPr id="6" name="Picture 5">
            <a:extLst>
              <a:ext uri="{FF2B5EF4-FFF2-40B4-BE49-F238E27FC236}">
                <a16:creationId xmlns:a16="http://schemas.microsoft.com/office/drawing/2014/main" id="{F7772F12-6CDF-5A58-DC9F-E95D26248B5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D925006-4C27-6D34-9FBE-55E91EA5F5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EF09019-04E3-50ED-4B3C-172C6337DBAD}"/>
              </a:ext>
            </a:extLst>
          </p:cNvPr>
          <p:cNvPicPr>
            <a:picLocks noChangeAspect="1"/>
          </p:cNvPicPr>
          <p:nvPr/>
        </p:nvPicPr>
        <p:blipFill>
          <a:blip r:embed="rId7"/>
          <a:stretch>
            <a:fillRect/>
          </a:stretch>
        </p:blipFill>
        <p:spPr>
          <a:xfrm>
            <a:off x="2755100" y="1444606"/>
            <a:ext cx="6742760" cy="3359187"/>
          </a:xfrm>
          <a:prstGeom prst="rect">
            <a:avLst/>
          </a:prstGeom>
        </p:spPr>
      </p:pic>
    </p:spTree>
    <p:extLst>
      <p:ext uri="{BB962C8B-B14F-4D97-AF65-F5344CB8AC3E}">
        <p14:creationId xmlns:p14="http://schemas.microsoft.com/office/powerpoint/2010/main" val="758056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D7B239-2BA0-F8CC-F584-E33D3D3755B6}"/>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
        <p:nvSpPr>
          <p:cNvPr id="2" name="Hình chữ nhật 7">
            <a:extLst>
              <a:ext uri="{FF2B5EF4-FFF2-40B4-BE49-F238E27FC236}">
                <a16:creationId xmlns:a16="http://schemas.microsoft.com/office/drawing/2014/main" id="{780E2F87-5422-CCDE-3963-8904F6D00840}"/>
              </a:ext>
            </a:extLst>
          </p:cNvPr>
          <p:cNvSpPr/>
          <p:nvPr/>
        </p:nvSpPr>
        <p:spPr>
          <a:xfrm>
            <a:off x="627291" y="690780"/>
            <a:ext cx="9769018" cy="717632"/>
          </a:xfrm>
          <a:prstGeom prst="rect">
            <a:avLst/>
          </a:prstGeom>
          <a:noFill/>
        </p:spPr>
        <p:txBody>
          <a:bodyPr wrap="square" lIns="91440" tIns="45720" rIns="91440" bIns="45720">
            <a:spAutoFit/>
          </a:bodyPr>
          <a:lstStyle/>
          <a:p>
            <a:pPr algn="ctr">
              <a:lnSpc>
                <a:spcPts val="4500"/>
              </a:lnSpc>
            </a:pPr>
            <a:r>
              <a:rPr lang="en-US" sz="6600" dirty="0">
                <a:ln w="0">
                  <a:solidFill>
                    <a:srgbClr val="C00000"/>
                  </a:solidFill>
                </a:ln>
                <a:solidFill>
                  <a:srgbClr val="C00000"/>
                </a:solidFill>
                <a:latin typeface="Cambria" panose="02040503050406030204" pitchFamily="18" charset="0"/>
                <a:ea typeface="Cambria" panose="02040503050406030204" pitchFamily="18" charset="0"/>
              </a:rPr>
              <a:t>C</a:t>
            </a:r>
            <a:r>
              <a:rPr lang="vi-VN" sz="6600" dirty="0">
                <a:ln w="0">
                  <a:solidFill>
                    <a:srgbClr val="C00000"/>
                  </a:solidFill>
                </a:ln>
                <a:solidFill>
                  <a:srgbClr val="C00000"/>
                </a:solidFill>
                <a:latin typeface="Cambria" panose="02040503050406030204" pitchFamily="18" charset="0"/>
                <a:ea typeface="Cambria" panose="02040503050406030204" pitchFamily="18" charset="0"/>
              </a:rPr>
              <a:t>ách chỉnh sửa:</a:t>
            </a:r>
            <a:endParaRPr lang="vi-VN" sz="6600" b="0" cap="none" spc="0" dirty="0">
              <a:ln w="0">
                <a:solidFill>
                  <a:srgbClr val="C00000"/>
                </a:solidFill>
              </a:ln>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4BC2640-6BA9-76C5-0A17-E565CEA0506B}"/>
              </a:ext>
            </a:extLst>
          </p:cNvPr>
          <p:cNvGrpSpPr/>
          <p:nvPr/>
        </p:nvGrpSpPr>
        <p:grpSpPr>
          <a:xfrm>
            <a:off x="71120" y="1686460"/>
            <a:ext cx="9469120" cy="1585784"/>
            <a:chOff x="2534548" y="1686460"/>
            <a:chExt cx="6243692" cy="1585784"/>
          </a:xfrm>
        </p:grpSpPr>
        <p:sp>
          <p:nvSpPr>
            <p:cNvPr id="4" name="Rectangle: Rounded Corners 3">
              <a:extLst>
                <a:ext uri="{FF2B5EF4-FFF2-40B4-BE49-F238E27FC236}">
                  <a16:creationId xmlns:a16="http://schemas.microsoft.com/office/drawing/2014/main" id="{5E04562B-460F-C26E-8B30-E39160B0B8B3}"/>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B2B87D1-85EF-BC46-0399-8CFE39DA6A6F}"/>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12" name="Hình chữ nhật 7">
              <a:extLst>
                <a:ext uri="{FF2B5EF4-FFF2-40B4-BE49-F238E27FC236}">
                  <a16:creationId xmlns:a16="http://schemas.microsoft.com/office/drawing/2014/main" id="{54D14F89-86AF-F50F-9381-8667BA1860DA}"/>
                </a:ext>
              </a:extLst>
            </p:cNvPr>
            <p:cNvSpPr/>
            <p:nvPr/>
          </p:nvSpPr>
          <p:spPr>
            <a:xfrm>
              <a:off x="3932605" y="1780682"/>
              <a:ext cx="4798740" cy="1008353"/>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600" dirty="0" err="1">
                  <a:effectLst/>
                  <a:latin typeface="Cambria" panose="02040503050406030204" pitchFamily="18" charset="0"/>
                  <a:ea typeface="Cambria" panose="02040503050406030204" pitchFamily="18" charset="0"/>
                </a:rPr>
                <a:t>Đọc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mở</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đầu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thúc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trong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có</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nhất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nối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chưa</a:t>
              </a:r>
              <a:r>
                <a:rPr lang="en-US" sz="2600" dirty="0">
                  <a:effectLst/>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a16="http://schemas.microsoft.com/office/drawing/2014/main" id="{AEC61D26-7B60-B7C7-D55F-A2D364DEDAD9}"/>
              </a:ext>
            </a:extLst>
          </p:cNvPr>
          <p:cNvGrpSpPr/>
          <p:nvPr/>
        </p:nvGrpSpPr>
        <p:grpSpPr>
          <a:xfrm>
            <a:off x="0" y="3464460"/>
            <a:ext cx="9469120" cy="1585784"/>
            <a:chOff x="2534548" y="1686460"/>
            <a:chExt cx="6243692" cy="1585784"/>
          </a:xfrm>
        </p:grpSpPr>
        <p:sp>
          <p:nvSpPr>
            <p:cNvPr id="5" name="Rectangle: Rounded Corners 4">
              <a:extLst>
                <a:ext uri="{FF2B5EF4-FFF2-40B4-BE49-F238E27FC236}">
                  <a16:creationId xmlns:a16="http://schemas.microsoft.com/office/drawing/2014/main" id="{BADDDF7B-6A73-FED1-00B4-BA6792AAA987}"/>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5963A8B-30AA-F753-9795-422A461CCF1C}"/>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7" name="Hình chữ nhật 7">
              <a:extLst>
                <a:ext uri="{FF2B5EF4-FFF2-40B4-BE49-F238E27FC236}">
                  <a16:creationId xmlns:a16="http://schemas.microsoft.com/office/drawing/2014/main" id="{B41ADFDF-2ACB-2F06-369A-AB909EC08FB5}"/>
                </a:ext>
              </a:extLst>
            </p:cNvPr>
            <p:cNvSpPr/>
            <p:nvPr/>
          </p:nvSpPr>
          <p:spPr>
            <a:xfrm>
              <a:off x="3932605" y="1780682"/>
              <a:ext cx="4624560"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Xác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định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thơ</a:t>
              </a:r>
              <a:r>
                <a:rPr lang="en-US" sz="2800" dirty="0">
                  <a:effectLst/>
                  <a:latin typeface="Cambria" panose="02040503050406030204" pitchFamily="18" charset="0"/>
                  <a:ea typeface="Cambria" panose="02040503050406030204" pitchFamily="18" charset="0"/>
                </a:rPr>
                <a:t> qua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a16="http://schemas.microsoft.com/office/drawing/2014/main" id="{1618FAB0-CC7B-DD60-B293-F1AED4AB5C74}"/>
              </a:ext>
            </a:extLst>
          </p:cNvPr>
          <p:cNvGrpSpPr/>
          <p:nvPr/>
        </p:nvGrpSpPr>
        <p:grpSpPr>
          <a:xfrm>
            <a:off x="-152400" y="5130700"/>
            <a:ext cx="9469120" cy="1585784"/>
            <a:chOff x="2534548" y="1686460"/>
            <a:chExt cx="6243692" cy="1585784"/>
          </a:xfrm>
        </p:grpSpPr>
        <p:sp>
          <p:nvSpPr>
            <p:cNvPr id="9" name="Rectangle: Rounded Corners 8">
              <a:extLst>
                <a:ext uri="{FF2B5EF4-FFF2-40B4-BE49-F238E27FC236}">
                  <a16:creationId xmlns:a16="http://schemas.microsoft.com/office/drawing/2014/main" id="{956622B9-E612-6346-7BD2-CB38C3F38C12}"/>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0B35BC-F5B7-3E30-3D73-0CCCB7AC5E13}"/>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23" name="Hình chữ nhật 7">
              <a:extLst>
                <a:ext uri="{FF2B5EF4-FFF2-40B4-BE49-F238E27FC236}">
                  <a16:creationId xmlns:a16="http://schemas.microsoft.com/office/drawing/2014/main" id="{92FE57FE-30DF-22F6-4DBC-EDD4D5040BEF}"/>
                </a:ext>
              </a:extLst>
            </p:cNvPr>
            <p:cNvSpPr/>
            <p:nvPr/>
          </p:nvSpPr>
          <p:spPr>
            <a:xfrm>
              <a:off x="3932605" y="1780682"/>
              <a:ext cx="4644658"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muốn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cho</a:t>
              </a:r>
              <a:r>
                <a:rPr lang="en-US" sz="2800" dirty="0">
                  <a:effectLst/>
                  <a:latin typeface="Cambria" panose="02040503050406030204" pitchFamily="18" charset="0"/>
                  <a:ea typeface="Cambria" panose="02040503050406030204" pitchFamily="18" charset="0"/>
                </a:rPr>
                <a:t> hay </a:t>
              </a:r>
              <a:r>
                <a:rPr lang="en-US" sz="2800" dirty="0" err="1">
                  <a:effectLst/>
                  <a:latin typeface="Cambria" panose="02040503050406030204" pitchFamily="18" charset="0"/>
                  <a:ea typeface="Cambria" panose="02040503050406030204" pitchFamily="18" charset="0"/>
                </a:rPr>
                <a:t>hơn</a:t>
              </a:r>
              <a:r>
                <a:rPr lang="en-US" sz="28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641731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097281"/>
            <a:ext cx="7694930" cy="4820242"/>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FF6FDC34-4918-3D4B-7CA9-0189528D1298}"/>
              </a:ext>
            </a:extLst>
          </p:cNvPr>
          <p:cNvSpPr txBox="1"/>
          <p:nvPr/>
        </p:nvSpPr>
        <p:spPr>
          <a:xfrm>
            <a:off x="2722880" y="1310640"/>
            <a:ext cx="7132320" cy="4832092"/>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Hai dòng thơ “Con thác réo ngân nga, Đàn </a:t>
            </a:r>
            <a:r>
              <a:rPr lang="vi-VN" sz="2800" b="0" i="0" dirty="0" smtClean="0">
                <a:solidFill>
                  <a:srgbClr val="000000"/>
                </a:solidFill>
                <a:effectLst/>
                <a:latin typeface="Cambria" panose="02040503050406030204" pitchFamily="18" charset="0"/>
                <a:ea typeface="Cambria" panose="02040503050406030204" pitchFamily="18" charset="0"/>
              </a:rPr>
              <a:t>d</a:t>
            </a:r>
            <a:r>
              <a:rPr lang="en-US" sz="2800" dirty="0">
                <a:solidFill>
                  <a:srgbClr val="000000"/>
                </a:solidFill>
                <a:latin typeface="Cambria" panose="02040503050406030204" pitchFamily="18" charset="0"/>
                <a:ea typeface="Cambria" panose="02040503050406030204" pitchFamily="18" charset="0"/>
              </a:rPr>
              <a:t>ê</a:t>
            </a:r>
            <a:r>
              <a:rPr lang="vi-VN" sz="2800" b="0" i="0" dirty="0" smtClean="0">
                <a:solidFill>
                  <a:srgbClr val="000000"/>
                </a:solidFill>
                <a:effectLst/>
                <a:latin typeface="Cambria" panose="02040503050406030204" pitchFamily="18" charset="0"/>
                <a:ea typeface="Cambria" panose="02040503050406030204" pitchFamily="18" charset="0"/>
              </a:rPr>
              <a:t> s</a:t>
            </a:r>
            <a:r>
              <a:rPr lang="en-US" sz="2800" b="0" i="0" dirty="0" smtClean="0">
                <a:solidFill>
                  <a:srgbClr val="000000"/>
                </a:solidFill>
                <a:effectLst/>
                <a:latin typeface="Cambria" panose="02040503050406030204" pitchFamily="18" charset="0"/>
                <a:ea typeface="Cambria" panose="02040503050406030204" pitchFamily="18" charset="0"/>
              </a:rPr>
              <a:t>o</a:t>
            </a:r>
            <a:r>
              <a:rPr lang="vi-VN" sz="2800" b="0" i="0" dirty="0" smtClean="0">
                <a:solidFill>
                  <a:srgbClr val="000000"/>
                </a:solidFill>
                <a:effectLst/>
                <a:latin typeface="Cambria" panose="02040503050406030204" pitchFamily="18" charset="0"/>
                <a:ea typeface="Cambria" panose="02040503050406030204" pitchFamily="18" charset="0"/>
              </a:rPr>
              <a:t>i </a:t>
            </a:r>
            <a:r>
              <a:rPr lang="vi-VN" sz="2800" b="0" i="0" dirty="0">
                <a:solidFill>
                  <a:srgbClr val="000000"/>
                </a:solidFill>
                <a:effectLst/>
                <a:latin typeface="Cambria" panose="02040503050406030204" pitchFamily="18" charset="0"/>
                <a:ea typeface="Cambria" panose="02040503050406030204" pitchFamily="18" charset="0"/>
              </a:rPr>
              <a:t>đáy suối” trong bài </a:t>
            </a:r>
            <a:r>
              <a:rPr lang="vi-VN" sz="2800" b="0" i="1" dirty="0">
                <a:solidFill>
                  <a:srgbClr val="000000"/>
                </a:solidFill>
                <a:effectLst/>
                <a:latin typeface="Cambria" panose="02040503050406030204" pitchFamily="18" charset="0"/>
                <a:ea typeface="Cambria" panose="02040503050406030204" pitchFamily="18" charset="0"/>
              </a:rPr>
              <a:t>Trước cổng trời</a:t>
            </a:r>
            <a:r>
              <a:rPr lang="vi-VN" sz="2800" b="0" i="0" dirty="0">
                <a:solidFill>
                  <a:srgbClr val="000000"/>
                </a:solidFill>
                <a:effectLst/>
                <a:latin typeface="Cambria" panose="02040503050406030204" pitchFamily="18" charset="0"/>
                <a:ea typeface="Cambria" panose="02040503050406030204" pitchFamily="18" charset="0"/>
              </a:rPr>
              <a:t> đẹp như một bức tranh. Tôi như thấy hiện ra trước mắt mình dòng thác trắng xoá đổ xuống từ núi cao, như nghe thấy tiếng nước reo rộn rã, ngân vang khắp núi rừng. Bên dòng suối uốn lượn dưới chân núi, đàn dê thong dong, soi bóng mình xuống đáy nước trong vắt... Hình ảnh thơ đẹp biết bao!</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9EAC6B38-C045-A68E-8E6D-E1515E0FAD24}"/>
              </a:ext>
            </a:extLst>
          </p:cNvPr>
          <p:cNvPicPr>
            <a:picLocks noChangeAspect="1"/>
          </p:cNvPicPr>
          <p:nvPr/>
        </p:nvPicPr>
        <p:blipFill>
          <a:blip r:embed="rId4"/>
          <a:stretch>
            <a:fillRect/>
          </a:stretch>
        </p:blipFill>
        <p:spPr>
          <a:xfrm>
            <a:off x="0" y="1048917"/>
            <a:ext cx="12192000" cy="3947365"/>
          </a:xfrm>
          <a:prstGeom prst="rect">
            <a:avLst/>
          </a:prstGeom>
        </p:spPr>
      </p:pic>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1: Đoạn văn thể hiện tình cảm, cảm xúc về một bài thơ thường có mấy phần?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0" name="Group 9">
            <a:extLst>
              <a:ext uri="{FF2B5EF4-FFF2-40B4-BE49-F238E27FC236}">
                <a16:creationId xmlns:a16="http://schemas.microsoft.com/office/drawing/2014/main" id="{CAED9E81-D5AC-6FDE-4CBF-F554AEF18DA3}"/>
              </a:ext>
            </a:extLst>
          </p:cNvPr>
          <p:cNvGrpSpPr/>
          <p:nvPr/>
        </p:nvGrpSpPr>
        <p:grpSpPr>
          <a:xfrm>
            <a:off x="2413548" y="3014054"/>
            <a:ext cx="6059892" cy="1263305"/>
            <a:chOff x="3764828" y="5848695"/>
            <a:chExt cx="3715145" cy="784610"/>
          </a:xfrm>
        </p:grpSpPr>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CA1CF9B-6EB1-9264-10B6-90774378B038}"/>
                </a:ext>
              </a:extLst>
            </p:cNvPr>
            <p:cNvGrpSpPr/>
            <p:nvPr/>
          </p:nvGrpSpPr>
          <p:grpSpPr>
            <a:xfrm>
              <a:off x="3764828" y="5848695"/>
              <a:ext cx="3715145" cy="784610"/>
              <a:chOff x="3561628" y="6834215"/>
              <a:chExt cx="3715145" cy="784610"/>
            </a:xfrm>
          </p:grpSpPr>
          <p:sp>
            <p:nvSpPr>
              <p:cNvPr id="8" name="Hộp Văn bản 7">
                <a:extLst>
                  <a:ext uri="{FF2B5EF4-FFF2-40B4-BE49-F238E27FC236}">
                    <a16:creationId xmlns:a16="http://schemas.microsoft.com/office/drawing/2014/main" id="{25A7FAE1-4957-A801-02FE-E9631E849634}"/>
                  </a:ext>
                </a:extLst>
              </p:cNvPr>
              <p:cNvSpPr txBox="1"/>
              <p:nvPr/>
            </p:nvSpPr>
            <p:spPr>
              <a:xfrm>
                <a:off x="4358505" y="6967229"/>
                <a:ext cx="2918268" cy="477882"/>
              </a:xfrm>
              <a:prstGeom prst="rect">
                <a:avLst/>
              </a:prstGeom>
              <a:noFill/>
            </p:spPr>
            <p:txBody>
              <a:bodyPr wrap="square" rtlCol="0">
                <a:spAutoFit/>
              </a:bodyPr>
              <a:lstStyle/>
              <a:p>
                <a:r>
                  <a:rPr lang="en-US" sz="4400" dirty="0" err="1"/>
                  <a:t>Thường</a:t>
                </a:r>
                <a:r>
                  <a:rPr lang="en-US" sz="4400" dirty="0"/>
                  <a:t> </a:t>
                </a:r>
                <a:r>
                  <a:rPr lang="en-US" sz="4400" dirty="0" err="1"/>
                  <a:t>có</a:t>
                </a:r>
                <a:r>
                  <a:rPr lang="en-US" sz="4400" dirty="0"/>
                  <a:t> 3 </a:t>
                </a:r>
                <a:r>
                  <a:rPr lang="en-US" sz="4400" dirty="0" err="1"/>
                  <a:t>phần</a:t>
                </a:r>
                <a:endParaRPr lang="en-US" sz="4400" b="1" dirty="0"/>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Nút Hành động: Lùi hoặc Trước 16">
            <a:hlinkClick r:id="rId3" action="ppaction://hlinksldjump"/>
            <a:extLst>
              <a:ext uri="{FF2B5EF4-FFF2-40B4-BE49-F238E27FC236}">
                <a16:creationId xmlns:a16="http://schemas.microsoft.com/office/drawing/2014/main" id="{A4C24EA0-95CA-994E-1CA3-C16720468886}"/>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2">
            <a:extLst>
              <a:ext uri="{FF2B5EF4-FFF2-40B4-BE49-F238E27FC236}">
                <a16:creationId xmlns:a16="http://schemas.microsoft.com/office/drawing/2014/main" id="{7B260BA1-2C8B-BD97-2A7E-396B212C503A}"/>
              </a:ext>
            </a:extLst>
          </p:cNvPr>
          <p:cNvGrpSpPr/>
          <p:nvPr/>
        </p:nvGrpSpPr>
        <p:grpSpPr>
          <a:xfrm>
            <a:off x="593560" y="612849"/>
            <a:ext cx="11004880" cy="1348141"/>
            <a:chOff x="308203" y="2337884"/>
            <a:chExt cx="12870924" cy="1399406"/>
          </a:xfrm>
        </p:grpSpPr>
        <p:sp>
          <p:nvSpPr>
            <p:cNvPr id="15" name="Rectangle: Rounded Corners 3">
              <a:extLst>
                <a:ext uri="{FF2B5EF4-FFF2-40B4-BE49-F238E27FC236}">
                  <a16:creationId xmlns:a16="http://schemas.microsoft.com/office/drawing/2014/main" id="{A62D4C6E-B316-F734-2485-568E787E4DB3}"/>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2: Những điểm cần lưu ý khi viết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id="{CCFB6E91-2B97-1545-DEB8-43C425F8D2DC}"/>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7" name="Group 16">
            <a:extLst>
              <a:ext uri="{FF2B5EF4-FFF2-40B4-BE49-F238E27FC236}">
                <a16:creationId xmlns:a16="http://schemas.microsoft.com/office/drawing/2014/main" id="{C0E1F30A-19F2-0BF2-A4F1-3068AD73F533}"/>
              </a:ext>
            </a:extLst>
          </p:cNvPr>
          <p:cNvGrpSpPr/>
          <p:nvPr/>
        </p:nvGrpSpPr>
        <p:grpSpPr>
          <a:xfrm>
            <a:off x="889548" y="2770213"/>
            <a:ext cx="8589732" cy="3071785"/>
            <a:chOff x="3764828" y="5848695"/>
            <a:chExt cx="5266117" cy="1907816"/>
          </a:xfrm>
        </p:grpSpPr>
        <p:sp>
          <p:nvSpPr>
            <p:cNvPr id="18" name="Hình chữ nhật: Góc Tròn 6">
              <a:extLst>
                <a:ext uri="{FF2B5EF4-FFF2-40B4-BE49-F238E27FC236}">
                  <a16:creationId xmlns:a16="http://schemas.microsoft.com/office/drawing/2014/main" id="{5CEA7D58-A122-A473-9148-57CC8925FA47}"/>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CECE597-3D89-17BE-F3D9-211FCC2EA6EB}"/>
                </a:ext>
              </a:extLst>
            </p:cNvPr>
            <p:cNvGrpSpPr/>
            <p:nvPr/>
          </p:nvGrpSpPr>
          <p:grpSpPr>
            <a:xfrm>
              <a:off x="3764828" y="5848695"/>
              <a:ext cx="4755355" cy="1624645"/>
              <a:chOff x="3561628" y="6834215"/>
              <a:chExt cx="4755355" cy="1624645"/>
            </a:xfrm>
          </p:grpSpPr>
          <p:sp>
            <p:nvSpPr>
              <p:cNvPr id="20" name="Hộp Văn bản 7">
                <a:extLst>
                  <a:ext uri="{FF2B5EF4-FFF2-40B4-BE49-F238E27FC236}">
                    <a16:creationId xmlns:a16="http://schemas.microsoft.com/office/drawing/2014/main" id="{B145ED3B-AD0D-9A8F-829A-B7613A4F8141}"/>
                  </a:ext>
                </a:extLst>
              </p:cNvPr>
              <p:cNvSpPr txBox="1"/>
              <p:nvPr/>
            </p:nvSpPr>
            <p:spPr>
              <a:xfrm>
                <a:off x="4358505" y="6967229"/>
                <a:ext cx="3958478" cy="14916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Bố</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cục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đoạn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văn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điều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yêu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thích</a:t>
                </a:r>
                <a:r>
                  <a:rPr lang="en-US" sz="3200" b="0" dirty="0">
                    <a:solidFill>
                      <a:srgbClr val="333333"/>
                    </a:solidFill>
                    <a:effectLst/>
                    <a:latin typeface="Cambria" panose="02040503050406030204" pitchFamily="18" charset="0"/>
                    <a:ea typeface="Cambria" panose="02040503050406030204" pitchFamily="18" charset="0"/>
                  </a:rPr>
                  <a:t> ở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cách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thể</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hiện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tình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xúc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đối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với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r>
                  <a:rPr lang="en-US" sz="3200" b="0" dirty="0">
                    <a:solidFill>
                      <a:srgbClr val="333333"/>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21" name="Picture 4" descr="Mặt Trời Mỉm Cười Sun Nụ Mùa - Miễn Phí vector hình ảnh trên Pixabay">
                <a:extLst>
                  <a:ext uri="{FF2B5EF4-FFF2-40B4-BE49-F238E27FC236}">
                    <a16:creationId xmlns:a16="http://schemas.microsoft.com/office/drawing/2014/main" id="{50526958-413B-60A1-20D7-ADEAB032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9" name="Nút Hành động: Lùi hoặc Trước 16">
            <a:hlinkClick r:id="rId3" action="ppaction://hlinksldjump"/>
            <a:extLst>
              <a:ext uri="{FF2B5EF4-FFF2-40B4-BE49-F238E27FC236}">
                <a16:creationId xmlns:a16="http://schemas.microsoft.com/office/drawing/2014/main" id="{EF5452B5-433C-3112-DBB2-5C68F792F8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2">
            <a:extLst>
              <a:ext uri="{FF2B5EF4-FFF2-40B4-BE49-F238E27FC236}">
                <a16:creationId xmlns:a16="http://schemas.microsoft.com/office/drawing/2014/main" id="{A282FE0F-48AA-8AC2-AA33-EBEFEEB67E26}"/>
              </a:ext>
            </a:extLst>
          </p:cNvPr>
          <p:cNvGrpSpPr/>
          <p:nvPr/>
        </p:nvGrpSpPr>
        <p:grpSpPr>
          <a:xfrm>
            <a:off x="593560" y="233682"/>
            <a:ext cx="11004880" cy="1727310"/>
            <a:chOff x="308203" y="1944298"/>
            <a:chExt cx="12870924" cy="1792993"/>
          </a:xfrm>
        </p:grpSpPr>
        <p:sp>
          <p:nvSpPr>
            <p:cNvPr id="21" name="Rectangle: Rounded Corners 3">
              <a:extLst>
                <a:ext uri="{FF2B5EF4-FFF2-40B4-BE49-F238E27FC236}">
                  <a16:creationId xmlns:a16="http://schemas.microsoft.com/office/drawing/2014/main" id="{2831CB51-4BA7-F07E-2FC7-4771853148F4}"/>
                </a:ext>
              </a:extLst>
            </p:cNvPr>
            <p:cNvSpPr/>
            <p:nvPr/>
          </p:nvSpPr>
          <p:spPr>
            <a:xfrm>
              <a:off x="749933" y="1944298"/>
              <a:ext cx="12429194" cy="1792993"/>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627193"/>
                        <a:gd name="connsiteY0" fmla="*/ 421826 h 1727310"/>
                        <a:gd name="connsiteX1" fmla="*/ 421826 w 10627193"/>
                        <a:gd name="connsiteY1" fmla="*/ 0 h 1727310"/>
                        <a:gd name="connsiteX2" fmla="*/ 10205367 w 10627193"/>
                        <a:gd name="connsiteY2" fmla="*/ 0 h 1727310"/>
                        <a:gd name="connsiteX3" fmla="*/ 10627193 w 10627193"/>
                        <a:gd name="connsiteY3" fmla="*/ 421826 h 1727310"/>
                        <a:gd name="connsiteX4" fmla="*/ 10627193 w 10627193"/>
                        <a:gd name="connsiteY4" fmla="*/ 1305484 h 1727310"/>
                        <a:gd name="connsiteX5" fmla="*/ 10205367 w 10627193"/>
                        <a:gd name="connsiteY5" fmla="*/ 1727310 h 1727310"/>
                        <a:gd name="connsiteX6" fmla="*/ 421826 w 10627193"/>
                        <a:gd name="connsiteY6" fmla="*/ 1727310 h 1727310"/>
                        <a:gd name="connsiteX7" fmla="*/ 0 w 10627193"/>
                        <a:gd name="connsiteY7" fmla="*/ 1305484 h 1727310"/>
                        <a:gd name="connsiteX8" fmla="*/ 0 w 10627193"/>
                        <a:gd name="connsiteY8" fmla="*/ 421826 h 172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727310" fill="none" extrusionOk="0">
                          <a:moveTo>
                            <a:pt x="0" y="421826"/>
                          </a:moveTo>
                          <a:cubicBezTo>
                            <a:pt x="-2263" y="196788"/>
                            <a:pt x="179838" y="-6061"/>
                            <a:pt x="421826" y="0"/>
                          </a:cubicBezTo>
                          <a:cubicBezTo>
                            <a:pt x="4681207" y="-35273"/>
                            <a:pt x="5934864" y="-144294"/>
                            <a:pt x="10205367" y="0"/>
                          </a:cubicBezTo>
                          <a:cubicBezTo>
                            <a:pt x="10477367" y="11880"/>
                            <a:pt x="10614349" y="178029"/>
                            <a:pt x="10627193" y="421826"/>
                          </a:cubicBezTo>
                          <a:cubicBezTo>
                            <a:pt x="10681063" y="627425"/>
                            <a:pt x="10695916" y="1089088"/>
                            <a:pt x="10627193" y="1305484"/>
                          </a:cubicBezTo>
                          <a:cubicBezTo>
                            <a:pt x="10653149" y="1518824"/>
                            <a:pt x="10441012" y="1724408"/>
                            <a:pt x="10205367" y="1727310"/>
                          </a:cubicBezTo>
                          <a:cubicBezTo>
                            <a:pt x="8784793" y="1804835"/>
                            <a:pt x="4754459" y="1683607"/>
                            <a:pt x="421826" y="1727310"/>
                          </a:cubicBezTo>
                          <a:cubicBezTo>
                            <a:pt x="172135" y="1722677"/>
                            <a:pt x="-38831" y="1537921"/>
                            <a:pt x="0" y="1305484"/>
                          </a:cubicBezTo>
                          <a:cubicBezTo>
                            <a:pt x="48215" y="1059676"/>
                            <a:pt x="-22925" y="707955"/>
                            <a:pt x="0" y="421826"/>
                          </a:cubicBezTo>
                          <a:close/>
                        </a:path>
                        <a:path w="10627193" h="1727310" stroke="0" extrusionOk="0">
                          <a:moveTo>
                            <a:pt x="0" y="421826"/>
                          </a:moveTo>
                          <a:cubicBezTo>
                            <a:pt x="-12542" y="145521"/>
                            <a:pt x="152772" y="29227"/>
                            <a:pt x="421826" y="0"/>
                          </a:cubicBezTo>
                          <a:cubicBezTo>
                            <a:pt x="3313140" y="-95379"/>
                            <a:pt x="6738430" y="58096"/>
                            <a:pt x="10205367" y="0"/>
                          </a:cubicBezTo>
                          <a:cubicBezTo>
                            <a:pt x="10420100" y="-12836"/>
                            <a:pt x="10594868" y="165626"/>
                            <a:pt x="10627193" y="421826"/>
                          </a:cubicBezTo>
                          <a:cubicBezTo>
                            <a:pt x="10639402" y="607398"/>
                            <a:pt x="10552720" y="1114814"/>
                            <a:pt x="10627193" y="1305484"/>
                          </a:cubicBezTo>
                          <a:cubicBezTo>
                            <a:pt x="10629730" y="1535437"/>
                            <a:pt x="10407093" y="1696188"/>
                            <a:pt x="10205367" y="1727310"/>
                          </a:cubicBezTo>
                          <a:cubicBezTo>
                            <a:pt x="5863509" y="1667404"/>
                            <a:pt x="3901529" y="1809824"/>
                            <a:pt x="421826" y="1727310"/>
                          </a:cubicBezTo>
                          <a:cubicBezTo>
                            <a:pt x="165416" y="1733105"/>
                            <a:pt x="-28965" y="1567849"/>
                            <a:pt x="0" y="1305484"/>
                          </a:cubicBezTo>
                          <a:cubicBezTo>
                            <a:pt x="78928" y="1193065"/>
                            <a:pt x="12926" y="546825"/>
                            <a:pt x="0" y="4218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3: “Nhấn mạnh, khẳng định lại một lần nữa tình cảm, cảm xúc của em đối với bài thơ” thuộc phần nào của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id="{5F17670F-A3F9-5311-149F-3F988CD98406}"/>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23" name="Group 22">
            <a:extLst>
              <a:ext uri="{FF2B5EF4-FFF2-40B4-BE49-F238E27FC236}">
                <a16:creationId xmlns:a16="http://schemas.microsoft.com/office/drawing/2014/main" id="{8EBB3805-9DEB-881A-E507-5AD1E6C99F36}"/>
              </a:ext>
            </a:extLst>
          </p:cNvPr>
          <p:cNvGrpSpPr/>
          <p:nvPr/>
        </p:nvGrpSpPr>
        <p:grpSpPr>
          <a:xfrm>
            <a:off x="3842272" y="2760053"/>
            <a:ext cx="4580368" cy="1293788"/>
            <a:chOff x="2919183" y="5848694"/>
            <a:chExt cx="6111762" cy="1907817"/>
          </a:xfrm>
        </p:grpSpPr>
        <p:sp>
          <p:nvSpPr>
            <p:cNvPr id="24" name="Hình chữ nhật: Góc Tròn 6">
              <a:extLst>
                <a:ext uri="{FF2B5EF4-FFF2-40B4-BE49-F238E27FC236}">
                  <a16:creationId xmlns:a16="http://schemas.microsoft.com/office/drawing/2014/main" id="{5893E040-B4C6-80CF-D9BA-F86B2F710C9B}"/>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89A6A2B4-D0CD-8493-37FC-796A2C424355}"/>
                </a:ext>
              </a:extLst>
            </p:cNvPr>
            <p:cNvGrpSpPr/>
            <p:nvPr/>
          </p:nvGrpSpPr>
          <p:grpSpPr>
            <a:xfrm>
              <a:off x="2919183" y="5848694"/>
              <a:ext cx="5601000" cy="1593195"/>
              <a:chOff x="2715983" y="6834214"/>
              <a:chExt cx="5601000" cy="1593195"/>
            </a:xfrm>
          </p:grpSpPr>
          <p:sp>
            <p:nvSpPr>
              <p:cNvPr id="26" name="Hộp Văn bản 7">
                <a:extLst>
                  <a:ext uri="{FF2B5EF4-FFF2-40B4-BE49-F238E27FC236}">
                    <a16:creationId xmlns:a16="http://schemas.microsoft.com/office/drawing/2014/main" id="{20350B69-A807-A16B-7452-B6A2514ECD83}"/>
                  </a:ext>
                </a:extLst>
              </p:cNvPr>
              <p:cNvSpPr txBox="1"/>
              <p:nvPr/>
            </p:nvSpPr>
            <p:spPr>
              <a:xfrm>
                <a:off x="4358505" y="6967229"/>
                <a:ext cx="3958478" cy="619654"/>
              </a:xfrm>
              <a:prstGeom prst="rect">
                <a:avLst/>
              </a:prstGeom>
              <a:noFill/>
            </p:spPr>
            <p:txBody>
              <a:bodyPr wrap="square" rtlCol="0">
                <a:spAutoFit/>
              </a:bodyPr>
              <a:lstStyle/>
              <a:p>
                <a:pPr marR="0" algn="just">
                  <a:lnSpc>
                    <a:spcPct val="120000"/>
                  </a:lnSpc>
                  <a:spcBef>
                    <a:spcPts val="0"/>
                  </a:spcBef>
                  <a:spcAft>
                    <a:spcPts val="0"/>
                  </a:spcAft>
                </a:pPr>
                <a:r>
                  <a:rPr lang="en-US" sz="5400" b="0" dirty="0" err="1">
                    <a:solidFill>
                      <a:srgbClr val="333333"/>
                    </a:solidFill>
                    <a:effectLst/>
                    <a:latin typeface="Cambria" panose="02040503050406030204" pitchFamily="18" charset="0"/>
                    <a:ea typeface="Cambria" panose="02040503050406030204" pitchFamily="18" charset="0"/>
                  </a:rPr>
                  <a:t>Kết</a:t>
                </a:r>
                <a:r>
                  <a:rPr lang="en-US" sz="5400" b="0" dirty="0">
                    <a:solidFill>
                      <a:srgbClr val="333333"/>
                    </a:solidFill>
                    <a:effectLst/>
                    <a:latin typeface="Cambria" panose="02040503050406030204" pitchFamily="18" charset="0"/>
                    <a:ea typeface="Cambria" panose="02040503050406030204" pitchFamily="18" charset="0"/>
                  </a:rPr>
                  <a:t> </a:t>
                </a:r>
                <a:r>
                  <a:rPr lang="en-US" sz="5400" b="0" dirty="0" err="1">
                    <a:solidFill>
                      <a:srgbClr val="333333"/>
                    </a:solidFill>
                    <a:effectLst/>
                    <a:latin typeface="Cambria" panose="02040503050406030204" pitchFamily="18" charset="0"/>
                    <a:ea typeface="Cambria" panose="02040503050406030204" pitchFamily="18" charset="0"/>
                  </a:rPr>
                  <a:t>thúc</a:t>
                </a:r>
                <a:endParaRPr lang="en-US" sz="5400" b="1" dirty="0">
                  <a:effectLst/>
                  <a:latin typeface="Cambria" panose="02040503050406030204" pitchFamily="18" charset="0"/>
                  <a:ea typeface="Cambria" panose="02040503050406030204" pitchFamily="18" charset="0"/>
                </a:endParaRPr>
              </a:p>
            </p:txBody>
          </p:sp>
          <p:pic>
            <p:nvPicPr>
              <p:cNvPr id="27" name="Picture 4" descr="Mặt Trời Mỉm Cười Sun Nụ Mùa - Miễn Phí vector hình ảnh trên Pixabay">
                <a:extLst>
                  <a:ext uri="{FF2B5EF4-FFF2-40B4-BE49-F238E27FC236}">
                    <a16:creationId xmlns:a16="http://schemas.microsoft.com/office/drawing/2014/main" id="{A138D3C1-27DC-1558-A994-62DF5A440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983" y="6834214"/>
                <a:ext cx="1666218" cy="159319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66"/>
                </a:solidFill>
              </a:ln>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16442D6-46D6-5D6E-773E-79A4CF03FD1B}"/>
              </a:ext>
            </a:extLst>
          </p:cNvPr>
          <p:cNvPicPr>
            <a:picLocks noChangeAspect="1"/>
          </p:cNvPicPr>
          <p:nvPr/>
        </p:nvPicPr>
        <p:blipFill>
          <a:blip r:embed="rId7"/>
          <a:stretch>
            <a:fillRect/>
          </a:stretch>
        </p:blipFill>
        <p:spPr>
          <a:xfrm>
            <a:off x="3033584" y="333085"/>
            <a:ext cx="6646925" cy="1130805"/>
          </a:xfrm>
          <a:prstGeom prst="rect">
            <a:avLst/>
          </a:prstGeom>
        </p:spPr>
      </p:pic>
      <p:pic>
        <p:nvPicPr>
          <p:cNvPr id="3" name="Picture 2">
            <a:extLst>
              <a:ext uri="{FF2B5EF4-FFF2-40B4-BE49-F238E27FC236}">
                <a16:creationId xmlns:a16="http://schemas.microsoft.com/office/drawing/2014/main" id="{FE57E80C-7A51-439A-B371-864CA222A58B}"/>
              </a:ext>
            </a:extLst>
          </p:cNvPr>
          <p:cNvPicPr>
            <a:picLocks noChangeAspect="1"/>
          </p:cNvPicPr>
          <p:nvPr/>
        </p:nvPicPr>
        <p:blipFill>
          <a:blip r:embed="rId8"/>
          <a:stretch>
            <a:fillRect/>
          </a:stretch>
        </p:blipFill>
        <p:spPr>
          <a:xfrm>
            <a:off x="2608767" y="2505347"/>
            <a:ext cx="7401185" cy="2517866"/>
          </a:xfrm>
          <a:prstGeom prst="rect">
            <a:avLst/>
          </a:prstGeom>
        </p:spPr>
      </p:pic>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08E5DD-B90A-FD6C-9DCB-88DA875EA44E}"/>
              </a:ext>
            </a:extLst>
          </p:cNvPr>
          <p:cNvGrpSpPr/>
          <p:nvPr/>
        </p:nvGrpSpPr>
        <p:grpSpPr>
          <a:xfrm>
            <a:off x="1028700" y="588163"/>
            <a:ext cx="10413572" cy="6033668"/>
            <a:chOff x="2236892" y="708498"/>
            <a:chExt cx="11788572" cy="3498129"/>
          </a:xfrm>
          <a:effectLst>
            <a:outerShdw blurRad="63500" sx="102000" sy="102000" algn="ctr" rotWithShape="0">
              <a:prstClr val="black">
                <a:alpha val="40000"/>
              </a:prstClr>
            </a:outerShdw>
          </a:effectLst>
        </p:grpSpPr>
        <p:pic>
          <p:nvPicPr>
            <p:cNvPr id="12" name="Picture 3">
              <a:extLst>
                <a:ext uri="{FF2B5EF4-FFF2-40B4-BE49-F238E27FC236}">
                  <a16:creationId xmlns:a16="http://schemas.microsoft.com/office/drawing/2014/main" id="{4F24822A-96CB-619C-D0C7-77F7A276C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05883" y="841241"/>
              <a:ext cx="10144161" cy="3022975"/>
            </a:xfrm>
            <a:prstGeom prst="rect">
              <a:avLst/>
            </a:prstGeom>
          </p:spPr>
        </p:pic>
        <p:pic>
          <p:nvPicPr>
            <p:cNvPr id="13" name="Picture 4">
              <a:extLst>
                <a:ext uri="{FF2B5EF4-FFF2-40B4-BE49-F238E27FC236}">
                  <a16:creationId xmlns:a16="http://schemas.microsoft.com/office/drawing/2014/main" id="{555E6ED5-C4B7-DC9A-B659-8046CB390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9703" y="942402"/>
              <a:ext cx="9636520" cy="2833807"/>
            </a:xfrm>
            <a:prstGeom prst="rect">
              <a:avLst/>
            </a:prstGeom>
          </p:spPr>
        </p:pic>
        <p:pic>
          <p:nvPicPr>
            <p:cNvPr id="14" name="Picture 7">
              <a:extLst>
                <a:ext uri="{FF2B5EF4-FFF2-40B4-BE49-F238E27FC236}">
                  <a16:creationId xmlns:a16="http://schemas.microsoft.com/office/drawing/2014/main" id="{22632AEA-A119-1269-46FF-914BD64310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8550" flipH="1">
              <a:off x="2438872" y="506518"/>
              <a:ext cx="641964" cy="1045924"/>
            </a:xfrm>
            <a:prstGeom prst="rect">
              <a:avLst/>
            </a:prstGeom>
          </p:spPr>
        </p:pic>
        <p:pic>
          <p:nvPicPr>
            <p:cNvPr id="15" name="Picture 8">
              <a:extLst>
                <a:ext uri="{FF2B5EF4-FFF2-40B4-BE49-F238E27FC236}">
                  <a16:creationId xmlns:a16="http://schemas.microsoft.com/office/drawing/2014/main" id="{DF57EFB5-68CE-6274-627C-0A4274CC94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212809" flipH="1">
              <a:off x="13045795" y="3226958"/>
              <a:ext cx="772831" cy="1186507"/>
            </a:xfrm>
            <a:prstGeom prst="rect">
              <a:avLst/>
            </a:prstGeom>
            <a:effectLst>
              <a:outerShdw blurRad="63500" sx="102000" sy="102000" algn="ctr" rotWithShape="0">
                <a:prstClr val="black">
                  <a:alpha val="40000"/>
                </a:prstClr>
              </a:outerShdw>
            </a:effectLst>
          </p:spPr>
        </p:pic>
      </p:grpSp>
      <p:pic>
        <p:nvPicPr>
          <p:cNvPr id="2" name="Picture 1">
            <a:extLst>
              <a:ext uri="{FF2B5EF4-FFF2-40B4-BE49-F238E27FC236}">
                <a16:creationId xmlns:a16="http://schemas.microsoft.com/office/drawing/2014/main" id="{9C2C68C4-52E5-12AF-5D64-761C4976F79E}"/>
              </a:ext>
            </a:extLst>
          </p:cNvPr>
          <p:cNvPicPr>
            <a:picLocks noChangeAspect="1"/>
          </p:cNvPicPr>
          <p:nvPr/>
        </p:nvPicPr>
        <p:blipFill>
          <a:blip r:embed="rId9"/>
          <a:stretch>
            <a:fillRect/>
          </a:stretch>
        </p:blipFill>
        <p:spPr>
          <a:xfrm>
            <a:off x="1937136" y="1473021"/>
            <a:ext cx="8663167" cy="4115157"/>
          </a:xfrm>
          <a:prstGeom prst="rect">
            <a:avLst/>
          </a:prstGeom>
        </p:spPr>
      </p:pic>
    </p:spTree>
    <p:extLst>
      <p:ext uri="{BB962C8B-B14F-4D97-AF65-F5344CB8AC3E}">
        <p14:creationId xmlns:p14="http://schemas.microsoft.com/office/powerpoint/2010/main" val="3741475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Ưu</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 </a:t>
              </a: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điểm</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a:t>
              </a:r>
              <a:endParaRPr lang="vi-VN" sz="4400" b="1" dirty="0">
                <a:solidFill>
                  <a:srgbClr val="C0000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66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375</Words>
  <Application>Microsoft Office PowerPoint</Application>
  <PresentationFormat>Widescreen</PresentationFormat>
  <Paragraphs>42</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#9Slide05 SVNClementine</vt:lpstr>
      <vt:lpstr>Arial</vt:lpstr>
      <vt:lpstr>Calibri</vt:lpstr>
      <vt:lpstr>Calibri Light</vt:lpstr>
      <vt:lpstr>Cambria</vt:lpstr>
      <vt:lpstr>Pattaya</vt:lpstr>
      <vt:lpstr>Segoe UI Black</vt:lpstr>
      <vt:lpstr>Times New Roman</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2024-07-29T06:25:33Z</dcterms:created>
  <dcterms:modified xsi:type="dcterms:W3CDTF">2024-12-20T01:26:57Z</dcterms:modified>
</cp:coreProperties>
</file>