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27"/>
  </p:notesMasterIdLst>
  <p:sldIdLst>
    <p:sldId id="256" r:id="rId5"/>
    <p:sldId id="270" r:id="rId6"/>
    <p:sldId id="271" r:id="rId7"/>
    <p:sldId id="272" r:id="rId8"/>
    <p:sldId id="274" r:id="rId9"/>
    <p:sldId id="276" r:id="rId10"/>
    <p:sldId id="277" r:id="rId11"/>
    <p:sldId id="278" r:id="rId12"/>
    <p:sldId id="259" r:id="rId13"/>
    <p:sldId id="290" r:id="rId14"/>
    <p:sldId id="275" r:id="rId15"/>
    <p:sldId id="281" r:id="rId16"/>
    <p:sldId id="282" r:id="rId17"/>
    <p:sldId id="291" r:id="rId18"/>
    <p:sldId id="284" r:id="rId19"/>
    <p:sldId id="286" r:id="rId20"/>
    <p:sldId id="292" r:id="rId21"/>
    <p:sldId id="288" r:id="rId22"/>
    <p:sldId id="285" r:id="rId23"/>
    <p:sldId id="263" r:id="rId24"/>
    <p:sldId id="289" r:id="rId25"/>
    <p:sldId id="294" r:id="rId26"/>
  </p:sldIdLst>
  <p:sldSz cx="18288000" cy="10287000"/>
  <p:notesSz cx="6858000" cy="9144000"/>
  <p:embeddedFontLst>
    <p:embeddedFont>
      <p:font typeface="#9Slide06 SVNDope Script" pitchFamily="2" charset="0"/>
      <p:regular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re Sugar Thin" panose="020B0604020202020204" charset="0"/>
      <p:regular r:id="rId37"/>
    </p:embeddedFont>
    <p:embeddedFont>
      <p:font typeface="SVN-Newton" panose="02040603050506020204" pitchFamily="18" charset="0"/>
      <p:regular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1C5"/>
    <a:srgbClr val="C23A47"/>
    <a:srgbClr val="8DD6F4"/>
    <a:srgbClr val="FAFAFA"/>
    <a:srgbClr val="F7D100"/>
    <a:srgbClr val="F0B218"/>
    <a:srgbClr val="FFDA56"/>
    <a:srgbClr val="87D4F4"/>
    <a:srgbClr val="F7A7CC"/>
    <a:srgbClr val="FEF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991" autoAdjust="0"/>
  </p:normalViewPr>
  <p:slideViewPr>
    <p:cSldViewPr>
      <p:cViewPr>
        <p:scale>
          <a:sx n="30" d="100"/>
          <a:sy n="30" d="100"/>
        </p:scale>
        <p:origin x="1260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72CA3-1AC6-41FF-AE9D-268F48519081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7000B-F421-40C5-BF64-338F949AF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0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0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3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1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1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06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000B-F421-40C5-BF64-338F949AF42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7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5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6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5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0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1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3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9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9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2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2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5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357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823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754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654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10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51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707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791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801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8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3"/>
          <p:cNvSpPr/>
          <p:nvPr userDrawn="1"/>
        </p:nvSpPr>
        <p:spPr>
          <a:xfrm>
            <a:off x="-143600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 userDrawn="1"/>
        </p:nvSpPr>
        <p:spPr>
          <a:xfrm>
            <a:off x="940412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1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992600" y="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6C1C5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C1C5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B6C1C5"/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3"/>
          <p:cNvSpPr/>
          <p:nvPr userDrawn="1"/>
        </p:nvSpPr>
        <p:spPr>
          <a:xfrm>
            <a:off x="-143600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 userDrawn="1"/>
        </p:nvSpPr>
        <p:spPr>
          <a:xfrm>
            <a:off x="940412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 userDrawn="1"/>
        </p:nvSpPr>
        <p:spPr>
          <a:xfrm>
            <a:off x="990600" y="764540"/>
            <a:ext cx="16383000" cy="876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2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992600" y="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6C1C5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C1C5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B6C1C5"/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3"/>
          <p:cNvSpPr/>
          <p:nvPr userDrawn="1"/>
        </p:nvSpPr>
        <p:spPr>
          <a:xfrm>
            <a:off x="-143600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 userDrawn="1"/>
        </p:nvSpPr>
        <p:spPr>
          <a:xfrm>
            <a:off x="940412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2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992600" y="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6C1C5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C1C5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B6C1C5"/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" y="266700"/>
            <a:ext cx="17678400" cy="975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972300" y="1190315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29.svg"/><Relationship Id="rId10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0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10" Type="http://schemas.openxmlformats.org/officeDocument/2006/relationships/image" Target="../media/image32.png"/><Relationship Id="rId9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38.png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80.svg"/><Relationship Id="rId4" Type="http://schemas.openxmlformats.org/officeDocument/2006/relationships/image" Target="../media/image2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659014">
            <a:off x="12916288" y="3858846"/>
            <a:ext cx="4748743" cy="6389175"/>
          </a:xfrm>
          <a:custGeom>
            <a:avLst/>
            <a:gdLst/>
            <a:ahLst/>
            <a:cxnLst/>
            <a:rect l="l" t="t" r="r" b="b"/>
            <a:pathLst>
              <a:path w="7429736" h="10482872">
                <a:moveTo>
                  <a:pt x="0" y="0"/>
                </a:moveTo>
                <a:lnTo>
                  <a:pt x="7429735" y="0"/>
                </a:lnTo>
                <a:lnTo>
                  <a:pt x="7429735" y="10482872"/>
                </a:lnTo>
                <a:lnTo>
                  <a:pt x="0" y="104828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8891178" y="5912687"/>
            <a:ext cx="3528197" cy="4334026"/>
          </a:xfrm>
          <a:custGeom>
            <a:avLst/>
            <a:gdLst/>
            <a:ahLst/>
            <a:cxnLst/>
            <a:rect l="l" t="t" r="r" b="b"/>
            <a:pathLst>
              <a:path w="7788696" h="9969531">
                <a:moveTo>
                  <a:pt x="7788696" y="0"/>
                </a:moveTo>
                <a:lnTo>
                  <a:pt x="0" y="0"/>
                </a:lnTo>
                <a:lnTo>
                  <a:pt x="0" y="9969531"/>
                </a:lnTo>
                <a:lnTo>
                  <a:pt x="7788696" y="9969531"/>
                </a:lnTo>
                <a:lnTo>
                  <a:pt x="77886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78214">
            <a:off x="4646545" y="5801105"/>
            <a:ext cx="3466500" cy="4557190"/>
          </a:xfrm>
          <a:custGeom>
            <a:avLst/>
            <a:gdLst/>
            <a:ahLst/>
            <a:cxnLst/>
            <a:rect l="l" t="t" r="r" b="b"/>
            <a:pathLst>
              <a:path w="7652497" h="10482872">
                <a:moveTo>
                  <a:pt x="0" y="0"/>
                </a:moveTo>
                <a:lnTo>
                  <a:pt x="7652497" y="0"/>
                </a:lnTo>
                <a:lnTo>
                  <a:pt x="7652497" y="10482872"/>
                </a:lnTo>
                <a:lnTo>
                  <a:pt x="0" y="104828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/>
          <p:cNvSpPr/>
          <p:nvPr/>
        </p:nvSpPr>
        <p:spPr>
          <a:xfrm rot="458093">
            <a:off x="1151061" y="6053585"/>
            <a:ext cx="3419742" cy="4459211"/>
          </a:xfrm>
          <a:custGeom>
            <a:avLst/>
            <a:gdLst/>
            <a:ahLst/>
            <a:cxnLst/>
            <a:rect l="l" t="t" r="r" b="b"/>
            <a:pathLst>
              <a:path w="8896206" h="11314729">
                <a:moveTo>
                  <a:pt x="0" y="0"/>
                </a:moveTo>
                <a:lnTo>
                  <a:pt x="8896206" y="0"/>
                </a:lnTo>
                <a:lnTo>
                  <a:pt x="8896206" y="11314729"/>
                </a:lnTo>
                <a:lnTo>
                  <a:pt x="0" y="11314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0"/>
          <p:cNvSpPr/>
          <p:nvPr/>
        </p:nvSpPr>
        <p:spPr>
          <a:xfrm>
            <a:off x="15126877" y="837189"/>
            <a:ext cx="1591119" cy="1708584"/>
          </a:xfrm>
          <a:custGeom>
            <a:avLst/>
            <a:gdLst/>
            <a:ahLst/>
            <a:cxnLst/>
            <a:rect l="l" t="t" r="r" b="b"/>
            <a:pathLst>
              <a:path w="1591119" h="1708584">
                <a:moveTo>
                  <a:pt x="0" y="0"/>
                </a:moveTo>
                <a:lnTo>
                  <a:pt x="1591119" y="0"/>
                </a:lnTo>
                <a:lnTo>
                  <a:pt x="1591119" y="1708584"/>
                </a:lnTo>
                <a:lnTo>
                  <a:pt x="0" y="1708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8" y="-27940"/>
            <a:ext cx="2251176" cy="2251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2313" y="-1360762"/>
            <a:ext cx="14814564" cy="7809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"/>
          <p:cNvSpPr/>
          <p:nvPr/>
        </p:nvSpPr>
        <p:spPr>
          <a:xfrm rot="769461">
            <a:off x="185172" y="4524602"/>
            <a:ext cx="3733652" cy="5521112"/>
          </a:xfrm>
          <a:custGeom>
            <a:avLst/>
            <a:gdLst/>
            <a:ahLst/>
            <a:cxnLst/>
            <a:rect l="l" t="t" r="r" b="b"/>
            <a:pathLst>
              <a:path w="3733652" h="5521112">
                <a:moveTo>
                  <a:pt x="0" y="0"/>
                </a:moveTo>
                <a:lnTo>
                  <a:pt x="3733652" y="0"/>
                </a:lnTo>
                <a:lnTo>
                  <a:pt x="3733652" y="5521112"/>
                </a:lnTo>
                <a:lnTo>
                  <a:pt x="0" y="5521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9"/>
          <p:cNvSpPr/>
          <p:nvPr/>
        </p:nvSpPr>
        <p:spPr>
          <a:xfrm rot="20482736">
            <a:off x="14045473" y="801905"/>
            <a:ext cx="3721646" cy="6014782"/>
          </a:xfrm>
          <a:custGeom>
            <a:avLst/>
            <a:gdLst/>
            <a:ahLst/>
            <a:cxnLst/>
            <a:rect l="l" t="t" r="r" b="b"/>
            <a:pathLst>
              <a:path w="3721646" h="6014782">
                <a:moveTo>
                  <a:pt x="0" y="0"/>
                </a:moveTo>
                <a:lnTo>
                  <a:pt x="3721646" y="0"/>
                </a:lnTo>
                <a:lnTo>
                  <a:pt x="3721646" y="6014782"/>
                </a:lnTo>
                <a:lnTo>
                  <a:pt x="0" y="60147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/>
          <p:cNvGrpSpPr/>
          <p:nvPr/>
        </p:nvGrpSpPr>
        <p:grpSpPr>
          <a:xfrm>
            <a:off x="3200400" y="340510"/>
            <a:ext cx="11663913" cy="9364373"/>
            <a:chOff x="3305320" y="-148287"/>
            <a:chExt cx="11663913" cy="93643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/>
            <a:srcRect b="50000"/>
            <a:stretch/>
          </p:blipFill>
          <p:spPr>
            <a:xfrm>
              <a:off x="3318767" y="-148287"/>
              <a:ext cx="11650466" cy="52917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/>
            <a:srcRect t="50720"/>
            <a:stretch/>
          </p:blipFill>
          <p:spPr>
            <a:xfrm>
              <a:off x="3305320" y="4000500"/>
              <a:ext cx="11650466" cy="5215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92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9351" t="29695" r="19178" b="2816"/>
          <a:stretch/>
        </p:blipFill>
        <p:spPr>
          <a:xfrm>
            <a:off x="1340859" y="800100"/>
            <a:ext cx="3829186" cy="177277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349824" y="3834390"/>
            <a:ext cx="1158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Phần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còn lại của tờ giấy là hình </a:t>
            </a:r>
            <a:r>
              <a:rPr lang="vi-VN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thang.</a:t>
            </a: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57499" y="5067300"/>
                <a:ext cx="8077200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                 </a:t>
                </a:r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 </a:t>
                </a:r>
                <a:endParaRPr lang="en-GB" sz="4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</a:t>
                </a: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 đáy bé hình thang là: </a:t>
                </a:r>
                <a:endParaRPr lang="en-GB" sz="4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 </a:t>
                </a: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– (5 + 2) = 5 (cm) </a:t>
                </a:r>
                <a:endParaRPr lang="en-GB" sz="4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 tờ giấy còn lại là: </a:t>
                </a:r>
                <a:endParaRPr lang="en-GB" sz="4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 + 5) × 5 : 2 = 42,5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endParaRPr lang="en-GB" sz="4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</a:t>
                </a: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số: 42,5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GB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99" y="5067300"/>
                <a:ext cx="8077200" cy="4154984"/>
              </a:xfrm>
              <a:prstGeom prst="rect">
                <a:avLst/>
              </a:prstGeom>
              <a:blipFill>
                <a:blip r:embed="rId3"/>
                <a:stretch>
                  <a:fillRect l="-3094" t="-2933" b="-60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70" b="63951" l="62131" r="94726"/>
                    </a14:imgEffect>
                  </a14:imgLayer>
                </a14:imgProps>
              </a:ext>
            </a:extLst>
          </a:blip>
          <a:srcRect l="60665" t="26653" r="6573" b="31861"/>
          <a:stretch/>
        </p:blipFill>
        <p:spPr>
          <a:xfrm>
            <a:off x="7141024" y="1068341"/>
            <a:ext cx="5376951" cy="29088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3951" l="80696" r="96203">
                        <a14:foregroundMark x1="94726" y1="33333" x2="94409" y2="61481"/>
                      </a14:backgroundRemoval>
                    </a14:imgEffect>
                  </a14:imgLayer>
                </a14:imgProps>
              </a:ext>
            </a:extLst>
          </a:blip>
          <a:srcRect l="79999" t="26653" r="1893" b="31861"/>
          <a:stretch/>
        </p:blipFill>
        <p:spPr>
          <a:xfrm>
            <a:off x="10363200" y="1111346"/>
            <a:ext cx="2971800" cy="29088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5926" l="58650" r="67194">
                        <a14:foregroundMark x1="60443" y1="32840" x2="60338" y2="62222"/>
                      </a14:backgroundRemoval>
                    </a14:imgEffect>
                  </a14:imgLayer>
                </a14:imgProps>
              </a:ext>
            </a:extLst>
          </a:blip>
          <a:srcRect l="58516" t="26653" r="32430" b="31861"/>
          <a:stretch/>
        </p:blipFill>
        <p:spPr>
          <a:xfrm>
            <a:off x="6896099" y="1057135"/>
            <a:ext cx="1485901" cy="2908844"/>
          </a:xfrm>
          <a:prstGeom prst="rect">
            <a:avLst/>
          </a:prstGeom>
        </p:spPr>
      </p:pic>
      <p:sp>
        <p:nvSpPr>
          <p:cNvPr id="37" name="Freeform 19"/>
          <p:cNvSpPr/>
          <p:nvPr/>
        </p:nvSpPr>
        <p:spPr>
          <a:xfrm>
            <a:off x="13335000" y="3467100"/>
            <a:ext cx="3721646" cy="6014782"/>
          </a:xfrm>
          <a:custGeom>
            <a:avLst/>
            <a:gdLst/>
            <a:ahLst/>
            <a:cxnLst/>
            <a:rect l="l" t="t" r="r" b="b"/>
            <a:pathLst>
              <a:path w="3721646" h="6014782">
                <a:moveTo>
                  <a:pt x="0" y="0"/>
                </a:moveTo>
                <a:lnTo>
                  <a:pt x="3721646" y="0"/>
                </a:lnTo>
                <a:lnTo>
                  <a:pt x="3721646" y="6014782"/>
                </a:lnTo>
                <a:lnTo>
                  <a:pt x="0" y="60147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864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700"/>
            <a:ext cx="1371719" cy="160948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98930" y="675854"/>
            <a:ext cx="159032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Rô-bốt có một sợi dây chun dài 15,85 cm. Rô-bốt dự định dùng sợi chun đó cùng với túi bóng để buộc kín một miệng bình hình tròn bán kính 5 cm như hình dưới đây. Hỏi Rô-bốt có thể làm được điều đó hay không? Biết rằng sợi dây chun bị đứt nếu độ dài dây chun bị kéo dài quá 2 lần</a:t>
            </a:r>
            <a:r>
              <a:rPr lang="vi-VN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98" y="4722165"/>
            <a:ext cx="11259142" cy="4648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0222" y="4153729"/>
            <a:ext cx="5090601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9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409700"/>
            <a:ext cx="11259142" cy="4648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76907" y="4000500"/>
            <a:ext cx="9144000" cy="4620749"/>
            <a:chOff x="5476907" y="4000500"/>
            <a:chExt cx="9144000" cy="4620749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5629307" y="4000500"/>
              <a:ext cx="8839200" cy="4620749"/>
            </a:xfrm>
            <a:custGeom>
              <a:avLst/>
              <a:gdLst>
                <a:gd name="connsiteX0" fmla="*/ 0 w 14173200"/>
                <a:gd name="connsiteY0" fmla="*/ 317506 h 1905000"/>
                <a:gd name="connsiteX1" fmla="*/ 317506 w 14173200"/>
                <a:gd name="connsiteY1" fmla="*/ 0 h 1905000"/>
                <a:gd name="connsiteX2" fmla="*/ 8267700 w 14173200"/>
                <a:gd name="connsiteY2" fmla="*/ 0 h 1905000"/>
                <a:gd name="connsiteX3" fmla="*/ 8974895 w 14173200"/>
                <a:gd name="connsiteY3" fmla="*/ -2715749 h 1905000"/>
                <a:gd name="connsiteX4" fmla="*/ 11811000 w 14173200"/>
                <a:gd name="connsiteY4" fmla="*/ 0 h 1905000"/>
                <a:gd name="connsiteX5" fmla="*/ 13855694 w 14173200"/>
                <a:gd name="connsiteY5" fmla="*/ 0 h 1905000"/>
                <a:gd name="connsiteX6" fmla="*/ 14173200 w 14173200"/>
                <a:gd name="connsiteY6" fmla="*/ 317506 h 1905000"/>
                <a:gd name="connsiteX7" fmla="*/ 14173200 w 14173200"/>
                <a:gd name="connsiteY7" fmla="*/ 317500 h 1905000"/>
                <a:gd name="connsiteX8" fmla="*/ 14173200 w 14173200"/>
                <a:gd name="connsiteY8" fmla="*/ 317500 h 1905000"/>
                <a:gd name="connsiteX9" fmla="*/ 14173200 w 14173200"/>
                <a:gd name="connsiteY9" fmla="*/ 793750 h 1905000"/>
                <a:gd name="connsiteX10" fmla="*/ 14173200 w 14173200"/>
                <a:gd name="connsiteY10" fmla="*/ 1587494 h 1905000"/>
                <a:gd name="connsiteX11" fmla="*/ 13855694 w 14173200"/>
                <a:gd name="connsiteY11" fmla="*/ 1905000 h 1905000"/>
                <a:gd name="connsiteX12" fmla="*/ 11811000 w 14173200"/>
                <a:gd name="connsiteY12" fmla="*/ 1905000 h 1905000"/>
                <a:gd name="connsiteX13" fmla="*/ 8267700 w 14173200"/>
                <a:gd name="connsiteY13" fmla="*/ 1905000 h 1905000"/>
                <a:gd name="connsiteX14" fmla="*/ 8267700 w 14173200"/>
                <a:gd name="connsiteY14" fmla="*/ 1905000 h 1905000"/>
                <a:gd name="connsiteX15" fmla="*/ 317506 w 14173200"/>
                <a:gd name="connsiteY15" fmla="*/ 1905000 h 1905000"/>
                <a:gd name="connsiteX16" fmla="*/ 0 w 14173200"/>
                <a:gd name="connsiteY16" fmla="*/ 1587494 h 1905000"/>
                <a:gd name="connsiteX17" fmla="*/ 0 w 14173200"/>
                <a:gd name="connsiteY17" fmla="*/ 793750 h 1905000"/>
                <a:gd name="connsiteX18" fmla="*/ 0 w 14173200"/>
                <a:gd name="connsiteY18" fmla="*/ 317500 h 1905000"/>
                <a:gd name="connsiteX19" fmla="*/ 0 w 14173200"/>
                <a:gd name="connsiteY19" fmla="*/ 317500 h 1905000"/>
                <a:gd name="connsiteX20" fmla="*/ 0 w 14173200"/>
                <a:gd name="connsiteY20" fmla="*/ 317506 h 1905000"/>
                <a:gd name="connsiteX0" fmla="*/ 0 w 14173200"/>
                <a:gd name="connsiteY0" fmla="*/ 3033255 h 4620749"/>
                <a:gd name="connsiteX1" fmla="*/ 317506 w 14173200"/>
                <a:gd name="connsiteY1" fmla="*/ 2715749 h 4620749"/>
                <a:gd name="connsiteX2" fmla="*/ 8267700 w 14173200"/>
                <a:gd name="connsiteY2" fmla="*/ 2715749 h 4620749"/>
                <a:gd name="connsiteX3" fmla="*/ 8974895 w 14173200"/>
                <a:gd name="connsiteY3" fmla="*/ 0 h 4620749"/>
                <a:gd name="connsiteX4" fmla="*/ 8763000 w 14173200"/>
                <a:gd name="connsiteY4" fmla="*/ 2679890 h 4620749"/>
                <a:gd name="connsiteX5" fmla="*/ 13855694 w 14173200"/>
                <a:gd name="connsiteY5" fmla="*/ 2715749 h 4620749"/>
                <a:gd name="connsiteX6" fmla="*/ 14173200 w 14173200"/>
                <a:gd name="connsiteY6" fmla="*/ 3033255 h 4620749"/>
                <a:gd name="connsiteX7" fmla="*/ 14173200 w 14173200"/>
                <a:gd name="connsiteY7" fmla="*/ 3033249 h 4620749"/>
                <a:gd name="connsiteX8" fmla="*/ 14173200 w 14173200"/>
                <a:gd name="connsiteY8" fmla="*/ 3033249 h 4620749"/>
                <a:gd name="connsiteX9" fmla="*/ 14173200 w 14173200"/>
                <a:gd name="connsiteY9" fmla="*/ 3509499 h 4620749"/>
                <a:gd name="connsiteX10" fmla="*/ 14173200 w 14173200"/>
                <a:gd name="connsiteY10" fmla="*/ 4303243 h 4620749"/>
                <a:gd name="connsiteX11" fmla="*/ 13855694 w 14173200"/>
                <a:gd name="connsiteY11" fmla="*/ 4620749 h 4620749"/>
                <a:gd name="connsiteX12" fmla="*/ 11811000 w 14173200"/>
                <a:gd name="connsiteY12" fmla="*/ 4620749 h 4620749"/>
                <a:gd name="connsiteX13" fmla="*/ 8267700 w 14173200"/>
                <a:gd name="connsiteY13" fmla="*/ 4620749 h 4620749"/>
                <a:gd name="connsiteX14" fmla="*/ 8267700 w 14173200"/>
                <a:gd name="connsiteY14" fmla="*/ 4620749 h 4620749"/>
                <a:gd name="connsiteX15" fmla="*/ 317506 w 14173200"/>
                <a:gd name="connsiteY15" fmla="*/ 4620749 h 4620749"/>
                <a:gd name="connsiteX16" fmla="*/ 0 w 14173200"/>
                <a:gd name="connsiteY16" fmla="*/ 4303243 h 4620749"/>
                <a:gd name="connsiteX17" fmla="*/ 0 w 14173200"/>
                <a:gd name="connsiteY17" fmla="*/ 3509499 h 4620749"/>
                <a:gd name="connsiteX18" fmla="*/ 0 w 14173200"/>
                <a:gd name="connsiteY18" fmla="*/ 3033249 h 4620749"/>
                <a:gd name="connsiteX19" fmla="*/ 0 w 14173200"/>
                <a:gd name="connsiteY19" fmla="*/ 3033249 h 4620749"/>
                <a:gd name="connsiteX20" fmla="*/ 0 w 14173200"/>
                <a:gd name="connsiteY20" fmla="*/ 3033255 h 462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73200" h="4620749">
                  <a:moveTo>
                    <a:pt x="0" y="3033255"/>
                  </a:moveTo>
                  <a:cubicBezTo>
                    <a:pt x="0" y="2857901"/>
                    <a:pt x="142152" y="2715749"/>
                    <a:pt x="317506" y="2715749"/>
                  </a:cubicBezTo>
                  <a:lnTo>
                    <a:pt x="8267700" y="2715749"/>
                  </a:lnTo>
                  <a:lnTo>
                    <a:pt x="8974895" y="0"/>
                  </a:lnTo>
                  <a:lnTo>
                    <a:pt x="8763000" y="2679890"/>
                  </a:lnTo>
                  <a:lnTo>
                    <a:pt x="13855694" y="2715749"/>
                  </a:lnTo>
                  <a:cubicBezTo>
                    <a:pt x="14031048" y="2715749"/>
                    <a:pt x="14173200" y="2857901"/>
                    <a:pt x="14173200" y="3033255"/>
                  </a:cubicBezTo>
                  <a:lnTo>
                    <a:pt x="14173200" y="3033249"/>
                  </a:lnTo>
                  <a:lnTo>
                    <a:pt x="14173200" y="3033249"/>
                  </a:lnTo>
                  <a:lnTo>
                    <a:pt x="14173200" y="3509499"/>
                  </a:lnTo>
                  <a:lnTo>
                    <a:pt x="14173200" y="4303243"/>
                  </a:lnTo>
                  <a:cubicBezTo>
                    <a:pt x="14173200" y="4478597"/>
                    <a:pt x="14031048" y="4620749"/>
                    <a:pt x="13855694" y="4620749"/>
                  </a:cubicBezTo>
                  <a:lnTo>
                    <a:pt x="11811000" y="4620749"/>
                  </a:lnTo>
                  <a:lnTo>
                    <a:pt x="8267700" y="4620749"/>
                  </a:lnTo>
                  <a:lnTo>
                    <a:pt x="8267700" y="4620749"/>
                  </a:lnTo>
                  <a:lnTo>
                    <a:pt x="317506" y="4620749"/>
                  </a:lnTo>
                  <a:cubicBezTo>
                    <a:pt x="142152" y="4620749"/>
                    <a:pt x="0" y="4478597"/>
                    <a:pt x="0" y="4303243"/>
                  </a:cubicBezTo>
                  <a:lnTo>
                    <a:pt x="0" y="3509499"/>
                  </a:lnTo>
                  <a:lnTo>
                    <a:pt x="0" y="3033249"/>
                  </a:lnTo>
                  <a:lnTo>
                    <a:pt x="0" y="3033249"/>
                  </a:lnTo>
                  <a:lnTo>
                    <a:pt x="0" y="303325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76907" y="6972300"/>
              <a:ext cx="9144000" cy="1446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vi-VN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Sợi dây chun có thể kéo được dài nhất là bao nhiêu xăng-ti-mét?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8400" y="2673723"/>
            <a:ext cx="9144000" cy="5947526"/>
            <a:chOff x="5476907" y="2673723"/>
            <a:chExt cx="9144000" cy="5947526"/>
          </a:xfrm>
        </p:grpSpPr>
        <p:sp>
          <p:nvSpPr>
            <p:cNvPr id="10" name="Rounded Rectangular Callout 3"/>
            <p:cNvSpPr/>
            <p:nvPr/>
          </p:nvSpPr>
          <p:spPr>
            <a:xfrm>
              <a:off x="5629307" y="2673723"/>
              <a:ext cx="8839200" cy="5947526"/>
            </a:xfrm>
            <a:custGeom>
              <a:avLst/>
              <a:gdLst>
                <a:gd name="connsiteX0" fmla="*/ 0 w 14173200"/>
                <a:gd name="connsiteY0" fmla="*/ 317506 h 1905000"/>
                <a:gd name="connsiteX1" fmla="*/ 317506 w 14173200"/>
                <a:gd name="connsiteY1" fmla="*/ 0 h 1905000"/>
                <a:gd name="connsiteX2" fmla="*/ 8267700 w 14173200"/>
                <a:gd name="connsiteY2" fmla="*/ 0 h 1905000"/>
                <a:gd name="connsiteX3" fmla="*/ 8974895 w 14173200"/>
                <a:gd name="connsiteY3" fmla="*/ -2715749 h 1905000"/>
                <a:gd name="connsiteX4" fmla="*/ 11811000 w 14173200"/>
                <a:gd name="connsiteY4" fmla="*/ 0 h 1905000"/>
                <a:gd name="connsiteX5" fmla="*/ 13855694 w 14173200"/>
                <a:gd name="connsiteY5" fmla="*/ 0 h 1905000"/>
                <a:gd name="connsiteX6" fmla="*/ 14173200 w 14173200"/>
                <a:gd name="connsiteY6" fmla="*/ 317506 h 1905000"/>
                <a:gd name="connsiteX7" fmla="*/ 14173200 w 14173200"/>
                <a:gd name="connsiteY7" fmla="*/ 317500 h 1905000"/>
                <a:gd name="connsiteX8" fmla="*/ 14173200 w 14173200"/>
                <a:gd name="connsiteY8" fmla="*/ 317500 h 1905000"/>
                <a:gd name="connsiteX9" fmla="*/ 14173200 w 14173200"/>
                <a:gd name="connsiteY9" fmla="*/ 793750 h 1905000"/>
                <a:gd name="connsiteX10" fmla="*/ 14173200 w 14173200"/>
                <a:gd name="connsiteY10" fmla="*/ 1587494 h 1905000"/>
                <a:gd name="connsiteX11" fmla="*/ 13855694 w 14173200"/>
                <a:gd name="connsiteY11" fmla="*/ 1905000 h 1905000"/>
                <a:gd name="connsiteX12" fmla="*/ 11811000 w 14173200"/>
                <a:gd name="connsiteY12" fmla="*/ 1905000 h 1905000"/>
                <a:gd name="connsiteX13" fmla="*/ 8267700 w 14173200"/>
                <a:gd name="connsiteY13" fmla="*/ 1905000 h 1905000"/>
                <a:gd name="connsiteX14" fmla="*/ 8267700 w 14173200"/>
                <a:gd name="connsiteY14" fmla="*/ 1905000 h 1905000"/>
                <a:gd name="connsiteX15" fmla="*/ 317506 w 14173200"/>
                <a:gd name="connsiteY15" fmla="*/ 1905000 h 1905000"/>
                <a:gd name="connsiteX16" fmla="*/ 0 w 14173200"/>
                <a:gd name="connsiteY16" fmla="*/ 1587494 h 1905000"/>
                <a:gd name="connsiteX17" fmla="*/ 0 w 14173200"/>
                <a:gd name="connsiteY17" fmla="*/ 793750 h 1905000"/>
                <a:gd name="connsiteX18" fmla="*/ 0 w 14173200"/>
                <a:gd name="connsiteY18" fmla="*/ 317500 h 1905000"/>
                <a:gd name="connsiteX19" fmla="*/ 0 w 14173200"/>
                <a:gd name="connsiteY19" fmla="*/ 317500 h 1905000"/>
                <a:gd name="connsiteX20" fmla="*/ 0 w 14173200"/>
                <a:gd name="connsiteY20" fmla="*/ 317506 h 1905000"/>
                <a:gd name="connsiteX0" fmla="*/ 0 w 14173200"/>
                <a:gd name="connsiteY0" fmla="*/ 3033255 h 4620749"/>
                <a:gd name="connsiteX1" fmla="*/ 317506 w 14173200"/>
                <a:gd name="connsiteY1" fmla="*/ 2715749 h 4620749"/>
                <a:gd name="connsiteX2" fmla="*/ 8267700 w 14173200"/>
                <a:gd name="connsiteY2" fmla="*/ 2715749 h 4620749"/>
                <a:gd name="connsiteX3" fmla="*/ 8974895 w 14173200"/>
                <a:gd name="connsiteY3" fmla="*/ 0 h 4620749"/>
                <a:gd name="connsiteX4" fmla="*/ 8763000 w 14173200"/>
                <a:gd name="connsiteY4" fmla="*/ 2679890 h 4620749"/>
                <a:gd name="connsiteX5" fmla="*/ 13855694 w 14173200"/>
                <a:gd name="connsiteY5" fmla="*/ 2715749 h 4620749"/>
                <a:gd name="connsiteX6" fmla="*/ 14173200 w 14173200"/>
                <a:gd name="connsiteY6" fmla="*/ 3033255 h 4620749"/>
                <a:gd name="connsiteX7" fmla="*/ 14173200 w 14173200"/>
                <a:gd name="connsiteY7" fmla="*/ 3033249 h 4620749"/>
                <a:gd name="connsiteX8" fmla="*/ 14173200 w 14173200"/>
                <a:gd name="connsiteY8" fmla="*/ 3033249 h 4620749"/>
                <a:gd name="connsiteX9" fmla="*/ 14173200 w 14173200"/>
                <a:gd name="connsiteY9" fmla="*/ 3509499 h 4620749"/>
                <a:gd name="connsiteX10" fmla="*/ 14173200 w 14173200"/>
                <a:gd name="connsiteY10" fmla="*/ 4303243 h 4620749"/>
                <a:gd name="connsiteX11" fmla="*/ 13855694 w 14173200"/>
                <a:gd name="connsiteY11" fmla="*/ 4620749 h 4620749"/>
                <a:gd name="connsiteX12" fmla="*/ 11811000 w 14173200"/>
                <a:gd name="connsiteY12" fmla="*/ 4620749 h 4620749"/>
                <a:gd name="connsiteX13" fmla="*/ 8267700 w 14173200"/>
                <a:gd name="connsiteY13" fmla="*/ 4620749 h 4620749"/>
                <a:gd name="connsiteX14" fmla="*/ 8267700 w 14173200"/>
                <a:gd name="connsiteY14" fmla="*/ 4620749 h 4620749"/>
                <a:gd name="connsiteX15" fmla="*/ 317506 w 14173200"/>
                <a:gd name="connsiteY15" fmla="*/ 4620749 h 4620749"/>
                <a:gd name="connsiteX16" fmla="*/ 0 w 14173200"/>
                <a:gd name="connsiteY16" fmla="*/ 4303243 h 4620749"/>
                <a:gd name="connsiteX17" fmla="*/ 0 w 14173200"/>
                <a:gd name="connsiteY17" fmla="*/ 3509499 h 4620749"/>
                <a:gd name="connsiteX18" fmla="*/ 0 w 14173200"/>
                <a:gd name="connsiteY18" fmla="*/ 3033249 h 4620749"/>
                <a:gd name="connsiteX19" fmla="*/ 0 w 14173200"/>
                <a:gd name="connsiteY19" fmla="*/ 3033249 h 4620749"/>
                <a:gd name="connsiteX20" fmla="*/ 0 w 14173200"/>
                <a:gd name="connsiteY20" fmla="*/ 3033255 h 4620749"/>
                <a:gd name="connsiteX0" fmla="*/ 0 w 14173200"/>
                <a:gd name="connsiteY0" fmla="*/ 4360032 h 5947526"/>
                <a:gd name="connsiteX1" fmla="*/ 317506 w 14173200"/>
                <a:gd name="connsiteY1" fmla="*/ 4042526 h 5947526"/>
                <a:gd name="connsiteX2" fmla="*/ 8267700 w 14173200"/>
                <a:gd name="connsiteY2" fmla="*/ 4042526 h 5947526"/>
                <a:gd name="connsiteX3" fmla="*/ 10872322 w 14173200"/>
                <a:gd name="connsiteY3" fmla="*/ 0 h 5947526"/>
                <a:gd name="connsiteX4" fmla="*/ 8763000 w 14173200"/>
                <a:gd name="connsiteY4" fmla="*/ 4006667 h 5947526"/>
                <a:gd name="connsiteX5" fmla="*/ 13855694 w 14173200"/>
                <a:gd name="connsiteY5" fmla="*/ 4042526 h 5947526"/>
                <a:gd name="connsiteX6" fmla="*/ 14173200 w 14173200"/>
                <a:gd name="connsiteY6" fmla="*/ 4360032 h 5947526"/>
                <a:gd name="connsiteX7" fmla="*/ 14173200 w 14173200"/>
                <a:gd name="connsiteY7" fmla="*/ 4360026 h 5947526"/>
                <a:gd name="connsiteX8" fmla="*/ 14173200 w 14173200"/>
                <a:gd name="connsiteY8" fmla="*/ 4360026 h 5947526"/>
                <a:gd name="connsiteX9" fmla="*/ 14173200 w 14173200"/>
                <a:gd name="connsiteY9" fmla="*/ 4836276 h 5947526"/>
                <a:gd name="connsiteX10" fmla="*/ 14173200 w 14173200"/>
                <a:gd name="connsiteY10" fmla="*/ 5630020 h 5947526"/>
                <a:gd name="connsiteX11" fmla="*/ 13855694 w 14173200"/>
                <a:gd name="connsiteY11" fmla="*/ 5947526 h 5947526"/>
                <a:gd name="connsiteX12" fmla="*/ 11811000 w 14173200"/>
                <a:gd name="connsiteY12" fmla="*/ 5947526 h 5947526"/>
                <a:gd name="connsiteX13" fmla="*/ 8267700 w 14173200"/>
                <a:gd name="connsiteY13" fmla="*/ 5947526 h 5947526"/>
                <a:gd name="connsiteX14" fmla="*/ 8267700 w 14173200"/>
                <a:gd name="connsiteY14" fmla="*/ 5947526 h 5947526"/>
                <a:gd name="connsiteX15" fmla="*/ 317506 w 14173200"/>
                <a:gd name="connsiteY15" fmla="*/ 5947526 h 5947526"/>
                <a:gd name="connsiteX16" fmla="*/ 0 w 14173200"/>
                <a:gd name="connsiteY16" fmla="*/ 5630020 h 5947526"/>
                <a:gd name="connsiteX17" fmla="*/ 0 w 14173200"/>
                <a:gd name="connsiteY17" fmla="*/ 4836276 h 5947526"/>
                <a:gd name="connsiteX18" fmla="*/ 0 w 14173200"/>
                <a:gd name="connsiteY18" fmla="*/ 4360026 h 5947526"/>
                <a:gd name="connsiteX19" fmla="*/ 0 w 14173200"/>
                <a:gd name="connsiteY19" fmla="*/ 4360026 h 5947526"/>
                <a:gd name="connsiteX20" fmla="*/ 0 w 14173200"/>
                <a:gd name="connsiteY20" fmla="*/ 4360032 h 594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73200" h="5947526">
                  <a:moveTo>
                    <a:pt x="0" y="4360032"/>
                  </a:moveTo>
                  <a:cubicBezTo>
                    <a:pt x="0" y="4184678"/>
                    <a:pt x="142152" y="4042526"/>
                    <a:pt x="317506" y="4042526"/>
                  </a:cubicBezTo>
                  <a:lnTo>
                    <a:pt x="8267700" y="4042526"/>
                  </a:lnTo>
                  <a:lnTo>
                    <a:pt x="10872322" y="0"/>
                  </a:lnTo>
                  <a:lnTo>
                    <a:pt x="8763000" y="4006667"/>
                  </a:lnTo>
                  <a:lnTo>
                    <a:pt x="13855694" y="4042526"/>
                  </a:lnTo>
                  <a:cubicBezTo>
                    <a:pt x="14031048" y="4042526"/>
                    <a:pt x="14173200" y="4184678"/>
                    <a:pt x="14173200" y="4360032"/>
                  </a:cubicBezTo>
                  <a:lnTo>
                    <a:pt x="14173200" y="4360026"/>
                  </a:lnTo>
                  <a:lnTo>
                    <a:pt x="14173200" y="4360026"/>
                  </a:lnTo>
                  <a:lnTo>
                    <a:pt x="14173200" y="4836276"/>
                  </a:lnTo>
                  <a:lnTo>
                    <a:pt x="14173200" y="5630020"/>
                  </a:lnTo>
                  <a:cubicBezTo>
                    <a:pt x="14173200" y="5805374"/>
                    <a:pt x="14031048" y="5947526"/>
                    <a:pt x="13855694" y="5947526"/>
                  </a:cubicBezTo>
                  <a:lnTo>
                    <a:pt x="11811000" y="5947526"/>
                  </a:lnTo>
                  <a:lnTo>
                    <a:pt x="8267700" y="5947526"/>
                  </a:lnTo>
                  <a:lnTo>
                    <a:pt x="8267700" y="5947526"/>
                  </a:lnTo>
                  <a:lnTo>
                    <a:pt x="317506" y="5947526"/>
                  </a:lnTo>
                  <a:cubicBezTo>
                    <a:pt x="142152" y="5947526"/>
                    <a:pt x="0" y="5805374"/>
                    <a:pt x="0" y="5630020"/>
                  </a:cubicBezTo>
                  <a:lnTo>
                    <a:pt x="0" y="4836276"/>
                  </a:lnTo>
                  <a:lnTo>
                    <a:pt x="0" y="4360026"/>
                  </a:lnTo>
                  <a:lnTo>
                    <a:pt x="0" y="4360026"/>
                  </a:lnTo>
                  <a:lnTo>
                    <a:pt x="0" y="4360032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76907" y="6972300"/>
              <a:ext cx="9144000" cy="1446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vi-VN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Độ dài của miệng bình tính bằng cách nào?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0" y="2781299"/>
            <a:ext cx="9144000" cy="5839950"/>
            <a:chOff x="5476907" y="2781299"/>
            <a:chExt cx="9144000" cy="5839950"/>
          </a:xfrm>
        </p:grpSpPr>
        <p:sp>
          <p:nvSpPr>
            <p:cNvPr id="13" name="Rounded Rectangular Callout 3"/>
            <p:cNvSpPr/>
            <p:nvPr/>
          </p:nvSpPr>
          <p:spPr>
            <a:xfrm>
              <a:off x="5629307" y="2781299"/>
              <a:ext cx="8839200" cy="5839950"/>
            </a:xfrm>
            <a:custGeom>
              <a:avLst/>
              <a:gdLst>
                <a:gd name="connsiteX0" fmla="*/ 0 w 14173200"/>
                <a:gd name="connsiteY0" fmla="*/ 317506 h 1905000"/>
                <a:gd name="connsiteX1" fmla="*/ 317506 w 14173200"/>
                <a:gd name="connsiteY1" fmla="*/ 0 h 1905000"/>
                <a:gd name="connsiteX2" fmla="*/ 8267700 w 14173200"/>
                <a:gd name="connsiteY2" fmla="*/ 0 h 1905000"/>
                <a:gd name="connsiteX3" fmla="*/ 8974895 w 14173200"/>
                <a:gd name="connsiteY3" fmla="*/ -2715749 h 1905000"/>
                <a:gd name="connsiteX4" fmla="*/ 11811000 w 14173200"/>
                <a:gd name="connsiteY4" fmla="*/ 0 h 1905000"/>
                <a:gd name="connsiteX5" fmla="*/ 13855694 w 14173200"/>
                <a:gd name="connsiteY5" fmla="*/ 0 h 1905000"/>
                <a:gd name="connsiteX6" fmla="*/ 14173200 w 14173200"/>
                <a:gd name="connsiteY6" fmla="*/ 317506 h 1905000"/>
                <a:gd name="connsiteX7" fmla="*/ 14173200 w 14173200"/>
                <a:gd name="connsiteY7" fmla="*/ 317500 h 1905000"/>
                <a:gd name="connsiteX8" fmla="*/ 14173200 w 14173200"/>
                <a:gd name="connsiteY8" fmla="*/ 317500 h 1905000"/>
                <a:gd name="connsiteX9" fmla="*/ 14173200 w 14173200"/>
                <a:gd name="connsiteY9" fmla="*/ 793750 h 1905000"/>
                <a:gd name="connsiteX10" fmla="*/ 14173200 w 14173200"/>
                <a:gd name="connsiteY10" fmla="*/ 1587494 h 1905000"/>
                <a:gd name="connsiteX11" fmla="*/ 13855694 w 14173200"/>
                <a:gd name="connsiteY11" fmla="*/ 1905000 h 1905000"/>
                <a:gd name="connsiteX12" fmla="*/ 11811000 w 14173200"/>
                <a:gd name="connsiteY12" fmla="*/ 1905000 h 1905000"/>
                <a:gd name="connsiteX13" fmla="*/ 8267700 w 14173200"/>
                <a:gd name="connsiteY13" fmla="*/ 1905000 h 1905000"/>
                <a:gd name="connsiteX14" fmla="*/ 8267700 w 14173200"/>
                <a:gd name="connsiteY14" fmla="*/ 1905000 h 1905000"/>
                <a:gd name="connsiteX15" fmla="*/ 317506 w 14173200"/>
                <a:gd name="connsiteY15" fmla="*/ 1905000 h 1905000"/>
                <a:gd name="connsiteX16" fmla="*/ 0 w 14173200"/>
                <a:gd name="connsiteY16" fmla="*/ 1587494 h 1905000"/>
                <a:gd name="connsiteX17" fmla="*/ 0 w 14173200"/>
                <a:gd name="connsiteY17" fmla="*/ 793750 h 1905000"/>
                <a:gd name="connsiteX18" fmla="*/ 0 w 14173200"/>
                <a:gd name="connsiteY18" fmla="*/ 317500 h 1905000"/>
                <a:gd name="connsiteX19" fmla="*/ 0 w 14173200"/>
                <a:gd name="connsiteY19" fmla="*/ 317500 h 1905000"/>
                <a:gd name="connsiteX20" fmla="*/ 0 w 14173200"/>
                <a:gd name="connsiteY20" fmla="*/ 317506 h 1905000"/>
                <a:gd name="connsiteX0" fmla="*/ 0 w 14173200"/>
                <a:gd name="connsiteY0" fmla="*/ 3033255 h 4620749"/>
                <a:gd name="connsiteX1" fmla="*/ 317506 w 14173200"/>
                <a:gd name="connsiteY1" fmla="*/ 2715749 h 4620749"/>
                <a:gd name="connsiteX2" fmla="*/ 8267700 w 14173200"/>
                <a:gd name="connsiteY2" fmla="*/ 2715749 h 4620749"/>
                <a:gd name="connsiteX3" fmla="*/ 8974895 w 14173200"/>
                <a:gd name="connsiteY3" fmla="*/ 0 h 4620749"/>
                <a:gd name="connsiteX4" fmla="*/ 8763000 w 14173200"/>
                <a:gd name="connsiteY4" fmla="*/ 2679890 h 4620749"/>
                <a:gd name="connsiteX5" fmla="*/ 13855694 w 14173200"/>
                <a:gd name="connsiteY5" fmla="*/ 2715749 h 4620749"/>
                <a:gd name="connsiteX6" fmla="*/ 14173200 w 14173200"/>
                <a:gd name="connsiteY6" fmla="*/ 3033255 h 4620749"/>
                <a:gd name="connsiteX7" fmla="*/ 14173200 w 14173200"/>
                <a:gd name="connsiteY7" fmla="*/ 3033249 h 4620749"/>
                <a:gd name="connsiteX8" fmla="*/ 14173200 w 14173200"/>
                <a:gd name="connsiteY8" fmla="*/ 3033249 h 4620749"/>
                <a:gd name="connsiteX9" fmla="*/ 14173200 w 14173200"/>
                <a:gd name="connsiteY9" fmla="*/ 3509499 h 4620749"/>
                <a:gd name="connsiteX10" fmla="*/ 14173200 w 14173200"/>
                <a:gd name="connsiteY10" fmla="*/ 4303243 h 4620749"/>
                <a:gd name="connsiteX11" fmla="*/ 13855694 w 14173200"/>
                <a:gd name="connsiteY11" fmla="*/ 4620749 h 4620749"/>
                <a:gd name="connsiteX12" fmla="*/ 11811000 w 14173200"/>
                <a:gd name="connsiteY12" fmla="*/ 4620749 h 4620749"/>
                <a:gd name="connsiteX13" fmla="*/ 8267700 w 14173200"/>
                <a:gd name="connsiteY13" fmla="*/ 4620749 h 4620749"/>
                <a:gd name="connsiteX14" fmla="*/ 8267700 w 14173200"/>
                <a:gd name="connsiteY14" fmla="*/ 4620749 h 4620749"/>
                <a:gd name="connsiteX15" fmla="*/ 317506 w 14173200"/>
                <a:gd name="connsiteY15" fmla="*/ 4620749 h 4620749"/>
                <a:gd name="connsiteX16" fmla="*/ 0 w 14173200"/>
                <a:gd name="connsiteY16" fmla="*/ 4303243 h 4620749"/>
                <a:gd name="connsiteX17" fmla="*/ 0 w 14173200"/>
                <a:gd name="connsiteY17" fmla="*/ 3509499 h 4620749"/>
                <a:gd name="connsiteX18" fmla="*/ 0 w 14173200"/>
                <a:gd name="connsiteY18" fmla="*/ 3033249 h 4620749"/>
                <a:gd name="connsiteX19" fmla="*/ 0 w 14173200"/>
                <a:gd name="connsiteY19" fmla="*/ 3033249 h 4620749"/>
                <a:gd name="connsiteX20" fmla="*/ 0 w 14173200"/>
                <a:gd name="connsiteY20" fmla="*/ 3033255 h 4620749"/>
                <a:gd name="connsiteX0" fmla="*/ 0 w 14173200"/>
                <a:gd name="connsiteY0" fmla="*/ 4360032 h 5947526"/>
                <a:gd name="connsiteX1" fmla="*/ 317506 w 14173200"/>
                <a:gd name="connsiteY1" fmla="*/ 4042526 h 5947526"/>
                <a:gd name="connsiteX2" fmla="*/ 8267700 w 14173200"/>
                <a:gd name="connsiteY2" fmla="*/ 4042526 h 5947526"/>
                <a:gd name="connsiteX3" fmla="*/ 10872322 w 14173200"/>
                <a:gd name="connsiteY3" fmla="*/ 0 h 5947526"/>
                <a:gd name="connsiteX4" fmla="*/ 8763000 w 14173200"/>
                <a:gd name="connsiteY4" fmla="*/ 4006667 h 5947526"/>
                <a:gd name="connsiteX5" fmla="*/ 13855694 w 14173200"/>
                <a:gd name="connsiteY5" fmla="*/ 4042526 h 5947526"/>
                <a:gd name="connsiteX6" fmla="*/ 14173200 w 14173200"/>
                <a:gd name="connsiteY6" fmla="*/ 4360032 h 5947526"/>
                <a:gd name="connsiteX7" fmla="*/ 14173200 w 14173200"/>
                <a:gd name="connsiteY7" fmla="*/ 4360026 h 5947526"/>
                <a:gd name="connsiteX8" fmla="*/ 14173200 w 14173200"/>
                <a:gd name="connsiteY8" fmla="*/ 4360026 h 5947526"/>
                <a:gd name="connsiteX9" fmla="*/ 14173200 w 14173200"/>
                <a:gd name="connsiteY9" fmla="*/ 4836276 h 5947526"/>
                <a:gd name="connsiteX10" fmla="*/ 14173200 w 14173200"/>
                <a:gd name="connsiteY10" fmla="*/ 5630020 h 5947526"/>
                <a:gd name="connsiteX11" fmla="*/ 13855694 w 14173200"/>
                <a:gd name="connsiteY11" fmla="*/ 5947526 h 5947526"/>
                <a:gd name="connsiteX12" fmla="*/ 11811000 w 14173200"/>
                <a:gd name="connsiteY12" fmla="*/ 5947526 h 5947526"/>
                <a:gd name="connsiteX13" fmla="*/ 8267700 w 14173200"/>
                <a:gd name="connsiteY13" fmla="*/ 5947526 h 5947526"/>
                <a:gd name="connsiteX14" fmla="*/ 8267700 w 14173200"/>
                <a:gd name="connsiteY14" fmla="*/ 5947526 h 5947526"/>
                <a:gd name="connsiteX15" fmla="*/ 317506 w 14173200"/>
                <a:gd name="connsiteY15" fmla="*/ 5947526 h 5947526"/>
                <a:gd name="connsiteX16" fmla="*/ 0 w 14173200"/>
                <a:gd name="connsiteY16" fmla="*/ 5630020 h 5947526"/>
                <a:gd name="connsiteX17" fmla="*/ 0 w 14173200"/>
                <a:gd name="connsiteY17" fmla="*/ 4836276 h 5947526"/>
                <a:gd name="connsiteX18" fmla="*/ 0 w 14173200"/>
                <a:gd name="connsiteY18" fmla="*/ 4360026 h 5947526"/>
                <a:gd name="connsiteX19" fmla="*/ 0 w 14173200"/>
                <a:gd name="connsiteY19" fmla="*/ 4360026 h 5947526"/>
                <a:gd name="connsiteX20" fmla="*/ 0 w 14173200"/>
                <a:gd name="connsiteY20" fmla="*/ 4360032 h 5947526"/>
                <a:gd name="connsiteX0" fmla="*/ 0 w 14173200"/>
                <a:gd name="connsiteY0" fmla="*/ 4252456 h 5839950"/>
                <a:gd name="connsiteX1" fmla="*/ 317506 w 14173200"/>
                <a:gd name="connsiteY1" fmla="*/ 3934950 h 5839950"/>
                <a:gd name="connsiteX2" fmla="*/ 8267700 w 14173200"/>
                <a:gd name="connsiteY2" fmla="*/ 3934950 h 5839950"/>
                <a:gd name="connsiteX3" fmla="*/ 4202580 w 14173200"/>
                <a:gd name="connsiteY3" fmla="*/ 0 h 5839950"/>
                <a:gd name="connsiteX4" fmla="*/ 8763000 w 14173200"/>
                <a:gd name="connsiteY4" fmla="*/ 3899091 h 5839950"/>
                <a:gd name="connsiteX5" fmla="*/ 13855694 w 14173200"/>
                <a:gd name="connsiteY5" fmla="*/ 3934950 h 5839950"/>
                <a:gd name="connsiteX6" fmla="*/ 14173200 w 14173200"/>
                <a:gd name="connsiteY6" fmla="*/ 4252456 h 5839950"/>
                <a:gd name="connsiteX7" fmla="*/ 14173200 w 14173200"/>
                <a:gd name="connsiteY7" fmla="*/ 4252450 h 5839950"/>
                <a:gd name="connsiteX8" fmla="*/ 14173200 w 14173200"/>
                <a:gd name="connsiteY8" fmla="*/ 4252450 h 5839950"/>
                <a:gd name="connsiteX9" fmla="*/ 14173200 w 14173200"/>
                <a:gd name="connsiteY9" fmla="*/ 4728700 h 5839950"/>
                <a:gd name="connsiteX10" fmla="*/ 14173200 w 14173200"/>
                <a:gd name="connsiteY10" fmla="*/ 5522444 h 5839950"/>
                <a:gd name="connsiteX11" fmla="*/ 13855694 w 14173200"/>
                <a:gd name="connsiteY11" fmla="*/ 5839950 h 5839950"/>
                <a:gd name="connsiteX12" fmla="*/ 11811000 w 14173200"/>
                <a:gd name="connsiteY12" fmla="*/ 5839950 h 5839950"/>
                <a:gd name="connsiteX13" fmla="*/ 8267700 w 14173200"/>
                <a:gd name="connsiteY13" fmla="*/ 5839950 h 5839950"/>
                <a:gd name="connsiteX14" fmla="*/ 8267700 w 14173200"/>
                <a:gd name="connsiteY14" fmla="*/ 5839950 h 5839950"/>
                <a:gd name="connsiteX15" fmla="*/ 317506 w 14173200"/>
                <a:gd name="connsiteY15" fmla="*/ 5839950 h 5839950"/>
                <a:gd name="connsiteX16" fmla="*/ 0 w 14173200"/>
                <a:gd name="connsiteY16" fmla="*/ 5522444 h 5839950"/>
                <a:gd name="connsiteX17" fmla="*/ 0 w 14173200"/>
                <a:gd name="connsiteY17" fmla="*/ 4728700 h 5839950"/>
                <a:gd name="connsiteX18" fmla="*/ 0 w 14173200"/>
                <a:gd name="connsiteY18" fmla="*/ 4252450 h 5839950"/>
                <a:gd name="connsiteX19" fmla="*/ 0 w 14173200"/>
                <a:gd name="connsiteY19" fmla="*/ 4252450 h 5839950"/>
                <a:gd name="connsiteX20" fmla="*/ 0 w 14173200"/>
                <a:gd name="connsiteY20" fmla="*/ 4252456 h 5839950"/>
                <a:gd name="connsiteX0" fmla="*/ 0 w 14173200"/>
                <a:gd name="connsiteY0" fmla="*/ 4252456 h 5839950"/>
                <a:gd name="connsiteX1" fmla="*/ 317506 w 14173200"/>
                <a:gd name="connsiteY1" fmla="*/ 3934950 h 5839950"/>
                <a:gd name="connsiteX2" fmla="*/ 7922713 w 14173200"/>
                <a:gd name="connsiteY2" fmla="*/ 3934950 h 5839950"/>
                <a:gd name="connsiteX3" fmla="*/ 4202580 w 14173200"/>
                <a:gd name="connsiteY3" fmla="*/ 0 h 5839950"/>
                <a:gd name="connsiteX4" fmla="*/ 8763000 w 14173200"/>
                <a:gd name="connsiteY4" fmla="*/ 3899091 h 5839950"/>
                <a:gd name="connsiteX5" fmla="*/ 13855694 w 14173200"/>
                <a:gd name="connsiteY5" fmla="*/ 3934950 h 5839950"/>
                <a:gd name="connsiteX6" fmla="*/ 14173200 w 14173200"/>
                <a:gd name="connsiteY6" fmla="*/ 4252456 h 5839950"/>
                <a:gd name="connsiteX7" fmla="*/ 14173200 w 14173200"/>
                <a:gd name="connsiteY7" fmla="*/ 4252450 h 5839950"/>
                <a:gd name="connsiteX8" fmla="*/ 14173200 w 14173200"/>
                <a:gd name="connsiteY8" fmla="*/ 4252450 h 5839950"/>
                <a:gd name="connsiteX9" fmla="*/ 14173200 w 14173200"/>
                <a:gd name="connsiteY9" fmla="*/ 4728700 h 5839950"/>
                <a:gd name="connsiteX10" fmla="*/ 14173200 w 14173200"/>
                <a:gd name="connsiteY10" fmla="*/ 5522444 h 5839950"/>
                <a:gd name="connsiteX11" fmla="*/ 13855694 w 14173200"/>
                <a:gd name="connsiteY11" fmla="*/ 5839950 h 5839950"/>
                <a:gd name="connsiteX12" fmla="*/ 11811000 w 14173200"/>
                <a:gd name="connsiteY12" fmla="*/ 5839950 h 5839950"/>
                <a:gd name="connsiteX13" fmla="*/ 8267700 w 14173200"/>
                <a:gd name="connsiteY13" fmla="*/ 5839950 h 5839950"/>
                <a:gd name="connsiteX14" fmla="*/ 8267700 w 14173200"/>
                <a:gd name="connsiteY14" fmla="*/ 5839950 h 5839950"/>
                <a:gd name="connsiteX15" fmla="*/ 317506 w 14173200"/>
                <a:gd name="connsiteY15" fmla="*/ 5839950 h 5839950"/>
                <a:gd name="connsiteX16" fmla="*/ 0 w 14173200"/>
                <a:gd name="connsiteY16" fmla="*/ 5522444 h 5839950"/>
                <a:gd name="connsiteX17" fmla="*/ 0 w 14173200"/>
                <a:gd name="connsiteY17" fmla="*/ 4728700 h 5839950"/>
                <a:gd name="connsiteX18" fmla="*/ 0 w 14173200"/>
                <a:gd name="connsiteY18" fmla="*/ 4252450 h 5839950"/>
                <a:gd name="connsiteX19" fmla="*/ 0 w 14173200"/>
                <a:gd name="connsiteY19" fmla="*/ 4252450 h 5839950"/>
                <a:gd name="connsiteX20" fmla="*/ 0 w 14173200"/>
                <a:gd name="connsiteY20" fmla="*/ 4252456 h 583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73200" h="5839950">
                  <a:moveTo>
                    <a:pt x="0" y="4252456"/>
                  </a:moveTo>
                  <a:cubicBezTo>
                    <a:pt x="0" y="4077102"/>
                    <a:pt x="142152" y="3934950"/>
                    <a:pt x="317506" y="3934950"/>
                  </a:cubicBezTo>
                  <a:lnTo>
                    <a:pt x="7922713" y="3934950"/>
                  </a:lnTo>
                  <a:lnTo>
                    <a:pt x="4202580" y="0"/>
                  </a:lnTo>
                  <a:lnTo>
                    <a:pt x="8763000" y="3899091"/>
                  </a:lnTo>
                  <a:lnTo>
                    <a:pt x="13855694" y="3934950"/>
                  </a:lnTo>
                  <a:cubicBezTo>
                    <a:pt x="14031048" y="3934950"/>
                    <a:pt x="14173200" y="4077102"/>
                    <a:pt x="14173200" y="4252456"/>
                  </a:cubicBezTo>
                  <a:lnTo>
                    <a:pt x="14173200" y="4252450"/>
                  </a:lnTo>
                  <a:lnTo>
                    <a:pt x="14173200" y="4252450"/>
                  </a:lnTo>
                  <a:lnTo>
                    <a:pt x="14173200" y="4728700"/>
                  </a:lnTo>
                  <a:lnTo>
                    <a:pt x="14173200" y="5522444"/>
                  </a:lnTo>
                  <a:cubicBezTo>
                    <a:pt x="14173200" y="5697798"/>
                    <a:pt x="14031048" y="5839950"/>
                    <a:pt x="13855694" y="5839950"/>
                  </a:cubicBezTo>
                  <a:lnTo>
                    <a:pt x="11811000" y="5839950"/>
                  </a:lnTo>
                  <a:lnTo>
                    <a:pt x="8267700" y="5839950"/>
                  </a:lnTo>
                  <a:lnTo>
                    <a:pt x="8267700" y="5839950"/>
                  </a:lnTo>
                  <a:lnTo>
                    <a:pt x="317506" y="5839950"/>
                  </a:lnTo>
                  <a:cubicBezTo>
                    <a:pt x="142152" y="5839950"/>
                    <a:pt x="0" y="5697798"/>
                    <a:pt x="0" y="5522444"/>
                  </a:cubicBezTo>
                  <a:lnTo>
                    <a:pt x="0" y="4728700"/>
                  </a:lnTo>
                  <a:lnTo>
                    <a:pt x="0" y="4252450"/>
                  </a:lnTo>
                  <a:lnTo>
                    <a:pt x="0" y="4252450"/>
                  </a:lnTo>
                  <a:lnTo>
                    <a:pt x="0" y="425245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76907" y="6972300"/>
              <a:ext cx="9144000" cy="1446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vi-VN" sz="4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 </a:t>
              </a:r>
              <a:r>
                <a:rPr lang="vi-VN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 của miệng bình là bao nhiêu xăng-ti-mét?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9789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"/>
          <p:cNvSpPr/>
          <p:nvPr/>
        </p:nvSpPr>
        <p:spPr>
          <a:xfrm rot="769461">
            <a:off x="185172" y="4524602"/>
            <a:ext cx="3733652" cy="5521112"/>
          </a:xfrm>
          <a:custGeom>
            <a:avLst/>
            <a:gdLst/>
            <a:ahLst/>
            <a:cxnLst/>
            <a:rect l="l" t="t" r="r" b="b"/>
            <a:pathLst>
              <a:path w="3733652" h="5521112">
                <a:moveTo>
                  <a:pt x="0" y="0"/>
                </a:moveTo>
                <a:lnTo>
                  <a:pt x="3733652" y="0"/>
                </a:lnTo>
                <a:lnTo>
                  <a:pt x="3733652" y="5521112"/>
                </a:lnTo>
                <a:lnTo>
                  <a:pt x="0" y="5521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9"/>
          <p:cNvSpPr/>
          <p:nvPr/>
        </p:nvSpPr>
        <p:spPr>
          <a:xfrm rot="20482736">
            <a:off x="14045473" y="801905"/>
            <a:ext cx="3721646" cy="6014782"/>
          </a:xfrm>
          <a:custGeom>
            <a:avLst/>
            <a:gdLst/>
            <a:ahLst/>
            <a:cxnLst/>
            <a:rect l="l" t="t" r="r" b="b"/>
            <a:pathLst>
              <a:path w="3721646" h="6014782">
                <a:moveTo>
                  <a:pt x="0" y="0"/>
                </a:moveTo>
                <a:lnTo>
                  <a:pt x="3721646" y="0"/>
                </a:lnTo>
                <a:lnTo>
                  <a:pt x="3721646" y="6014782"/>
                </a:lnTo>
                <a:lnTo>
                  <a:pt x="0" y="60147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/>
          <p:cNvGrpSpPr/>
          <p:nvPr/>
        </p:nvGrpSpPr>
        <p:grpSpPr>
          <a:xfrm>
            <a:off x="3200400" y="340510"/>
            <a:ext cx="11663913" cy="9364373"/>
            <a:chOff x="3305320" y="-148287"/>
            <a:chExt cx="11663913" cy="93643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/>
            <a:srcRect b="50000"/>
            <a:stretch/>
          </p:blipFill>
          <p:spPr>
            <a:xfrm>
              <a:off x="3318767" y="-148287"/>
              <a:ext cx="11650466" cy="52917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/>
            <a:srcRect t="50720"/>
            <a:stretch/>
          </p:blipFill>
          <p:spPr>
            <a:xfrm>
              <a:off x="3305320" y="4000500"/>
              <a:ext cx="11650466" cy="5215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55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9351" t="29695" r="19178" b="2816"/>
          <a:stretch/>
        </p:blipFill>
        <p:spPr>
          <a:xfrm>
            <a:off x="1394629" y="828039"/>
            <a:ext cx="3829186" cy="177277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286000" y="4256361"/>
            <a:ext cx="98605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Chu vi miệng bình là: </a:t>
            </a:r>
            <a:endParaRPr lang="en-GB" sz="4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 5 × 2 = 31,4 (cm).</a:t>
            </a:r>
          </a:p>
          <a:p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Sợi dây chun có thể kéo dài nhất được số xăng-ti-mét là: </a:t>
            </a:r>
            <a:endParaRPr lang="en-GB" sz="4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15,85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 2 = 31,7 (cm).</a:t>
            </a:r>
          </a:p>
          <a:p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+ 31,7 cm &gt; 31,4 cm.</a:t>
            </a:r>
          </a:p>
          <a:p>
            <a:pPr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Vậy Rô-bốt có thể dùng sợi dây chun đó để buộc túi bóng kín miệng </a:t>
            </a:r>
            <a:r>
              <a:rPr lang="vi-VN" sz="4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GB" sz="4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Freeform 19"/>
          <p:cNvSpPr/>
          <p:nvPr/>
        </p:nvSpPr>
        <p:spPr>
          <a:xfrm>
            <a:off x="13219874" y="3467100"/>
            <a:ext cx="3721646" cy="6014782"/>
          </a:xfrm>
          <a:custGeom>
            <a:avLst/>
            <a:gdLst/>
            <a:ahLst/>
            <a:cxnLst/>
            <a:rect l="l" t="t" r="r" b="b"/>
            <a:pathLst>
              <a:path w="3721646" h="6014782">
                <a:moveTo>
                  <a:pt x="0" y="0"/>
                </a:moveTo>
                <a:lnTo>
                  <a:pt x="3721646" y="0"/>
                </a:lnTo>
                <a:lnTo>
                  <a:pt x="3721646" y="6014782"/>
                </a:lnTo>
                <a:lnTo>
                  <a:pt x="0" y="6014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1098143"/>
            <a:ext cx="7144342" cy="29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6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698930" y="675854"/>
            <a:ext cx="104168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60 m.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00" y="5448300"/>
            <a:ext cx="3931023" cy="4505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11" y="266700"/>
            <a:ext cx="1371719" cy="160948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420600" y="675854"/>
            <a:ext cx="4158000" cy="4122000"/>
            <a:chOff x="2758440" y="3619500"/>
            <a:chExt cx="5125720" cy="5102560"/>
          </a:xfrm>
        </p:grpSpPr>
        <p:sp>
          <p:nvSpPr>
            <p:cNvPr id="19" name="Freeform 18"/>
            <p:cNvSpPr/>
            <p:nvPr/>
          </p:nvSpPr>
          <p:spPr>
            <a:xfrm flipV="1">
              <a:off x="2758440" y="6169660"/>
              <a:ext cx="5105400" cy="2552400"/>
            </a:xfrm>
            <a:custGeom>
              <a:avLst/>
              <a:gdLst>
                <a:gd name="connsiteX0" fmla="*/ 2552700 w 5105400"/>
                <a:gd name="connsiteY0" fmla="*/ 0 h 2552700"/>
                <a:gd name="connsiteX1" fmla="*/ 5105400 w 5105400"/>
                <a:gd name="connsiteY1" fmla="*/ 2552700 h 2552700"/>
                <a:gd name="connsiteX2" fmla="*/ 0 w 5105400"/>
                <a:gd name="connsiteY2" fmla="*/ 2552700 h 2552700"/>
                <a:gd name="connsiteX3" fmla="*/ 2552700 w 5105400"/>
                <a:gd name="connsiteY3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5400" h="2552700">
                  <a:moveTo>
                    <a:pt x="2552700" y="0"/>
                  </a:moveTo>
                  <a:cubicBezTo>
                    <a:pt x="3962517" y="0"/>
                    <a:pt x="5105400" y="1142883"/>
                    <a:pt x="5105400" y="2552700"/>
                  </a:cubicBezTo>
                  <a:lnTo>
                    <a:pt x="0" y="2552700"/>
                  </a:lnTo>
                  <a:cubicBezTo>
                    <a:pt x="0" y="1142883"/>
                    <a:pt x="1142883" y="0"/>
                    <a:pt x="2552700" y="0"/>
                  </a:cubicBezTo>
                  <a:close/>
                </a:path>
              </a:pathLst>
            </a:custGeom>
            <a:solidFill>
              <a:srgbClr val="8DD6F4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66465" y="3619500"/>
              <a:ext cx="5105400" cy="2552700"/>
            </a:xfrm>
            <a:custGeom>
              <a:avLst/>
              <a:gdLst>
                <a:gd name="connsiteX0" fmla="*/ 2552700 w 5105400"/>
                <a:gd name="connsiteY0" fmla="*/ 0 h 2552700"/>
                <a:gd name="connsiteX1" fmla="*/ 5105400 w 5105400"/>
                <a:gd name="connsiteY1" fmla="*/ 2552700 h 2552700"/>
                <a:gd name="connsiteX2" fmla="*/ 0 w 5105400"/>
                <a:gd name="connsiteY2" fmla="*/ 2552700 h 2552700"/>
                <a:gd name="connsiteX3" fmla="*/ 2552700 w 5105400"/>
                <a:gd name="connsiteY3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5400" h="2552700">
                  <a:moveTo>
                    <a:pt x="2552700" y="0"/>
                  </a:moveTo>
                  <a:cubicBezTo>
                    <a:pt x="3962517" y="0"/>
                    <a:pt x="5105400" y="1142883"/>
                    <a:pt x="5105400" y="2552700"/>
                  </a:cubicBezTo>
                  <a:lnTo>
                    <a:pt x="0" y="2552700"/>
                  </a:lnTo>
                  <a:cubicBezTo>
                    <a:pt x="0" y="1142883"/>
                    <a:pt x="1142883" y="0"/>
                    <a:pt x="25527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766465" y="6172200"/>
              <a:ext cx="5105400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5237480" y="6098540"/>
              <a:ext cx="152400" cy="1524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325975" y="6029960"/>
              <a:ext cx="2558185" cy="0"/>
            </a:xfrm>
            <a:prstGeom prst="line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940730" y="5260518"/>
              <a:ext cx="1923110" cy="721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3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60 m</a:t>
              </a:r>
              <a:endParaRPr lang="en-GB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10" y="3754201"/>
            <a:ext cx="1152079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9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"/>
          <p:cNvSpPr/>
          <p:nvPr/>
        </p:nvSpPr>
        <p:spPr>
          <a:xfrm rot="769461">
            <a:off x="185172" y="4524602"/>
            <a:ext cx="3733652" cy="5521112"/>
          </a:xfrm>
          <a:custGeom>
            <a:avLst/>
            <a:gdLst/>
            <a:ahLst/>
            <a:cxnLst/>
            <a:rect l="l" t="t" r="r" b="b"/>
            <a:pathLst>
              <a:path w="3733652" h="5521112">
                <a:moveTo>
                  <a:pt x="0" y="0"/>
                </a:moveTo>
                <a:lnTo>
                  <a:pt x="3733652" y="0"/>
                </a:lnTo>
                <a:lnTo>
                  <a:pt x="3733652" y="5521112"/>
                </a:lnTo>
                <a:lnTo>
                  <a:pt x="0" y="5521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9"/>
          <p:cNvSpPr/>
          <p:nvPr/>
        </p:nvSpPr>
        <p:spPr>
          <a:xfrm rot="20482736">
            <a:off x="14045473" y="801905"/>
            <a:ext cx="3721646" cy="6014782"/>
          </a:xfrm>
          <a:custGeom>
            <a:avLst/>
            <a:gdLst/>
            <a:ahLst/>
            <a:cxnLst/>
            <a:rect l="l" t="t" r="r" b="b"/>
            <a:pathLst>
              <a:path w="3721646" h="6014782">
                <a:moveTo>
                  <a:pt x="0" y="0"/>
                </a:moveTo>
                <a:lnTo>
                  <a:pt x="3721646" y="0"/>
                </a:lnTo>
                <a:lnTo>
                  <a:pt x="3721646" y="6014782"/>
                </a:lnTo>
                <a:lnTo>
                  <a:pt x="0" y="60147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/>
          <p:cNvGrpSpPr/>
          <p:nvPr/>
        </p:nvGrpSpPr>
        <p:grpSpPr>
          <a:xfrm>
            <a:off x="3200400" y="340510"/>
            <a:ext cx="11663913" cy="9364373"/>
            <a:chOff x="3305320" y="-148287"/>
            <a:chExt cx="11663913" cy="93643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/>
            <a:srcRect b="50000"/>
            <a:stretch/>
          </p:blipFill>
          <p:spPr>
            <a:xfrm>
              <a:off x="3318767" y="-148287"/>
              <a:ext cx="11650466" cy="52917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/>
            <a:srcRect t="50720"/>
            <a:stretch/>
          </p:blipFill>
          <p:spPr>
            <a:xfrm>
              <a:off x="3305320" y="4000500"/>
              <a:ext cx="11650466" cy="5215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69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9351" t="29695" r="19178" b="2816"/>
          <a:stretch/>
        </p:blipFill>
        <p:spPr>
          <a:xfrm>
            <a:off x="1143000" y="571500"/>
            <a:ext cx="4279394" cy="1981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774728" y="3407708"/>
                <a:ext cx="8839199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8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</a:p>
              <a:p>
                <a:pPr algn="just"/>
                <a:r>
                  <a:rPr lang="vi-VN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hình tròn có bán kính 60 m là:</a:t>
                </a:r>
              </a:p>
              <a:p>
                <a:pPr algn="ctr"/>
                <a:r>
                  <a:rPr lang="vi-VN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3,14 × 60 × 60 = 11 304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8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mặt hồ là:</a:t>
                </a:r>
              </a:p>
              <a:p>
                <a:pPr algn="ctr"/>
                <a:r>
                  <a:rPr lang="vi-VN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11 304 : 2 = 5 652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8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5 652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28" y="3407708"/>
                <a:ext cx="8839199" cy="5262979"/>
              </a:xfrm>
              <a:prstGeom prst="rect">
                <a:avLst/>
              </a:prstGeom>
              <a:blipFill>
                <a:blip r:embed="rId3"/>
                <a:stretch>
                  <a:fillRect l="-3103" t="-2665" r="-3172" b="-5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1353800" y="1346708"/>
            <a:ext cx="4158000" cy="4122000"/>
            <a:chOff x="2758440" y="3619500"/>
            <a:chExt cx="5125720" cy="5102560"/>
          </a:xfrm>
        </p:grpSpPr>
        <p:sp>
          <p:nvSpPr>
            <p:cNvPr id="7" name="Freeform 6"/>
            <p:cNvSpPr/>
            <p:nvPr/>
          </p:nvSpPr>
          <p:spPr>
            <a:xfrm flipV="1">
              <a:off x="2758440" y="6169660"/>
              <a:ext cx="5105400" cy="2552400"/>
            </a:xfrm>
            <a:custGeom>
              <a:avLst/>
              <a:gdLst>
                <a:gd name="connsiteX0" fmla="*/ 2552700 w 5105400"/>
                <a:gd name="connsiteY0" fmla="*/ 0 h 2552700"/>
                <a:gd name="connsiteX1" fmla="*/ 5105400 w 5105400"/>
                <a:gd name="connsiteY1" fmla="*/ 2552700 h 2552700"/>
                <a:gd name="connsiteX2" fmla="*/ 0 w 5105400"/>
                <a:gd name="connsiteY2" fmla="*/ 2552700 h 2552700"/>
                <a:gd name="connsiteX3" fmla="*/ 2552700 w 5105400"/>
                <a:gd name="connsiteY3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5400" h="2552700">
                  <a:moveTo>
                    <a:pt x="2552700" y="0"/>
                  </a:moveTo>
                  <a:cubicBezTo>
                    <a:pt x="3962517" y="0"/>
                    <a:pt x="5105400" y="1142883"/>
                    <a:pt x="5105400" y="2552700"/>
                  </a:cubicBezTo>
                  <a:lnTo>
                    <a:pt x="0" y="2552700"/>
                  </a:lnTo>
                  <a:cubicBezTo>
                    <a:pt x="0" y="1142883"/>
                    <a:pt x="1142883" y="0"/>
                    <a:pt x="2552700" y="0"/>
                  </a:cubicBezTo>
                  <a:close/>
                </a:path>
              </a:pathLst>
            </a:custGeom>
            <a:solidFill>
              <a:srgbClr val="8DD6F4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66465" y="3619500"/>
              <a:ext cx="5105400" cy="2552700"/>
            </a:xfrm>
            <a:custGeom>
              <a:avLst/>
              <a:gdLst>
                <a:gd name="connsiteX0" fmla="*/ 2552700 w 5105400"/>
                <a:gd name="connsiteY0" fmla="*/ 0 h 2552700"/>
                <a:gd name="connsiteX1" fmla="*/ 5105400 w 5105400"/>
                <a:gd name="connsiteY1" fmla="*/ 2552700 h 2552700"/>
                <a:gd name="connsiteX2" fmla="*/ 0 w 5105400"/>
                <a:gd name="connsiteY2" fmla="*/ 2552700 h 2552700"/>
                <a:gd name="connsiteX3" fmla="*/ 2552700 w 5105400"/>
                <a:gd name="connsiteY3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5400" h="2552700">
                  <a:moveTo>
                    <a:pt x="2552700" y="0"/>
                  </a:moveTo>
                  <a:cubicBezTo>
                    <a:pt x="3962517" y="0"/>
                    <a:pt x="5105400" y="1142883"/>
                    <a:pt x="5105400" y="2552700"/>
                  </a:cubicBezTo>
                  <a:lnTo>
                    <a:pt x="0" y="2552700"/>
                  </a:lnTo>
                  <a:cubicBezTo>
                    <a:pt x="0" y="1142883"/>
                    <a:pt x="1142883" y="0"/>
                    <a:pt x="25527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766465" y="6172200"/>
              <a:ext cx="5105400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Flowchart: Connector 10"/>
            <p:cNvSpPr/>
            <p:nvPr/>
          </p:nvSpPr>
          <p:spPr>
            <a:xfrm>
              <a:off x="5237480" y="6098540"/>
              <a:ext cx="152400" cy="1524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5325975" y="6029960"/>
              <a:ext cx="2558185" cy="0"/>
            </a:xfrm>
            <a:prstGeom prst="line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940730" y="5260518"/>
              <a:ext cx="1923110" cy="721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3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60 m</a:t>
              </a:r>
              <a:endParaRPr lang="en-GB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6027214"/>
            <a:ext cx="6904162" cy="34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6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 flipH="1">
            <a:off x="13639800" y="2130408"/>
            <a:ext cx="4812073" cy="8138812"/>
          </a:xfrm>
          <a:custGeom>
            <a:avLst/>
            <a:gdLst/>
            <a:ahLst/>
            <a:cxnLst/>
            <a:rect l="l" t="t" r="r" b="b"/>
            <a:pathLst>
              <a:path w="4812073" h="8138812">
                <a:moveTo>
                  <a:pt x="4812073" y="0"/>
                </a:moveTo>
                <a:lnTo>
                  <a:pt x="0" y="0"/>
                </a:lnTo>
                <a:lnTo>
                  <a:pt x="0" y="8138812"/>
                </a:lnTo>
                <a:lnTo>
                  <a:pt x="4812073" y="8138812"/>
                </a:lnTo>
                <a:lnTo>
                  <a:pt x="48120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6"/>
          <p:cNvSpPr/>
          <p:nvPr/>
        </p:nvSpPr>
        <p:spPr>
          <a:xfrm>
            <a:off x="-1524000" y="2163428"/>
            <a:ext cx="6399141" cy="8138812"/>
          </a:xfrm>
          <a:custGeom>
            <a:avLst/>
            <a:gdLst/>
            <a:ahLst/>
            <a:cxnLst/>
            <a:rect l="l" t="t" r="r" b="b"/>
            <a:pathLst>
              <a:path w="6399141" h="8138812">
                <a:moveTo>
                  <a:pt x="0" y="0"/>
                </a:moveTo>
                <a:lnTo>
                  <a:pt x="6399142" y="0"/>
                </a:lnTo>
                <a:lnTo>
                  <a:pt x="6399142" y="8138812"/>
                </a:lnTo>
                <a:lnTo>
                  <a:pt x="0" y="8138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4431" y="266700"/>
            <a:ext cx="11626080" cy="105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4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 flipH="1">
            <a:off x="13639800" y="2130408"/>
            <a:ext cx="4812073" cy="8138812"/>
          </a:xfrm>
          <a:custGeom>
            <a:avLst/>
            <a:gdLst/>
            <a:ahLst/>
            <a:cxnLst/>
            <a:rect l="l" t="t" r="r" b="b"/>
            <a:pathLst>
              <a:path w="4812073" h="8138812">
                <a:moveTo>
                  <a:pt x="4812073" y="0"/>
                </a:moveTo>
                <a:lnTo>
                  <a:pt x="0" y="0"/>
                </a:lnTo>
                <a:lnTo>
                  <a:pt x="0" y="8138812"/>
                </a:lnTo>
                <a:lnTo>
                  <a:pt x="4812073" y="8138812"/>
                </a:lnTo>
                <a:lnTo>
                  <a:pt x="48120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6"/>
          <p:cNvSpPr/>
          <p:nvPr/>
        </p:nvSpPr>
        <p:spPr>
          <a:xfrm>
            <a:off x="-1524000" y="2163428"/>
            <a:ext cx="6399141" cy="8138812"/>
          </a:xfrm>
          <a:custGeom>
            <a:avLst/>
            <a:gdLst/>
            <a:ahLst/>
            <a:cxnLst/>
            <a:rect l="l" t="t" r="r" b="b"/>
            <a:pathLst>
              <a:path w="6399141" h="8138812">
                <a:moveTo>
                  <a:pt x="0" y="0"/>
                </a:moveTo>
                <a:lnTo>
                  <a:pt x="6399142" y="0"/>
                </a:lnTo>
                <a:lnTo>
                  <a:pt x="6399142" y="8138812"/>
                </a:lnTo>
                <a:lnTo>
                  <a:pt x="0" y="8138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495300"/>
            <a:ext cx="11248095" cy="105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4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6005" y="-276606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7000"/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7000"/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277616">
            <a:off x="7934302" y="359814"/>
            <a:ext cx="9413193" cy="12185363"/>
          </a:xfrm>
          <a:custGeom>
            <a:avLst/>
            <a:gdLst/>
            <a:ahLst/>
            <a:cxnLst/>
            <a:rect l="l" t="t" r="r" b="b"/>
            <a:pathLst>
              <a:path w="9413193" h="12185363">
                <a:moveTo>
                  <a:pt x="0" y="0"/>
                </a:moveTo>
                <a:lnTo>
                  <a:pt x="9413193" y="0"/>
                </a:lnTo>
                <a:lnTo>
                  <a:pt x="9413193" y="12185363"/>
                </a:lnTo>
                <a:lnTo>
                  <a:pt x="0" y="12185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446655" y="2535405"/>
            <a:ext cx="7320437" cy="5230317"/>
            <a:chOff x="1446655" y="2535405"/>
            <a:chExt cx="7320437" cy="5230317"/>
          </a:xfrm>
        </p:grpSpPr>
        <p:sp>
          <p:nvSpPr>
            <p:cNvPr id="7" name="Freeform 7"/>
            <p:cNvSpPr/>
            <p:nvPr/>
          </p:nvSpPr>
          <p:spPr>
            <a:xfrm rot="21275966">
              <a:off x="1446655" y="2535405"/>
              <a:ext cx="7320437" cy="5230317"/>
            </a:xfrm>
            <a:custGeom>
              <a:avLst/>
              <a:gdLst/>
              <a:ahLst/>
              <a:cxnLst/>
              <a:rect l="l" t="t" r="r" b="b"/>
              <a:pathLst>
                <a:path w="1928016" h="524017">
                  <a:moveTo>
                    <a:pt x="0" y="0"/>
                  </a:moveTo>
                  <a:lnTo>
                    <a:pt x="1928016" y="0"/>
                  </a:lnTo>
                  <a:lnTo>
                    <a:pt x="1928016" y="524017"/>
                  </a:lnTo>
                  <a:lnTo>
                    <a:pt x="0" y="524017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C23A47"/>
              </a:solidFill>
            </a:ln>
          </p:spPr>
        </p:sp>
        <p:sp>
          <p:nvSpPr>
            <p:cNvPr id="13" name="Rectangle 12"/>
            <p:cNvSpPr/>
            <p:nvPr/>
          </p:nvSpPr>
          <p:spPr>
            <a:xfrm rot="21257008">
              <a:off x="1999318" y="3127802"/>
              <a:ext cx="6215109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vi-VN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hực </a:t>
              </a:r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hành đo và tính diện tích </a:t>
              </a:r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vi-VN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ặt </a:t>
              </a:r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bàn, cửa sổ, chiếc khăn trải bàn hình tròn,...</a:t>
              </a:r>
              <a:endParaRPr lang="en-GB" sz="5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 flipH="1">
            <a:off x="13639800" y="2130408"/>
            <a:ext cx="4812073" cy="8138812"/>
          </a:xfrm>
          <a:custGeom>
            <a:avLst/>
            <a:gdLst/>
            <a:ahLst/>
            <a:cxnLst/>
            <a:rect l="l" t="t" r="r" b="b"/>
            <a:pathLst>
              <a:path w="4812073" h="8138812">
                <a:moveTo>
                  <a:pt x="4812073" y="0"/>
                </a:moveTo>
                <a:lnTo>
                  <a:pt x="0" y="0"/>
                </a:lnTo>
                <a:lnTo>
                  <a:pt x="0" y="8138812"/>
                </a:lnTo>
                <a:lnTo>
                  <a:pt x="4812073" y="8138812"/>
                </a:lnTo>
                <a:lnTo>
                  <a:pt x="48120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6"/>
          <p:cNvSpPr/>
          <p:nvPr/>
        </p:nvSpPr>
        <p:spPr>
          <a:xfrm>
            <a:off x="-1524000" y="2163428"/>
            <a:ext cx="6399141" cy="8138812"/>
          </a:xfrm>
          <a:custGeom>
            <a:avLst/>
            <a:gdLst/>
            <a:ahLst/>
            <a:cxnLst/>
            <a:rect l="l" t="t" r="r" b="b"/>
            <a:pathLst>
              <a:path w="6399141" h="8138812">
                <a:moveTo>
                  <a:pt x="0" y="0"/>
                </a:moveTo>
                <a:lnTo>
                  <a:pt x="6399142" y="0"/>
                </a:lnTo>
                <a:lnTo>
                  <a:pt x="6399142" y="8138812"/>
                </a:lnTo>
                <a:lnTo>
                  <a:pt x="0" y="8138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571500"/>
            <a:ext cx="10321423" cy="104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1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4800" y="-2324100"/>
            <a:ext cx="22801016" cy="144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1" y="3009901"/>
            <a:ext cx="16078200" cy="4724399"/>
            <a:chOff x="1143001" y="3009901"/>
            <a:chExt cx="16078200" cy="4724399"/>
          </a:xfrm>
        </p:grpSpPr>
        <p:sp>
          <p:nvSpPr>
            <p:cNvPr id="3" name="Freeform 2"/>
            <p:cNvSpPr/>
            <p:nvPr/>
          </p:nvSpPr>
          <p:spPr>
            <a:xfrm>
              <a:off x="1143001" y="3009901"/>
              <a:ext cx="16078200" cy="4724399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  <a:gd name="connsiteX0" fmla="*/ 389410 w 5646862"/>
                <a:gd name="connsiteY0" fmla="*/ 0 h 915664"/>
                <a:gd name="connsiteX1" fmla="*/ 5646862 w 5646862"/>
                <a:gd name="connsiteY1" fmla="*/ 6243 h 915664"/>
                <a:gd name="connsiteX2" fmla="*/ 5030075 w 5646862"/>
                <a:gd name="connsiteY2" fmla="*/ 903467 h 915664"/>
                <a:gd name="connsiteX3" fmla="*/ 272540 w 5646862"/>
                <a:gd name="connsiteY3" fmla="*/ 915664 h 915664"/>
                <a:gd name="connsiteX4" fmla="*/ 389410 w 5646862"/>
                <a:gd name="connsiteY4" fmla="*/ 0 h 915664"/>
                <a:gd name="connsiteX0" fmla="*/ 116870 w 5374322"/>
                <a:gd name="connsiteY0" fmla="*/ 0 h 915664"/>
                <a:gd name="connsiteX1" fmla="*/ 5374322 w 5374322"/>
                <a:gd name="connsiteY1" fmla="*/ 6243 h 915664"/>
                <a:gd name="connsiteX2" fmla="*/ 4757535 w 5374322"/>
                <a:gd name="connsiteY2" fmla="*/ 903467 h 915664"/>
                <a:gd name="connsiteX3" fmla="*/ 0 w 5374322"/>
                <a:gd name="connsiteY3" fmla="*/ 915664 h 915664"/>
                <a:gd name="connsiteX4" fmla="*/ 116870 w 5374322"/>
                <a:gd name="connsiteY4" fmla="*/ 0 h 915664"/>
                <a:gd name="connsiteX0" fmla="*/ 334169 w 5591621"/>
                <a:gd name="connsiteY0" fmla="*/ 0 h 915664"/>
                <a:gd name="connsiteX1" fmla="*/ 5591621 w 5591621"/>
                <a:gd name="connsiteY1" fmla="*/ 6243 h 915664"/>
                <a:gd name="connsiteX2" fmla="*/ 4974834 w 5591621"/>
                <a:gd name="connsiteY2" fmla="*/ 903467 h 915664"/>
                <a:gd name="connsiteX3" fmla="*/ 217299 w 5591621"/>
                <a:gd name="connsiteY3" fmla="*/ 915664 h 915664"/>
                <a:gd name="connsiteX4" fmla="*/ 334169 w 5591621"/>
                <a:gd name="connsiteY4" fmla="*/ 0 h 915664"/>
                <a:gd name="connsiteX0" fmla="*/ 334169 w 5591621"/>
                <a:gd name="connsiteY0" fmla="*/ 0 h 915664"/>
                <a:gd name="connsiteX1" fmla="*/ 5591621 w 5591621"/>
                <a:gd name="connsiteY1" fmla="*/ 6243 h 915664"/>
                <a:gd name="connsiteX2" fmla="*/ 4974834 w 5591621"/>
                <a:gd name="connsiteY2" fmla="*/ 903467 h 915664"/>
                <a:gd name="connsiteX3" fmla="*/ 217299 w 5591621"/>
                <a:gd name="connsiteY3" fmla="*/ 915664 h 915664"/>
                <a:gd name="connsiteX4" fmla="*/ 334169 w 5591621"/>
                <a:gd name="connsiteY4" fmla="*/ 0 h 915664"/>
                <a:gd name="connsiteX0" fmla="*/ 334169 w 5591621"/>
                <a:gd name="connsiteY0" fmla="*/ 0 h 903467"/>
                <a:gd name="connsiteX1" fmla="*/ 5591621 w 5591621"/>
                <a:gd name="connsiteY1" fmla="*/ 6243 h 903467"/>
                <a:gd name="connsiteX2" fmla="*/ 4974834 w 5591621"/>
                <a:gd name="connsiteY2" fmla="*/ 903467 h 903467"/>
                <a:gd name="connsiteX3" fmla="*/ 217299 w 5591621"/>
                <a:gd name="connsiteY3" fmla="*/ 903178 h 903467"/>
                <a:gd name="connsiteX4" fmla="*/ 334169 w 5591621"/>
                <a:gd name="connsiteY4" fmla="*/ 0 h 903467"/>
                <a:gd name="connsiteX0" fmla="*/ 135461 w 5392913"/>
                <a:gd name="connsiteY0" fmla="*/ 0 h 903467"/>
                <a:gd name="connsiteX1" fmla="*/ 5392913 w 5392913"/>
                <a:gd name="connsiteY1" fmla="*/ 6243 h 903467"/>
                <a:gd name="connsiteX2" fmla="*/ 4776126 w 5392913"/>
                <a:gd name="connsiteY2" fmla="*/ 903467 h 903467"/>
                <a:gd name="connsiteX3" fmla="*/ 18591 w 5392913"/>
                <a:gd name="connsiteY3" fmla="*/ 903178 h 903467"/>
                <a:gd name="connsiteX4" fmla="*/ 135461 w 5392913"/>
                <a:gd name="connsiteY4" fmla="*/ 0 h 903467"/>
                <a:gd name="connsiteX0" fmla="*/ 0 w 5489811"/>
                <a:gd name="connsiteY0" fmla="*/ 0 h 903467"/>
                <a:gd name="connsiteX1" fmla="*/ 5489811 w 5489811"/>
                <a:gd name="connsiteY1" fmla="*/ 6243 h 903467"/>
                <a:gd name="connsiteX2" fmla="*/ 4873024 w 5489811"/>
                <a:gd name="connsiteY2" fmla="*/ 903467 h 903467"/>
                <a:gd name="connsiteX3" fmla="*/ 115489 w 5489811"/>
                <a:gd name="connsiteY3" fmla="*/ 903178 h 903467"/>
                <a:gd name="connsiteX4" fmla="*/ 0 w 5489811"/>
                <a:gd name="connsiteY4" fmla="*/ 0 h 903467"/>
                <a:gd name="connsiteX0" fmla="*/ 52651 w 5542462"/>
                <a:gd name="connsiteY0" fmla="*/ 0 h 903467"/>
                <a:gd name="connsiteX1" fmla="*/ 5542462 w 5542462"/>
                <a:gd name="connsiteY1" fmla="*/ 6243 h 903467"/>
                <a:gd name="connsiteX2" fmla="*/ 4925675 w 5542462"/>
                <a:gd name="connsiteY2" fmla="*/ 903467 h 903467"/>
                <a:gd name="connsiteX3" fmla="*/ 168140 w 5542462"/>
                <a:gd name="connsiteY3" fmla="*/ 903178 h 903467"/>
                <a:gd name="connsiteX4" fmla="*/ 52651 w 5542462"/>
                <a:gd name="connsiteY4" fmla="*/ 0 h 90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2462" h="903467">
                  <a:moveTo>
                    <a:pt x="52651" y="0"/>
                  </a:moveTo>
                  <a:lnTo>
                    <a:pt x="5542462" y="6243"/>
                  </a:lnTo>
                  <a:cubicBezTo>
                    <a:pt x="5336866" y="305318"/>
                    <a:pt x="5768618" y="701968"/>
                    <a:pt x="4925675" y="903467"/>
                  </a:cubicBezTo>
                  <a:lnTo>
                    <a:pt x="168140" y="903178"/>
                  </a:lnTo>
                  <a:cubicBezTo>
                    <a:pt x="-312067" y="410565"/>
                    <a:pt x="428111" y="308440"/>
                    <a:pt x="52651" y="0"/>
                  </a:cubicBezTo>
                  <a:close/>
                </a:path>
              </a:pathLst>
            </a:custGeom>
            <a:solidFill>
              <a:schemeClr val="bg1"/>
            </a:solidFill>
            <a:ln cap="sq">
              <a:noFill/>
              <a:prstDash val="solid"/>
              <a:miter/>
            </a:ln>
          </p:spPr>
        </p:sp>
        <p:sp>
          <p:nvSpPr>
            <p:cNvPr id="4" name="Rectangle 3"/>
            <p:cNvSpPr/>
            <p:nvPr/>
          </p:nvSpPr>
          <p:spPr>
            <a:xfrm>
              <a:off x="2057400" y="3770454"/>
              <a:ext cx="144780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3 – 5 HS lên bốc thăm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nhanh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phẳng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thang,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,..</a:t>
              </a:r>
            </a:p>
          </p:txBody>
        </p:sp>
      </p:grpSp>
      <p:sp>
        <p:nvSpPr>
          <p:cNvPr id="5" name="Freeform 2"/>
          <p:cNvSpPr/>
          <p:nvPr/>
        </p:nvSpPr>
        <p:spPr>
          <a:xfrm>
            <a:off x="10725571" y="6157709"/>
            <a:ext cx="3752429" cy="3961843"/>
          </a:xfrm>
          <a:custGeom>
            <a:avLst/>
            <a:gdLst/>
            <a:ahLst/>
            <a:cxnLst/>
            <a:rect l="l" t="t" r="r" b="b"/>
            <a:pathLst>
              <a:path w="3879914" h="4114800">
                <a:moveTo>
                  <a:pt x="0" y="0"/>
                </a:moveTo>
                <a:lnTo>
                  <a:pt x="3879914" y="0"/>
                </a:lnTo>
                <a:lnTo>
                  <a:pt x="3879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3"/>
          <p:cNvSpPr/>
          <p:nvPr/>
        </p:nvSpPr>
        <p:spPr>
          <a:xfrm>
            <a:off x="4876800" y="7134871"/>
            <a:ext cx="5372100" cy="3099187"/>
          </a:xfrm>
          <a:custGeom>
            <a:avLst/>
            <a:gdLst/>
            <a:ahLst/>
            <a:cxnLst/>
            <a:rect l="l" t="t" r="r" b="b"/>
            <a:pathLst>
              <a:path w="6379535" h="4114800">
                <a:moveTo>
                  <a:pt x="0" y="0"/>
                </a:moveTo>
                <a:lnTo>
                  <a:pt x="6379535" y="0"/>
                </a:lnTo>
                <a:lnTo>
                  <a:pt x="6379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4"/>
          <p:cNvSpPr/>
          <p:nvPr/>
        </p:nvSpPr>
        <p:spPr>
          <a:xfrm>
            <a:off x="14683379" y="5634941"/>
            <a:ext cx="3758184" cy="4547938"/>
          </a:xfrm>
          <a:custGeom>
            <a:avLst/>
            <a:gdLst/>
            <a:ahLst/>
            <a:cxnLst/>
            <a:rect l="l" t="t" r="r" b="b"/>
            <a:pathLst>
              <a:path w="3401568" h="4114800">
                <a:moveTo>
                  <a:pt x="0" y="0"/>
                </a:moveTo>
                <a:lnTo>
                  <a:pt x="3401568" y="0"/>
                </a:lnTo>
                <a:lnTo>
                  <a:pt x="34015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/>
          <p:cNvSpPr/>
          <p:nvPr/>
        </p:nvSpPr>
        <p:spPr>
          <a:xfrm>
            <a:off x="913317" y="6078778"/>
            <a:ext cx="3682746" cy="4114800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0"/>
          <p:cNvGrpSpPr/>
          <p:nvPr/>
        </p:nvGrpSpPr>
        <p:grpSpPr>
          <a:xfrm>
            <a:off x="0" y="130503"/>
            <a:ext cx="17593731" cy="3395367"/>
            <a:chOff x="0" y="130503"/>
            <a:chExt cx="17593731" cy="3395367"/>
          </a:xfrm>
        </p:grpSpPr>
        <p:sp>
          <p:nvSpPr>
            <p:cNvPr id="10" name="Freeform 6"/>
            <p:cNvSpPr/>
            <p:nvPr/>
          </p:nvSpPr>
          <p:spPr>
            <a:xfrm>
              <a:off x="1058332" y="571500"/>
              <a:ext cx="16535399" cy="2954370"/>
            </a:xfrm>
            <a:custGeom>
              <a:avLst/>
              <a:gdLst/>
              <a:ahLst/>
              <a:cxnLst/>
              <a:rect l="l" t="t" r="r" b="b"/>
              <a:pathLst>
                <a:path w="2305412" h="404971">
                  <a:moveTo>
                    <a:pt x="0" y="0"/>
                  </a:moveTo>
                  <a:lnTo>
                    <a:pt x="2305412" y="0"/>
                  </a:lnTo>
                  <a:lnTo>
                    <a:pt x="2305412" y="404971"/>
                  </a:lnTo>
                  <a:lnTo>
                    <a:pt x="0" y="404971"/>
                  </a:lnTo>
                  <a:close/>
                </a:path>
              </a:pathLst>
            </a:custGeom>
            <a:solidFill>
              <a:schemeClr val="bg1"/>
            </a:solidFill>
            <a:ln w="190500">
              <a:solidFill>
                <a:srgbClr val="E52B63"/>
              </a:solidFill>
            </a:ln>
          </p:spPr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130503"/>
              <a:ext cx="17332430" cy="2987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50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 flipH="1">
            <a:off x="13639800" y="2130408"/>
            <a:ext cx="4812073" cy="8138812"/>
          </a:xfrm>
          <a:custGeom>
            <a:avLst/>
            <a:gdLst/>
            <a:ahLst/>
            <a:cxnLst/>
            <a:rect l="l" t="t" r="r" b="b"/>
            <a:pathLst>
              <a:path w="4812073" h="8138812">
                <a:moveTo>
                  <a:pt x="4812073" y="0"/>
                </a:moveTo>
                <a:lnTo>
                  <a:pt x="0" y="0"/>
                </a:lnTo>
                <a:lnTo>
                  <a:pt x="0" y="8138812"/>
                </a:lnTo>
                <a:lnTo>
                  <a:pt x="4812073" y="8138812"/>
                </a:lnTo>
                <a:lnTo>
                  <a:pt x="48120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6"/>
          <p:cNvSpPr/>
          <p:nvPr/>
        </p:nvSpPr>
        <p:spPr>
          <a:xfrm>
            <a:off x="-1524000" y="2163428"/>
            <a:ext cx="6399141" cy="8138812"/>
          </a:xfrm>
          <a:custGeom>
            <a:avLst/>
            <a:gdLst/>
            <a:ahLst/>
            <a:cxnLst/>
            <a:rect l="l" t="t" r="r" b="b"/>
            <a:pathLst>
              <a:path w="6399141" h="8138812">
                <a:moveTo>
                  <a:pt x="0" y="0"/>
                </a:moveTo>
                <a:lnTo>
                  <a:pt x="6399142" y="0"/>
                </a:lnTo>
                <a:lnTo>
                  <a:pt x="6399142" y="8138812"/>
                </a:lnTo>
                <a:lnTo>
                  <a:pt x="0" y="8138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0"/>
            <a:ext cx="11626080" cy="105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89" y="1008745"/>
            <a:ext cx="1371719" cy="16094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9808" y="1397987"/>
            <a:ext cx="1173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GB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GB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GB" sz="48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GB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GB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GB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4114800" y="2705100"/>
            <a:ext cx="12140957" cy="4477650"/>
            <a:chOff x="2195870" y="2247900"/>
            <a:chExt cx="12140957" cy="4477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b="20120"/>
            <a:stretch/>
          </p:blipFill>
          <p:spPr>
            <a:xfrm>
              <a:off x="2195870" y="2247900"/>
              <a:ext cx="10266554" cy="38862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293853" y="3252644"/>
              <a:ext cx="3009900" cy="2439496"/>
              <a:chOff x="3293853" y="3252644"/>
              <a:chExt cx="3009900" cy="2439496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3293853" y="3252644"/>
                <a:ext cx="3009900" cy="2439496"/>
              </a:xfrm>
              <a:prstGeom prst="triangle">
                <a:avLst>
                  <a:gd name="adj" fmla="val 15988"/>
                </a:avLst>
              </a:prstGeom>
              <a:solidFill>
                <a:srgbClr val="FEF7A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26325" y="4375078"/>
                <a:ext cx="6978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dirty="0" smtClean="0">
                    <a:solidFill>
                      <a:srgbClr val="E52B6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en-GB" dirty="0">
                  <a:solidFill>
                    <a:srgbClr val="E52B63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34426" y="3231720"/>
              <a:ext cx="2558494" cy="2412000"/>
              <a:chOff x="6834426" y="3292680"/>
              <a:chExt cx="2558494" cy="2412000"/>
            </a:xfrm>
          </p:grpSpPr>
          <p:sp>
            <p:nvSpPr>
              <p:cNvPr id="9" name="Right Triangle 27"/>
              <p:cNvSpPr/>
              <p:nvPr/>
            </p:nvSpPr>
            <p:spPr>
              <a:xfrm>
                <a:off x="6834426" y="3292680"/>
                <a:ext cx="2558494" cy="2412000"/>
              </a:xfrm>
              <a:custGeom>
                <a:avLst/>
                <a:gdLst>
                  <a:gd name="connsiteX0" fmla="*/ 0 w 2050494"/>
                  <a:gd name="connsiteY0" fmla="*/ 2412000 h 2412000"/>
                  <a:gd name="connsiteX1" fmla="*/ 0 w 2050494"/>
                  <a:gd name="connsiteY1" fmla="*/ 0 h 2412000"/>
                  <a:gd name="connsiteX2" fmla="*/ 2050494 w 2050494"/>
                  <a:gd name="connsiteY2" fmla="*/ 2412000 h 2412000"/>
                  <a:gd name="connsiteX3" fmla="*/ 0 w 2050494"/>
                  <a:gd name="connsiteY3" fmla="*/ 2412000 h 2412000"/>
                  <a:gd name="connsiteX0" fmla="*/ 508000 w 2558494"/>
                  <a:gd name="connsiteY0" fmla="*/ 2412000 h 2412000"/>
                  <a:gd name="connsiteX1" fmla="*/ 0 w 2558494"/>
                  <a:gd name="connsiteY1" fmla="*/ 0 h 2412000"/>
                  <a:gd name="connsiteX2" fmla="*/ 2558494 w 2558494"/>
                  <a:gd name="connsiteY2" fmla="*/ 2412000 h 2412000"/>
                  <a:gd name="connsiteX3" fmla="*/ 508000 w 2558494"/>
                  <a:gd name="connsiteY3" fmla="*/ 2412000 h 241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58494" h="2412000">
                    <a:moveTo>
                      <a:pt x="508000" y="2412000"/>
                    </a:moveTo>
                    <a:lnTo>
                      <a:pt x="0" y="0"/>
                    </a:lnTo>
                    <a:lnTo>
                      <a:pt x="2558494" y="2412000"/>
                    </a:lnTo>
                    <a:lnTo>
                      <a:pt x="508000" y="2412000"/>
                    </a:lnTo>
                    <a:close/>
                  </a:path>
                </a:pathLst>
              </a:custGeom>
              <a:solidFill>
                <a:srgbClr val="F7A7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466032" y="4365871"/>
                <a:ext cx="6978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dirty="0" smtClean="0">
                    <a:solidFill>
                      <a:srgbClr val="E52B6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en-GB" dirty="0">
                  <a:solidFill>
                    <a:srgbClr val="E52B63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0398760" y="2756542"/>
              <a:ext cx="1492918" cy="2833998"/>
              <a:chOff x="10439400" y="2858142"/>
              <a:chExt cx="1492918" cy="2833998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10439400" y="2858142"/>
                <a:ext cx="1492918" cy="2833998"/>
              </a:xfrm>
              <a:prstGeom prst="triangle">
                <a:avLst>
                  <a:gd name="adj" fmla="val 0"/>
                </a:avLst>
              </a:prstGeom>
              <a:solidFill>
                <a:srgbClr val="87D4F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655946" y="4333286"/>
                <a:ext cx="6978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dirty="0">
                    <a:solidFill>
                      <a:srgbClr val="E52B6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lang="en-GB" dirty="0">
                  <a:solidFill>
                    <a:srgbClr val="E52B63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12513226" y="5594100"/>
              <a:ext cx="0" cy="54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>
              <a:off x="12195678" y="5928314"/>
              <a:ext cx="0" cy="5334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2513226" y="5564565"/>
              <a:ext cx="18236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cm</a:t>
              </a:r>
              <a:endParaRPr lang="en-GB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703025" y="6140775"/>
              <a:ext cx="18236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cm</a:t>
              </a:r>
              <a:endParaRPr lang="en-GB" sz="11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264" y="7222531"/>
            <a:ext cx="9452344" cy="29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"/>
          <p:cNvSpPr/>
          <p:nvPr/>
        </p:nvSpPr>
        <p:spPr>
          <a:xfrm rot="769461">
            <a:off x="185172" y="4524602"/>
            <a:ext cx="3733652" cy="5521112"/>
          </a:xfrm>
          <a:custGeom>
            <a:avLst/>
            <a:gdLst/>
            <a:ahLst/>
            <a:cxnLst/>
            <a:rect l="l" t="t" r="r" b="b"/>
            <a:pathLst>
              <a:path w="3733652" h="5521112">
                <a:moveTo>
                  <a:pt x="0" y="0"/>
                </a:moveTo>
                <a:lnTo>
                  <a:pt x="3733652" y="0"/>
                </a:lnTo>
                <a:lnTo>
                  <a:pt x="3733652" y="5521112"/>
                </a:lnTo>
                <a:lnTo>
                  <a:pt x="0" y="5521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9"/>
          <p:cNvSpPr/>
          <p:nvPr/>
        </p:nvSpPr>
        <p:spPr>
          <a:xfrm rot="20482736">
            <a:off x="14045473" y="801905"/>
            <a:ext cx="3721646" cy="6014782"/>
          </a:xfrm>
          <a:custGeom>
            <a:avLst/>
            <a:gdLst/>
            <a:ahLst/>
            <a:cxnLst/>
            <a:rect l="l" t="t" r="r" b="b"/>
            <a:pathLst>
              <a:path w="3721646" h="6014782">
                <a:moveTo>
                  <a:pt x="0" y="0"/>
                </a:moveTo>
                <a:lnTo>
                  <a:pt x="3721646" y="0"/>
                </a:lnTo>
                <a:lnTo>
                  <a:pt x="3721646" y="6014782"/>
                </a:lnTo>
                <a:lnTo>
                  <a:pt x="0" y="60147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/>
          <p:cNvGrpSpPr/>
          <p:nvPr/>
        </p:nvGrpSpPr>
        <p:grpSpPr>
          <a:xfrm>
            <a:off x="3200400" y="340510"/>
            <a:ext cx="11663913" cy="9364373"/>
            <a:chOff x="3305320" y="-148287"/>
            <a:chExt cx="11663913" cy="93643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/>
            <a:srcRect b="50000"/>
            <a:stretch/>
          </p:blipFill>
          <p:spPr>
            <a:xfrm>
              <a:off x="3318767" y="-148287"/>
              <a:ext cx="11650466" cy="52917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/>
            <a:srcRect t="50720"/>
            <a:stretch/>
          </p:blipFill>
          <p:spPr>
            <a:xfrm>
              <a:off x="3305320" y="4000500"/>
              <a:ext cx="11650466" cy="5215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21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351" t="29695" r="19178" b="2816"/>
          <a:stretch/>
        </p:blipFill>
        <p:spPr>
          <a:xfrm>
            <a:off x="6896543" y="317782"/>
            <a:ext cx="4519139" cy="20921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05000" y="2668027"/>
            <a:ext cx="3009900" cy="2439496"/>
            <a:chOff x="3293853" y="3252644"/>
            <a:chExt cx="3009900" cy="2439496"/>
          </a:xfrm>
        </p:grpSpPr>
        <p:sp>
          <p:nvSpPr>
            <p:cNvPr id="4" name="Isosceles Triangle 3"/>
            <p:cNvSpPr/>
            <p:nvPr/>
          </p:nvSpPr>
          <p:spPr>
            <a:xfrm>
              <a:off x="3293853" y="3252644"/>
              <a:ext cx="3009900" cy="2439496"/>
            </a:xfrm>
            <a:prstGeom prst="triangle">
              <a:avLst>
                <a:gd name="adj" fmla="val 15988"/>
              </a:avLst>
            </a:prstGeom>
            <a:solidFill>
              <a:srgbClr val="FEF7A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26325" y="4375078"/>
              <a:ext cx="6978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800" dirty="0" smtClean="0">
                  <a:solidFill>
                    <a:srgbClr val="E52B6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GB" dirty="0">
                <a:solidFill>
                  <a:srgbClr val="E52B63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26653" y="2712993"/>
            <a:ext cx="2558494" cy="2412000"/>
            <a:chOff x="6834426" y="3292680"/>
            <a:chExt cx="2558494" cy="2412000"/>
          </a:xfrm>
        </p:grpSpPr>
        <p:sp>
          <p:nvSpPr>
            <p:cNvPr id="7" name="Right Triangle 27"/>
            <p:cNvSpPr/>
            <p:nvPr/>
          </p:nvSpPr>
          <p:spPr>
            <a:xfrm>
              <a:off x="6834426" y="3292680"/>
              <a:ext cx="2558494" cy="2412000"/>
            </a:xfrm>
            <a:custGeom>
              <a:avLst/>
              <a:gdLst>
                <a:gd name="connsiteX0" fmla="*/ 0 w 2050494"/>
                <a:gd name="connsiteY0" fmla="*/ 2412000 h 2412000"/>
                <a:gd name="connsiteX1" fmla="*/ 0 w 2050494"/>
                <a:gd name="connsiteY1" fmla="*/ 0 h 2412000"/>
                <a:gd name="connsiteX2" fmla="*/ 2050494 w 2050494"/>
                <a:gd name="connsiteY2" fmla="*/ 2412000 h 2412000"/>
                <a:gd name="connsiteX3" fmla="*/ 0 w 2050494"/>
                <a:gd name="connsiteY3" fmla="*/ 2412000 h 2412000"/>
                <a:gd name="connsiteX0" fmla="*/ 508000 w 2558494"/>
                <a:gd name="connsiteY0" fmla="*/ 2412000 h 2412000"/>
                <a:gd name="connsiteX1" fmla="*/ 0 w 2558494"/>
                <a:gd name="connsiteY1" fmla="*/ 0 h 2412000"/>
                <a:gd name="connsiteX2" fmla="*/ 2558494 w 2558494"/>
                <a:gd name="connsiteY2" fmla="*/ 2412000 h 2412000"/>
                <a:gd name="connsiteX3" fmla="*/ 508000 w 2558494"/>
                <a:gd name="connsiteY3" fmla="*/ 2412000 h 24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8494" h="2412000">
                  <a:moveTo>
                    <a:pt x="508000" y="2412000"/>
                  </a:moveTo>
                  <a:lnTo>
                    <a:pt x="0" y="0"/>
                  </a:lnTo>
                  <a:lnTo>
                    <a:pt x="2558494" y="2412000"/>
                  </a:lnTo>
                  <a:lnTo>
                    <a:pt x="508000" y="2412000"/>
                  </a:lnTo>
                  <a:close/>
                </a:path>
              </a:pathLst>
            </a:custGeom>
            <a:solidFill>
              <a:srgbClr val="F7A7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66032" y="4365871"/>
              <a:ext cx="6978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800" dirty="0" smtClean="0">
                  <a:solidFill>
                    <a:srgbClr val="E52B6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GB" dirty="0">
                <a:solidFill>
                  <a:srgbClr val="E52B63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325600" y="2290995"/>
            <a:ext cx="1492918" cy="2833998"/>
            <a:chOff x="10439400" y="2858142"/>
            <a:chExt cx="1492918" cy="2833998"/>
          </a:xfrm>
        </p:grpSpPr>
        <p:sp>
          <p:nvSpPr>
            <p:cNvPr id="10" name="Isosceles Triangle 9"/>
            <p:cNvSpPr/>
            <p:nvPr/>
          </p:nvSpPr>
          <p:spPr>
            <a:xfrm>
              <a:off x="10439400" y="2858142"/>
              <a:ext cx="1492918" cy="2833998"/>
            </a:xfrm>
            <a:prstGeom prst="triangle">
              <a:avLst>
                <a:gd name="adj" fmla="val 0"/>
              </a:avLst>
            </a:prstGeom>
            <a:solidFill>
              <a:srgbClr val="87D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55946" y="4333286"/>
              <a:ext cx="6978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800" dirty="0">
                  <a:solidFill>
                    <a:srgbClr val="E52B6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en-GB" dirty="0">
                <a:solidFill>
                  <a:srgbClr val="E52B63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5647917"/>
            <a:ext cx="5638800" cy="2731510"/>
            <a:chOff x="912366" y="5078991"/>
            <a:chExt cx="5817682" cy="2731510"/>
          </a:xfrm>
        </p:grpSpPr>
        <p:sp>
          <p:nvSpPr>
            <p:cNvPr id="13" name="Rounded Rectangle 12"/>
            <p:cNvSpPr/>
            <p:nvPr/>
          </p:nvSpPr>
          <p:spPr>
            <a:xfrm>
              <a:off x="912366" y="5078991"/>
              <a:ext cx="5817682" cy="2731510"/>
            </a:xfrm>
            <a:prstGeom prst="roundRect">
              <a:avLst>
                <a:gd name="adj" fmla="val 9536"/>
              </a:avLst>
            </a:prstGeom>
            <a:solidFill>
              <a:schemeClr val="bg1"/>
            </a:solidFill>
            <a:ln w="38100">
              <a:solidFill>
                <a:srgbClr val="FEF7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90601" y="5199160"/>
                  <a:ext cx="5661212" cy="23083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GB" sz="3600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- </a:t>
                  </a:r>
                  <a:r>
                    <a:rPr lang="en-GB" sz="3600" dirty="0" err="1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Độ</a:t>
                  </a:r>
                  <a:r>
                    <a:rPr lang="en-GB" sz="3600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dài</a:t>
                  </a:r>
                  <a:r>
                    <a:rPr lang="en-GB" sz="3600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đáy</a:t>
                  </a:r>
                  <a:r>
                    <a:rPr lang="en-GB" sz="3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6 cm, </a:t>
                  </a:r>
                  <a:r>
                    <a:rPr lang="en-GB" sz="3600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chiều</a:t>
                  </a:r>
                  <a:r>
                    <a:rPr lang="en-GB" sz="3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cao</a:t>
                  </a:r>
                  <a:r>
                    <a:rPr lang="en-GB" sz="3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là</a:t>
                  </a:r>
                  <a:r>
                    <a:rPr lang="en-GB" sz="3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4 cm</a:t>
                  </a:r>
                  <a:r>
                    <a:rPr lang="en-GB" sz="3600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</a:p>
                <a:p>
                  <a:pPr algn="just"/>
                  <a:r>
                    <a:rPr lang="en-GB" sz="3600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- </a:t>
                  </a:r>
                  <a:r>
                    <a:rPr lang="en-GB" sz="3600" dirty="0" err="1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</a:t>
                  </a:r>
                  <a:r>
                    <a:rPr lang="en-GB" sz="3600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tích</a:t>
                  </a:r>
                  <a:r>
                    <a:rPr lang="en-GB" sz="3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hình</a:t>
                  </a:r>
                  <a:r>
                    <a:rPr lang="en-GB" sz="3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tam </a:t>
                  </a:r>
                  <a:r>
                    <a:rPr lang="en-GB" sz="3600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giác</a:t>
                  </a:r>
                  <a:r>
                    <a:rPr lang="en-GB" sz="3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A:</a:t>
                  </a:r>
                </a:p>
                <a:p>
                  <a:pPr algn="ctr"/>
                  <a:r>
                    <a:rPr lang="en-GB" sz="3600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6 × 42 = 12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3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3600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1" y="5199160"/>
                  <a:ext cx="5661212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3330" t="-3958" r="-3330" b="-89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248400" y="5688590"/>
            <a:ext cx="5715000" cy="2731510"/>
            <a:chOff x="912366" y="5078991"/>
            <a:chExt cx="5817682" cy="2731510"/>
          </a:xfrm>
        </p:grpSpPr>
        <p:sp>
          <p:nvSpPr>
            <p:cNvPr id="17" name="Rounded Rectangle 16"/>
            <p:cNvSpPr/>
            <p:nvPr/>
          </p:nvSpPr>
          <p:spPr>
            <a:xfrm>
              <a:off x="912366" y="5078991"/>
              <a:ext cx="5817682" cy="2731510"/>
            </a:xfrm>
            <a:prstGeom prst="roundRect">
              <a:avLst>
                <a:gd name="adj" fmla="val 9536"/>
              </a:avLst>
            </a:prstGeom>
            <a:solidFill>
              <a:schemeClr val="bg1"/>
            </a:solidFill>
            <a:ln w="38100">
              <a:solidFill>
                <a:srgbClr val="F7A7C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990601" y="5199160"/>
                  <a:ext cx="5661212" cy="23083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- </a:t>
                  </a:r>
                  <a:r>
                    <a:rPr lang="en-GB" sz="3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Độ</a:t>
                  </a:r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dài</a:t>
                  </a:r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đáy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4 cm,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chiều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cao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là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5 cm</a:t>
                  </a:r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</a:p>
                <a:p>
                  <a:pPr algn="just"/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- </a:t>
                  </a:r>
                  <a:r>
                    <a:rPr lang="en-GB" sz="3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</a:t>
                  </a:r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tích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hình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tam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giác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B:</a:t>
                  </a:r>
                </a:p>
                <a:p>
                  <a:pPr algn="ctr"/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 × 52 = 10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3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3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1" y="5199160"/>
                  <a:ext cx="5661212" cy="2308324"/>
                </a:xfrm>
                <a:prstGeom prst="rect">
                  <a:avLst/>
                </a:prstGeom>
                <a:blipFill>
                  <a:blip r:embed="rId4"/>
                  <a:stretch>
                    <a:fillRect l="-3399" t="-4222" r="-3289" b="-89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2115800" y="5683775"/>
            <a:ext cx="5715000" cy="2731510"/>
            <a:chOff x="912366" y="5078991"/>
            <a:chExt cx="5817682" cy="2731510"/>
          </a:xfrm>
        </p:grpSpPr>
        <p:sp>
          <p:nvSpPr>
            <p:cNvPr id="20" name="Rounded Rectangle 19"/>
            <p:cNvSpPr/>
            <p:nvPr/>
          </p:nvSpPr>
          <p:spPr>
            <a:xfrm>
              <a:off x="912366" y="5078991"/>
              <a:ext cx="5817682" cy="2731510"/>
            </a:xfrm>
            <a:prstGeom prst="roundRect">
              <a:avLst>
                <a:gd name="adj" fmla="val 9536"/>
              </a:avLst>
            </a:prstGeom>
            <a:solidFill>
              <a:schemeClr val="bg1"/>
            </a:solidFill>
            <a:ln w="38100">
              <a:solidFill>
                <a:srgbClr val="87D4F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90601" y="5199160"/>
                  <a:ext cx="5661212" cy="23083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- </a:t>
                  </a:r>
                  <a:r>
                    <a:rPr lang="en-GB" sz="3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Độ</a:t>
                  </a:r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dài</a:t>
                  </a:r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đáy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3 cm,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chiều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cao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là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6 cm</a:t>
                  </a:r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</a:p>
                <a:p>
                  <a:pPr algn="just"/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- </a:t>
                  </a:r>
                  <a:r>
                    <a:rPr lang="en-GB" sz="3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</a:t>
                  </a:r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tích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hình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tam </a:t>
                  </a:r>
                  <a:r>
                    <a:rPr lang="en-GB" sz="36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giác</a:t>
                  </a:r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C:</a:t>
                  </a:r>
                </a:p>
                <a:p>
                  <a:pPr algn="ctr"/>
                  <a:r>
                    <a:rPr lang="en-GB" sz="3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3 × 62 = 9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3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) </a:t>
                  </a:r>
                  <a:endParaRPr lang="en-GB" sz="3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1" y="5199160"/>
                  <a:ext cx="5661212" cy="2308324"/>
                </a:xfrm>
                <a:prstGeom prst="rect">
                  <a:avLst/>
                </a:prstGeom>
                <a:blipFill>
                  <a:blip r:embed="rId5"/>
                  <a:stretch>
                    <a:fillRect l="-3289" t="-3958" r="-3399" b="-89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468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6107" y="1041612"/>
            <a:ext cx="146801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67017"/>
            <a:ext cx="1371719" cy="16094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438519" y="6677796"/>
            <a:ext cx="14680143" cy="2014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giất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4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GB" sz="1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6956" t="20367" r="1893" b="24318"/>
          <a:stretch/>
        </p:blipFill>
        <p:spPr>
          <a:xfrm>
            <a:off x="2473410" y="2924359"/>
            <a:ext cx="12932225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3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6005" y="-276606"/>
            <a:ext cx="21160011" cy="10840211"/>
            <a:chOff x="0" y="0"/>
            <a:chExt cx="28213348" cy="14453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453507" y="0"/>
              <a:ext cx="13759841" cy="14453615"/>
            </a:xfrm>
            <a:custGeom>
              <a:avLst/>
              <a:gdLst/>
              <a:ahLst/>
              <a:cxnLst/>
              <a:rect l="l" t="t" r="r" b="b"/>
              <a:pathLst>
                <a:path w="13759841" h="14453615">
                  <a:moveTo>
                    <a:pt x="0" y="0"/>
                  </a:moveTo>
                  <a:lnTo>
                    <a:pt x="13759841" y="0"/>
                  </a:lnTo>
                  <a:lnTo>
                    <a:pt x="13759841" y="14453615"/>
                  </a:lnTo>
                  <a:lnTo>
                    <a:pt x="0" y="1445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324034">
            <a:off x="1285775" y="3643811"/>
            <a:ext cx="7320437" cy="2724373"/>
            <a:chOff x="0" y="-64961"/>
            <a:chExt cx="1928016" cy="717530"/>
          </a:xfrm>
        </p:grpSpPr>
        <p:sp>
          <p:nvSpPr>
            <p:cNvPr id="7" name="Freeform 7"/>
            <p:cNvSpPr/>
            <p:nvPr/>
          </p:nvSpPr>
          <p:spPr>
            <a:xfrm>
              <a:off x="0" y="-64961"/>
              <a:ext cx="1928016" cy="717530"/>
            </a:xfrm>
            <a:custGeom>
              <a:avLst/>
              <a:gdLst/>
              <a:ahLst/>
              <a:cxnLst/>
              <a:rect l="l" t="t" r="r" b="b"/>
              <a:pathLst>
                <a:path w="1928016" h="524017">
                  <a:moveTo>
                    <a:pt x="0" y="0"/>
                  </a:moveTo>
                  <a:lnTo>
                    <a:pt x="1928016" y="0"/>
                  </a:lnTo>
                  <a:lnTo>
                    <a:pt x="1928016" y="524017"/>
                  </a:lnTo>
                  <a:lnTo>
                    <a:pt x="0" y="524017"/>
                  </a:lnTo>
                  <a:close/>
                </a:path>
              </a:pathLst>
            </a:custGeom>
            <a:solidFill>
              <a:srgbClr val="C23A4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928016" cy="663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54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Thảo</a:t>
              </a:r>
              <a:r>
                <a:rPr lang="en-US" sz="54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</a:t>
              </a:r>
              <a:r>
                <a:rPr lang="en-US" sz="54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luận</a:t>
              </a:r>
              <a:r>
                <a:rPr lang="en-US" sz="54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</a:t>
              </a:r>
              <a:r>
                <a:rPr lang="en-US" sz="54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nhóm</a:t>
              </a:r>
              <a:r>
                <a:rPr lang="en-US" sz="54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4, </a:t>
              </a:r>
            </a:p>
            <a:p>
              <a:pPr algn="ctr"/>
              <a:r>
                <a:rPr lang="en-US" sz="54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xác</a:t>
              </a:r>
              <a:r>
                <a:rPr lang="en-US" sz="54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</a:t>
              </a:r>
              <a:r>
                <a:rPr lang="en-US" sz="54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định</a:t>
              </a:r>
              <a:r>
                <a:rPr lang="en-US" sz="54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</a:t>
              </a:r>
              <a:r>
                <a:rPr lang="en-US" sz="54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yêu</a:t>
              </a:r>
              <a:r>
                <a:rPr lang="en-US" sz="54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</a:t>
              </a:r>
              <a:r>
                <a:rPr lang="en-US" sz="54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cầu</a:t>
              </a:r>
              <a:r>
                <a:rPr lang="en-US" sz="54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</a:t>
              </a:r>
              <a:r>
                <a:rPr lang="en-US" sz="54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của</a:t>
              </a:r>
              <a:r>
                <a:rPr lang="en-US" sz="54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</a:t>
              </a:r>
              <a:r>
                <a:rPr lang="en-US" sz="54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bài</a:t>
              </a:r>
              <a:r>
                <a:rPr lang="en-US" sz="54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</a:t>
              </a:r>
              <a:r>
                <a:rPr lang="en-US" sz="54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tập</a:t>
              </a:r>
              <a:r>
                <a:rPr lang="en-US" sz="54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.</a:t>
              </a:r>
              <a:endPara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 Thin"/>
                <a:sym typeface="More Sugar Thin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76324">
            <a:off x="1402269" y="7120324"/>
            <a:ext cx="7336087" cy="2170454"/>
            <a:chOff x="-528" y="-23801"/>
            <a:chExt cx="1932138" cy="5716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1610" cy="524017"/>
            </a:xfrm>
            <a:custGeom>
              <a:avLst/>
              <a:gdLst/>
              <a:ahLst/>
              <a:cxnLst/>
              <a:rect l="l" t="t" r="r" b="b"/>
              <a:pathLst>
                <a:path w="1931610" h="524017">
                  <a:moveTo>
                    <a:pt x="0" y="0"/>
                  </a:moveTo>
                  <a:lnTo>
                    <a:pt x="1931610" y="0"/>
                  </a:lnTo>
                  <a:lnTo>
                    <a:pt x="1931610" y="524017"/>
                  </a:lnTo>
                  <a:lnTo>
                    <a:pt x="0" y="524017"/>
                  </a:lnTo>
                  <a:close/>
                </a:path>
              </a:pathLst>
            </a:custGeom>
            <a:solidFill>
              <a:srgbClr val="14529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528" y="-23801"/>
              <a:ext cx="1931610" cy="571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48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Thực</a:t>
              </a:r>
              <a:r>
                <a:rPr lang="en-US" sz="48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hành</a:t>
              </a:r>
              <a:r>
                <a:rPr lang="en-US" sz="48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cắt</a:t>
              </a:r>
              <a:r>
                <a:rPr lang="en-US" sz="48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hình</a:t>
              </a:r>
              <a:r>
                <a:rPr lang="en-US" sz="48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như</a:t>
              </a:r>
              <a:r>
                <a:rPr lang="en-US" sz="48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re Sugar Thin"/>
                  <a:sym typeface="More Sugar Thin"/>
                </a:rPr>
                <a:t> SGK</a:t>
              </a:r>
              <a:endPara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 Thin"/>
                <a:sym typeface="More Sugar Thin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9574546" y="1028700"/>
            <a:ext cx="7684754" cy="10842687"/>
          </a:xfrm>
          <a:custGeom>
            <a:avLst/>
            <a:gdLst/>
            <a:ahLst/>
            <a:cxnLst/>
            <a:rect l="l" t="t" r="r" b="b"/>
            <a:pathLst>
              <a:path w="7684754" h="10842687">
                <a:moveTo>
                  <a:pt x="0" y="0"/>
                </a:moveTo>
                <a:lnTo>
                  <a:pt x="7684754" y="0"/>
                </a:lnTo>
                <a:lnTo>
                  <a:pt x="7684754" y="10842687"/>
                </a:lnTo>
                <a:lnTo>
                  <a:pt x="0" y="10842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629" y="-31699"/>
            <a:ext cx="6687892" cy="2914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515</Words>
  <Application>Microsoft Office PowerPoint</Application>
  <PresentationFormat>Custom</PresentationFormat>
  <Paragraphs>59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#9Slide06 SVNDope Script</vt:lpstr>
      <vt:lpstr>Cambria</vt:lpstr>
      <vt:lpstr>Calibri</vt:lpstr>
      <vt:lpstr>More Sugar Thin</vt:lpstr>
      <vt:lpstr>SVN-Newton</vt:lpstr>
      <vt:lpstr>Cambria Math</vt:lpstr>
      <vt:lpstr>Arial</vt:lpstr>
      <vt:lpstr>Times New Roman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128</dc:title>
  <cp:lastModifiedBy>admin</cp:lastModifiedBy>
  <cp:revision>31</cp:revision>
  <dcterms:created xsi:type="dcterms:W3CDTF">2006-08-16T00:00:00Z</dcterms:created>
  <dcterms:modified xsi:type="dcterms:W3CDTF">2024-11-05T03:22:07Z</dcterms:modified>
  <dc:identifier>DAGVUW82m_Q</dc:identifier>
</cp:coreProperties>
</file>