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2"/>
  </p:normalViewPr>
  <p:slideViewPr>
    <p:cSldViewPr snapToGrid="0">
      <p:cViewPr varScale="1">
        <p:scale>
          <a:sx n="104" d="100"/>
          <a:sy n="104" d="100"/>
        </p:scale>
        <p:origin x="9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4845F-9399-4C10-B6C3-53624AA96EAC}" type="datetimeFigureOut">
              <a:rPr lang="en-SG" smtClean="0"/>
              <a:t>6/1/26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D1276-0AF7-4AE8-A0AD-8B533C3583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343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3C98B-5E5F-870B-8F3B-97EF7E88F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4A9DC3-E9F2-F6C4-02B6-E15244064B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551424-862C-2BF0-EC83-DE03D4E80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BF7A4-68DA-9FFB-DBC4-265EDF8B64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D1276-0AF7-4AE8-A0AD-8B533C35834A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93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7995D-76EA-8330-7BB8-5D5EBDD4C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7CDE32-1FD5-89A5-8A8D-BD25BB9DE8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376723-77BC-E7B3-7C07-15358CE1D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42811-2777-A7C9-297F-A8F1C9938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D1276-0AF7-4AE8-A0AD-8B533C35834A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078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2B235-F797-1ED1-4899-DEC3057B2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0D6EF6-ED05-E7E5-2451-FAE135219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E4FE99-E0B8-BC31-CD26-EEF3B59BC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62EA5-04E5-BD35-EBF9-7A77545D5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D1276-0AF7-4AE8-A0AD-8B533C35834A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648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06558-6A70-7A57-4FF5-7DA8962B8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043159-DD14-7B7B-02DE-D238CC6917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1A57E8-6A16-58B9-DD0A-407E997F4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96F60-1245-415B-74B6-85375B537B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D1276-0AF7-4AE8-A0AD-8B533C35834A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80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8988A9F1-C90A-2042-5642-6A5533AA2663}"/>
              </a:ext>
            </a:extLst>
          </p:cNvPr>
          <p:cNvGrpSpPr/>
          <p:nvPr userDrawn="1"/>
        </p:nvGrpSpPr>
        <p:grpSpPr>
          <a:xfrm>
            <a:off x="-417366" y="1"/>
            <a:ext cx="12749066" cy="6858000"/>
            <a:chOff x="0" y="0"/>
            <a:chExt cx="25498131" cy="28342646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EAF8B461-DB3E-276E-663E-215B296514DC}"/>
                </a:ext>
              </a:extLst>
            </p:cNvPr>
            <p:cNvSpPr/>
            <p:nvPr/>
          </p:nvSpPr>
          <p:spPr>
            <a:xfrm>
              <a:off x="274094" y="0"/>
              <a:ext cx="24949943" cy="14017332"/>
            </a:xfrm>
            <a:custGeom>
              <a:avLst/>
              <a:gdLst/>
              <a:ahLst/>
              <a:cxnLst/>
              <a:rect l="l" t="t" r="r" b="b"/>
              <a:pathLst>
                <a:path w="24949943" h="14017332">
                  <a:moveTo>
                    <a:pt x="0" y="0"/>
                  </a:moveTo>
                  <a:lnTo>
                    <a:pt x="24949943" y="0"/>
                  </a:lnTo>
                  <a:lnTo>
                    <a:pt x="24949943" y="14017332"/>
                  </a:lnTo>
                  <a:lnTo>
                    <a:pt x="0" y="14017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2538F9A8-8649-DB95-0887-81686A7EB911}"/>
                </a:ext>
              </a:extLst>
            </p:cNvPr>
            <p:cNvSpPr/>
            <p:nvPr/>
          </p:nvSpPr>
          <p:spPr>
            <a:xfrm>
              <a:off x="0" y="14017332"/>
              <a:ext cx="25498131" cy="14325314"/>
            </a:xfrm>
            <a:custGeom>
              <a:avLst/>
              <a:gdLst/>
              <a:ahLst/>
              <a:cxnLst/>
              <a:rect l="l" t="t" r="r" b="b"/>
              <a:pathLst>
                <a:path w="25498131" h="14325314">
                  <a:moveTo>
                    <a:pt x="0" y="0"/>
                  </a:moveTo>
                  <a:lnTo>
                    <a:pt x="25498131" y="0"/>
                  </a:lnTo>
                  <a:lnTo>
                    <a:pt x="25498131" y="14325314"/>
                  </a:lnTo>
                  <a:lnTo>
                    <a:pt x="0" y="14325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3FBE3F57-F9E0-9B18-4EE5-F337A8DD7CE1}"/>
                </a:ext>
              </a:extLst>
            </p:cNvPr>
            <p:cNvSpPr txBox="1"/>
            <p:nvPr/>
          </p:nvSpPr>
          <p:spPr>
            <a:xfrm>
              <a:off x="1201778" y="7630742"/>
              <a:ext cx="23094575" cy="131413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39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31" indent="0">
              <a:buNone/>
              <a:defRPr sz="1867"/>
            </a:lvl2pPr>
            <a:lvl3pPr marL="609660" indent="0">
              <a:buNone/>
              <a:defRPr sz="1600"/>
            </a:lvl3pPr>
            <a:lvl4pPr marL="914492" indent="0">
              <a:buNone/>
              <a:defRPr sz="1333"/>
            </a:lvl4pPr>
            <a:lvl5pPr marL="1219322" indent="0">
              <a:buNone/>
              <a:defRPr sz="1333"/>
            </a:lvl5pPr>
            <a:lvl6pPr marL="1524152" indent="0">
              <a:buNone/>
              <a:defRPr sz="1333"/>
            </a:lvl6pPr>
            <a:lvl7pPr marL="1828983" indent="0">
              <a:buNone/>
              <a:defRPr sz="1333"/>
            </a:lvl7pPr>
            <a:lvl8pPr marL="2133814" indent="0">
              <a:buNone/>
              <a:defRPr sz="1333"/>
            </a:lvl8pPr>
            <a:lvl9pPr marL="2438644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31" indent="0">
              <a:buNone/>
              <a:defRPr sz="800"/>
            </a:lvl2pPr>
            <a:lvl3pPr marL="609660" indent="0">
              <a:buNone/>
              <a:defRPr sz="667"/>
            </a:lvl3pPr>
            <a:lvl4pPr marL="914492" indent="0">
              <a:buNone/>
              <a:defRPr sz="600"/>
            </a:lvl4pPr>
            <a:lvl5pPr marL="1219322" indent="0">
              <a:buNone/>
              <a:defRPr sz="600"/>
            </a:lvl5pPr>
            <a:lvl6pPr marL="1524152" indent="0">
              <a:buNone/>
              <a:defRPr sz="600"/>
            </a:lvl6pPr>
            <a:lvl7pPr marL="1828983" indent="0">
              <a:buNone/>
              <a:defRPr sz="600"/>
            </a:lvl7pPr>
            <a:lvl8pPr marL="2133814" indent="0">
              <a:buNone/>
              <a:defRPr sz="600"/>
            </a:lvl8pPr>
            <a:lvl9pPr marL="243864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5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9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6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9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3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15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98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81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64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6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5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31" indent="0">
              <a:buNone/>
              <a:defRPr sz="1333" b="1"/>
            </a:lvl2pPr>
            <a:lvl3pPr marL="609660" indent="0">
              <a:buNone/>
              <a:defRPr sz="1200" b="1"/>
            </a:lvl3pPr>
            <a:lvl4pPr marL="914492" indent="0">
              <a:buNone/>
              <a:defRPr sz="1067" b="1"/>
            </a:lvl4pPr>
            <a:lvl5pPr marL="1219322" indent="0">
              <a:buNone/>
              <a:defRPr sz="1067" b="1"/>
            </a:lvl5pPr>
            <a:lvl6pPr marL="1524152" indent="0">
              <a:buNone/>
              <a:defRPr sz="1067" b="1"/>
            </a:lvl6pPr>
            <a:lvl7pPr marL="1828983" indent="0">
              <a:buNone/>
              <a:defRPr sz="1067" b="1"/>
            </a:lvl7pPr>
            <a:lvl8pPr marL="2133814" indent="0">
              <a:buNone/>
              <a:defRPr sz="1067" b="1"/>
            </a:lvl8pPr>
            <a:lvl9pPr marL="2438644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5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31" indent="0">
              <a:buNone/>
              <a:defRPr sz="1333" b="1"/>
            </a:lvl2pPr>
            <a:lvl3pPr marL="609660" indent="0">
              <a:buNone/>
              <a:defRPr sz="1200" b="1"/>
            </a:lvl3pPr>
            <a:lvl4pPr marL="914492" indent="0">
              <a:buNone/>
              <a:defRPr sz="1067" b="1"/>
            </a:lvl4pPr>
            <a:lvl5pPr marL="1219322" indent="0">
              <a:buNone/>
              <a:defRPr sz="1067" b="1"/>
            </a:lvl5pPr>
            <a:lvl6pPr marL="1524152" indent="0">
              <a:buNone/>
              <a:defRPr sz="1067" b="1"/>
            </a:lvl6pPr>
            <a:lvl7pPr marL="1828983" indent="0">
              <a:buNone/>
              <a:defRPr sz="1067" b="1"/>
            </a:lvl7pPr>
            <a:lvl8pPr marL="2133814" indent="0">
              <a:buNone/>
              <a:defRPr sz="1067" b="1"/>
            </a:lvl8pPr>
            <a:lvl9pPr marL="2438644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5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1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2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5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31" indent="0">
              <a:buNone/>
              <a:defRPr sz="800"/>
            </a:lvl2pPr>
            <a:lvl3pPr marL="609660" indent="0">
              <a:buNone/>
              <a:defRPr sz="667"/>
            </a:lvl3pPr>
            <a:lvl4pPr marL="914492" indent="0">
              <a:buNone/>
              <a:defRPr sz="600"/>
            </a:lvl4pPr>
            <a:lvl5pPr marL="1219322" indent="0">
              <a:buNone/>
              <a:defRPr sz="600"/>
            </a:lvl5pPr>
            <a:lvl6pPr marL="1524152" indent="0">
              <a:buNone/>
              <a:defRPr sz="600"/>
            </a:lvl6pPr>
            <a:lvl7pPr marL="1828983" indent="0">
              <a:buNone/>
              <a:defRPr sz="600"/>
            </a:lvl7pPr>
            <a:lvl8pPr marL="2133814" indent="0">
              <a:buNone/>
              <a:defRPr sz="600"/>
            </a:lvl8pPr>
            <a:lvl9pPr marL="243864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2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054B8CB-0DCF-A522-CCFE-0D7A2A6C8250}"/>
              </a:ext>
            </a:extLst>
          </p:cNvPr>
          <p:cNvSpPr txBox="1"/>
          <p:nvPr userDrawn="1"/>
        </p:nvSpPr>
        <p:spPr>
          <a:xfrm>
            <a:off x="1575846" y="8424282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79BEE5C-7777-FD69-F6EB-49611C80BC7D}"/>
              </a:ext>
            </a:extLst>
          </p:cNvPr>
          <p:cNvSpPr txBox="1">
            <a:spLocks/>
          </p:cNvSpPr>
          <p:nvPr userDrawn="1"/>
        </p:nvSpPr>
        <p:spPr>
          <a:xfrm>
            <a:off x="11509198" y="-139635"/>
            <a:ext cx="682802" cy="36512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78CEDF-F686-AF1E-E5E9-98C7829559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3180" y="-7667072"/>
            <a:ext cx="661340" cy="1124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A2421B-30D5-6BF9-7412-90767CE33C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218" y="-7667072"/>
            <a:ext cx="661340" cy="1124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9FA8CC-FD76-7945-3581-BD24F3499F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6324" y="9182844"/>
            <a:ext cx="661340" cy="1124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674017-529F-C35B-BF3E-01340FA11A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027" y="9182844"/>
            <a:ext cx="661340" cy="11246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B5572F5-911E-D1B1-6D80-1C1CF277592B}"/>
              </a:ext>
            </a:extLst>
          </p:cNvPr>
          <p:cNvSpPr txBox="1">
            <a:spLocks/>
          </p:cNvSpPr>
          <p:nvPr userDrawn="1"/>
        </p:nvSpPr>
        <p:spPr>
          <a:xfrm>
            <a:off x="-51740" y="6538912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88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6E4439-F3A2-299E-025A-94273F377F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9600" y="7967092"/>
            <a:ext cx="1741239" cy="21147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953ADF-B848-1CDF-0A2D-011BB555EB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12583" y="333861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1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2960915" y="8562659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14"/>
          <a:srcRect l="14705" t="12418" r="5088" b="147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-177800"/>
            <a:ext cx="1658442" cy="1701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284F492-BEA8-704A-6B26-BBE04BE624CD}"/>
              </a:ext>
            </a:extLst>
          </p:cNvPr>
          <p:cNvSpPr txBox="1">
            <a:spLocks/>
          </p:cNvSpPr>
          <p:nvPr userDrawn="1"/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z="800" smtClean="0"/>
              <a:pPr/>
              <a:t>1/6/26</a:t>
            </a:fld>
            <a:endParaRPr lang="en-US" sz="80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7EADB9-9BD8-CB5A-3279-442AB743F079}"/>
              </a:ext>
            </a:extLst>
          </p:cNvPr>
          <p:cNvSpPr txBox="1">
            <a:spLocks/>
          </p:cNvSpPr>
          <p:nvPr userDrawn="1"/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F6A7A397-11F9-43E0-CD27-07FA5ABCF4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-14364868"/>
            <a:ext cx="1706580" cy="1808962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F2D37877-006A-5ED5-9F28-515741A677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-14364868"/>
            <a:ext cx="1706580" cy="1808962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53A4CF22-7561-A2DB-2ECF-6CF059479F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25487732"/>
            <a:ext cx="1706580" cy="1808962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3FA6B4F7-A588-D8FF-4A55-7ED68763C0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25487732"/>
            <a:ext cx="1706580" cy="1808962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20E389B-B80C-7945-5BF9-6D2E1897E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-6211468"/>
            <a:ext cx="1706580" cy="1808962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3A6A5A57-D24F-F2AA-081F-F9C8A4221B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-5306987"/>
            <a:ext cx="1706580" cy="180896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B8670B54-1D74-6D5F-69FC-39626A5B9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19163132"/>
            <a:ext cx="1706580" cy="1808962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E4A908AB-BA5D-E025-83F5-703241F0D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20067614"/>
            <a:ext cx="1706580" cy="18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5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60966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3" indent="-228623" algn="l" defTabSz="60966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50" indent="-190520" algn="l" defTabSz="60966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76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907" indent="-152416" algn="l" defTabSz="60966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738" indent="-152416" algn="l" defTabSz="60966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568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398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228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1060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31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60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9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32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15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983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814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644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sv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6.sv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6.sv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6.sv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20D83F-7CFB-00CF-6029-6A2B8C71D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674287B-9DDC-0F51-B557-5347F832F4C1}"/>
              </a:ext>
            </a:extLst>
          </p:cNvPr>
          <p:cNvSpPr/>
          <p:nvPr/>
        </p:nvSpPr>
        <p:spPr>
          <a:xfrm>
            <a:off x="-430066" y="3189412"/>
            <a:ext cx="12749066" cy="3616780"/>
          </a:xfrm>
          <a:custGeom>
            <a:avLst/>
            <a:gdLst/>
            <a:ahLst/>
            <a:cxnLst/>
            <a:rect l="l" t="t" r="r" b="b"/>
            <a:pathLst>
              <a:path w="19123599" h="10743985">
                <a:moveTo>
                  <a:pt x="0" y="0"/>
                </a:moveTo>
                <a:lnTo>
                  <a:pt x="19123598" y="0"/>
                </a:lnTo>
                <a:lnTo>
                  <a:pt x="19123598" y="10743986"/>
                </a:lnTo>
                <a:lnTo>
                  <a:pt x="0" y="10743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980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0B5AFED-CEC1-5925-1CCD-637C88B2F0F0}"/>
              </a:ext>
            </a:extLst>
          </p:cNvPr>
          <p:cNvSpPr txBox="1"/>
          <p:nvPr/>
        </p:nvSpPr>
        <p:spPr>
          <a:xfrm>
            <a:off x="2671158" y="1774106"/>
            <a:ext cx="6423595" cy="298826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C1D162-8C46-24CF-BFDB-E7828B478AE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00" y="5435790"/>
            <a:ext cx="1379356" cy="1422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05AF89-0F75-B77A-2725-013A284141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6" y="0"/>
            <a:ext cx="1204784" cy="12047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80724F-C191-A3C1-0744-1CEF96A546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06516" y="2304440"/>
            <a:ext cx="13605032" cy="2457926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7EB1673C-AA31-BDF5-9238-238E644DD162}"/>
              </a:ext>
            </a:extLst>
          </p:cNvPr>
          <p:cNvSpPr/>
          <p:nvPr/>
        </p:nvSpPr>
        <p:spPr>
          <a:xfrm>
            <a:off x="4479174" y="889134"/>
            <a:ext cx="2651990" cy="1204785"/>
          </a:xfrm>
          <a:custGeom>
            <a:avLst/>
            <a:gdLst/>
            <a:ahLst/>
            <a:cxnLst/>
            <a:rect l="l" t="t" r="r" b="b"/>
            <a:pathLst>
              <a:path w="3123342" h="1394366">
                <a:moveTo>
                  <a:pt x="1561671" y="0"/>
                </a:moveTo>
                <a:cubicBezTo>
                  <a:pt x="699184" y="0"/>
                  <a:pt x="0" y="312139"/>
                  <a:pt x="0" y="697183"/>
                </a:cubicBezTo>
                <a:cubicBezTo>
                  <a:pt x="0" y="1082227"/>
                  <a:pt x="699184" y="1394366"/>
                  <a:pt x="1561671" y="1394366"/>
                </a:cubicBezTo>
                <a:cubicBezTo>
                  <a:pt x="2424158" y="1394366"/>
                  <a:pt x="3123342" y="1082227"/>
                  <a:pt x="3123342" y="697183"/>
                </a:cubicBezTo>
                <a:cubicBezTo>
                  <a:pt x="3123342" y="312139"/>
                  <a:pt x="2424158" y="0"/>
                  <a:pt x="1561671" y="0"/>
                </a:cubicBezTo>
                <a:close/>
              </a:path>
            </a:pathLst>
          </a:custGeom>
          <a:solidFill>
            <a:srgbClr val="FC8181"/>
          </a:solidFill>
        </p:spPr>
        <p:txBody>
          <a:bodyPr/>
          <a:lstStyle/>
          <a:p>
            <a:endParaRPr lang="en-SG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C89C54-199B-5D48-5CF3-F6D0C72FD7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6960" y="847370"/>
            <a:ext cx="2651990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6831DA-E8CD-D965-43AF-A1BA3AC3B5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8647" y="4748848"/>
            <a:ext cx="4348229" cy="6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FE43BE-5F24-A468-5DB7-2B90B4E5A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B5E4E07-A450-D5F7-45E6-BF4FCABC5828}"/>
              </a:ext>
            </a:extLst>
          </p:cNvPr>
          <p:cNvSpPr/>
          <p:nvPr/>
        </p:nvSpPr>
        <p:spPr>
          <a:xfrm>
            <a:off x="-278533" y="4762366"/>
            <a:ext cx="12749066" cy="3616780"/>
          </a:xfrm>
          <a:custGeom>
            <a:avLst/>
            <a:gdLst/>
            <a:ahLst/>
            <a:cxnLst/>
            <a:rect l="l" t="t" r="r" b="b"/>
            <a:pathLst>
              <a:path w="19123599" h="10743985">
                <a:moveTo>
                  <a:pt x="0" y="0"/>
                </a:moveTo>
                <a:lnTo>
                  <a:pt x="19123598" y="0"/>
                </a:lnTo>
                <a:lnTo>
                  <a:pt x="19123598" y="10743986"/>
                </a:lnTo>
                <a:lnTo>
                  <a:pt x="0" y="10743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980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29CE505-B8A9-63CC-3C57-37277D75413F}"/>
              </a:ext>
            </a:extLst>
          </p:cNvPr>
          <p:cNvSpPr/>
          <p:nvPr/>
        </p:nvSpPr>
        <p:spPr>
          <a:xfrm>
            <a:off x="-141486" y="-1035944"/>
            <a:ext cx="12474972" cy="3276672"/>
          </a:xfrm>
          <a:custGeom>
            <a:avLst/>
            <a:gdLst/>
            <a:ahLst/>
            <a:cxnLst/>
            <a:rect l="l" t="t" r="r" b="b"/>
            <a:pathLst>
              <a:path w="18712458" h="10512999">
                <a:moveTo>
                  <a:pt x="0" y="0"/>
                </a:moveTo>
                <a:lnTo>
                  <a:pt x="18712458" y="0"/>
                </a:lnTo>
                <a:lnTo>
                  <a:pt x="18712458" y="10512999"/>
                </a:lnTo>
                <a:lnTo>
                  <a:pt x="0" y="105129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389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C618787-BCDE-F0D2-1C41-9D609FEA2112}"/>
              </a:ext>
            </a:extLst>
          </p:cNvPr>
          <p:cNvSpPr txBox="1"/>
          <p:nvPr/>
        </p:nvSpPr>
        <p:spPr>
          <a:xfrm>
            <a:off x="2671158" y="1774106"/>
            <a:ext cx="6423595" cy="298826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A18B9C-B0A6-F140-F7B0-350F534C55F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00" y="5435790"/>
            <a:ext cx="1379356" cy="1422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B5006D-850B-8016-7CE2-965F8C6E55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6" y="0"/>
            <a:ext cx="1204784" cy="1204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4E890C-EED6-8982-5349-D7E15816B5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345110" y="169024"/>
            <a:ext cx="24882219" cy="2299347"/>
          </a:xfrm>
          <a:prstGeom prst="rect">
            <a:avLst/>
          </a:prstGeom>
        </p:spPr>
      </p:pic>
      <p:grpSp>
        <p:nvGrpSpPr>
          <p:cNvPr id="12" name="Group 8">
            <a:extLst>
              <a:ext uri="{FF2B5EF4-FFF2-40B4-BE49-F238E27FC236}">
                <a16:creationId xmlns:a16="http://schemas.microsoft.com/office/drawing/2014/main" id="{FA272689-0CDA-4EF9-5EE6-90FE1FAF3843}"/>
              </a:ext>
            </a:extLst>
          </p:cNvPr>
          <p:cNvGrpSpPr/>
          <p:nvPr/>
        </p:nvGrpSpPr>
        <p:grpSpPr>
          <a:xfrm>
            <a:off x="5383226" y="2318280"/>
            <a:ext cx="6832085" cy="4311894"/>
            <a:chOff x="-174921" y="-47625"/>
            <a:chExt cx="4449647" cy="1726010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34CC3EF-95A3-E51B-FC8F-34E7209EB7C3}"/>
                </a:ext>
              </a:extLst>
            </p:cNvPr>
            <p:cNvSpPr/>
            <p:nvPr/>
          </p:nvSpPr>
          <p:spPr>
            <a:xfrm>
              <a:off x="-174921" y="-26068"/>
              <a:ext cx="4449647" cy="1545841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3294B600-21EF-94BF-269A-2F4E31095704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A45AA6A-AAA4-2FC8-82E9-D20877D19006}"/>
              </a:ext>
            </a:extLst>
          </p:cNvPr>
          <p:cNvSpPr txBox="1"/>
          <p:nvPr/>
        </p:nvSpPr>
        <p:spPr>
          <a:xfrm>
            <a:off x="5517514" y="2623403"/>
            <a:ext cx="65635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các đồ vật xung quanh em và nhận dạng các hình phẳng trên đồ vật đó.</a:t>
            </a:r>
            <a:endParaRPr lang="en-SG" sz="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图片 8" descr="卡通人物&#10;&#10;中度可信度描述已自动生成">
            <a:extLst>
              <a:ext uri="{FF2B5EF4-FFF2-40B4-BE49-F238E27FC236}">
                <a16:creationId xmlns:a16="http://schemas.microsoft.com/office/drawing/2014/main" id="{86E409CA-9248-4CA2-561C-A8747EFA1D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40" y="1448770"/>
            <a:ext cx="6192344" cy="66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8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38AD65-514D-B04B-593B-6FDC45379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C5A88FE-A862-9FD2-487B-40CBA719A1F7}"/>
              </a:ext>
            </a:extLst>
          </p:cNvPr>
          <p:cNvSpPr/>
          <p:nvPr/>
        </p:nvSpPr>
        <p:spPr>
          <a:xfrm>
            <a:off x="-278533" y="4762366"/>
            <a:ext cx="12749066" cy="3616780"/>
          </a:xfrm>
          <a:custGeom>
            <a:avLst/>
            <a:gdLst/>
            <a:ahLst/>
            <a:cxnLst/>
            <a:rect l="l" t="t" r="r" b="b"/>
            <a:pathLst>
              <a:path w="19123599" h="10743985">
                <a:moveTo>
                  <a:pt x="0" y="0"/>
                </a:moveTo>
                <a:lnTo>
                  <a:pt x="19123598" y="0"/>
                </a:lnTo>
                <a:lnTo>
                  <a:pt x="19123598" y="10743986"/>
                </a:lnTo>
                <a:lnTo>
                  <a:pt x="0" y="10743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980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687F992-06BF-F8DF-8297-6B5C1EFC7D2F}"/>
              </a:ext>
            </a:extLst>
          </p:cNvPr>
          <p:cNvSpPr/>
          <p:nvPr/>
        </p:nvSpPr>
        <p:spPr>
          <a:xfrm>
            <a:off x="-282972" y="-1035944"/>
            <a:ext cx="12474972" cy="3276672"/>
          </a:xfrm>
          <a:custGeom>
            <a:avLst/>
            <a:gdLst/>
            <a:ahLst/>
            <a:cxnLst/>
            <a:rect l="l" t="t" r="r" b="b"/>
            <a:pathLst>
              <a:path w="18712458" h="10512999">
                <a:moveTo>
                  <a:pt x="0" y="0"/>
                </a:moveTo>
                <a:lnTo>
                  <a:pt x="18712458" y="0"/>
                </a:lnTo>
                <a:lnTo>
                  <a:pt x="18712458" y="10512999"/>
                </a:lnTo>
                <a:lnTo>
                  <a:pt x="0" y="105129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389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EC92B14-A0C6-3053-5414-3364CF6F3486}"/>
              </a:ext>
            </a:extLst>
          </p:cNvPr>
          <p:cNvSpPr txBox="1"/>
          <p:nvPr/>
        </p:nvSpPr>
        <p:spPr>
          <a:xfrm>
            <a:off x="2671158" y="1774106"/>
            <a:ext cx="6423595" cy="298826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6718BC-8A82-DF1E-0A41-CAA13EDD30D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00" y="5435790"/>
            <a:ext cx="1379356" cy="1422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A0A0D0-7790-3791-995E-AE84582E0F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6"/>
            <a:ext cx="1204784" cy="12047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95D5B8-90B1-E623-3831-948BAC307A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362" y="954243"/>
            <a:ext cx="15024733" cy="4316498"/>
          </a:xfrm>
          <a:prstGeom prst="rect">
            <a:avLst/>
          </a:prstGeom>
        </p:spPr>
      </p:pic>
      <p:pic>
        <p:nvPicPr>
          <p:cNvPr id="11" name="图片 8" descr="卡通人物&#10;&#10;中度可信度描述已自动生成">
            <a:extLst>
              <a:ext uri="{FF2B5EF4-FFF2-40B4-BE49-F238E27FC236}">
                <a16:creationId xmlns:a16="http://schemas.microsoft.com/office/drawing/2014/main" id="{36C8A2F1-3A7E-F8BD-70D0-6AAB90CB5DA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40" y="1448770"/>
            <a:ext cx="6192344" cy="66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9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>
            <a:extLst>
              <a:ext uri="{FF2B5EF4-FFF2-40B4-BE49-F238E27FC236}">
                <a16:creationId xmlns:a16="http://schemas.microsoft.com/office/drawing/2014/main" id="{3A71D997-15E4-F078-9D4F-5694D1A7F991}"/>
              </a:ext>
            </a:extLst>
          </p:cNvPr>
          <p:cNvGrpSpPr/>
          <p:nvPr/>
        </p:nvGrpSpPr>
        <p:grpSpPr>
          <a:xfrm>
            <a:off x="571500" y="887948"/>
            <a:ext cx="7010400" cy="5970052"/>
            <a:chOff x="0" y="0"/>
            <a:chExt cx="4274726" cy="167838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CCD43EDA-D6A8-17B9-66E7-58A0C01A3774}"/>
                </a:ext>
              </a:extLst>
            </p:cNvPr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DAFDB4DE-FFC8-8102-E521-53A6348E7212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DD90FC4-A8C7-1443-95E9-BEE83C1BD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4329" y="887948"/>
            <a:ext cx="15182058" cy="5368241"/>
          </a:xfrm>
          <a:prstGeom prst="rect">
            <a:avLst/>
          </a:prstGeom>
        </p:spPr>
      </p:pic>
      <p:pic>
        <p:nvPicPr>
          <p:cNvPr id="8" name="图片 8" descr="卡通人物&#10;&#10;中度可信度描述已自动生成">
            <a:extLst>
              <a:ext uri="{FF2B5EF4-FFF2-40B4-BE49-F238E27FC236}">
                <a16:creationId xmlns:a16="http://schemas.microsoft.com/office/drawing/2014/main" id="{3A1B75DA-7E1D-AACF-62CA-608B07543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8871"/>
            <a:ext cx="6192344" cy="66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C9F39D-B08B-02CE-0392-8C467B625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17B035D-B96E-59E4-F9F2-C8EECC8B9E51}"/>
              </a:ext>
            </a:extLst>
          </p:cNvPr>
          <p:cNvSpPr/>
          <p:nvPr/>
        </p:nvSpPr>
        <p:spPr>
          <a:xfrm>
            <a:off x="-415580" y="3429000"/>
            <a:ext cx="12749066" cy="3616780"/>
          </a:xfrm>
          <a:custGeom>
            <a:avLst/>
            <a:gdLst/>
            <a:ahLst/>
            <a:cxnLst/>
            <a:rect l="l" t="t" r="r" b="b"/>
            <a:pathLst>
              <a:path w="19123599" h="10743985">
                <a:moveTo>
                  <a:pt x="0" y="0"/>
                </a:moveTo>
                <a:lnTo>
                  <a:pt x="19123598" y="0"/>
                </a:lnTo>
                <a:lnTo>
                  <a:pt x="19123598" y="10743986"/>
                </a:lnTo>
                <a:lnTo>
                  <a:pt x="0" y="10743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9804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0D6EF5A-6E9C-7D29-D4E6-8F157F42517B}"/>
              </a:ext>
            </a:extLst>
          </p:cNvPr>
          <p:cNvSpPr/>
          <p:nvPr/>
        </p:nvSpPr>
        <p:spPr>
          <a:xfrm>
            <a:off x="-278533" y="0"/>
            <a:ext cx="12474972" cy="3276672"/>
          </a:xfrm>
          <a:custGeom>
            <a:avLst/>
            <a:gdLst/>
            <a:ahLst/>
            <a:cxnLst/>
            <a:rect l="l" t="t" r="r" b="b"/>
            <a:pathLst>
              <a:path w="18712458" h="10512999">
                <a:moveTo>
                  <a:pt x="0" y="0"/>
                </a:moveTo>
                <a:lnTo>
                  <a:pt x="18712458" y="0"/>
                </a:lnTo>
                <a:lnTo>
                  <a:pt x="18712458" y="10512999"/>
                </a:lnTo>
                <a:lnTo>
                  <a:pt x="0" y="105129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389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FF8E77-2D8D-827D-1AC8-CDDF8E0996C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00" y="5435790"/>
            <a:ext cx="1379356" cy="1422210"/>
          </a:xfrm>
          <a:prstGeom prst="rect">
            <a:avLst/>
          </a:prstGeom>
        </p:spPr>
      </p:pic>
      <p:grpSp>
        <p:nvGrpSpPr>
          <p:cNvPr id="12" name="Group 8">
            <a:extLst>
              <a:ext uri="{FF2B5EF4-FFF2-40B4-BE49-F238E27FC236}">
                <a16:creationId xmlns:a16="http://schemas.microsoft.com/office/drawing/2014/main" id="{907DB8C0-4029-FAC8-6E7D-440B4458B663}"/>
              </a:ext>
            </a:extLst>
          </p:cNvPr>
          <p:cNvGrpSpPr/>
          <p:nvPr/>
        </p:nvGrpSpPr>
        <p:grpSpPr>
          <a:xfrm>
            <a:off x="849114" y="395516"/>
            <a:ext cx="7010400" cy="5970052"/>
            <a:chOff x="0" y="0"/>
            <a:chExt cx="4274726" cy="1678385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AC957D01-C64D-7F23-454C-CABEBE763B4F}"/>
                </a:ext>
              </a:extLst>
            </p:cNvPr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B3F27737-8E6A-DADE-AA48-DC366C20C365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7CC3DB7-6134-6350-A03A-05C8B88BB9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309414" y="693975"/>
            <a:ext cx="13327456" cy="5361874"/>
          </a:xfrm>
          <a:prstGeom prst="rect">
            <a:avLst/>
          </a:prstGeom>
        </p:spPr>
      </p:pic>
      <p:pic>
        <p:nvPicPr>
          <p:cNvPr id="19" name="图片 8" descr="卡通人物&#10;&#10;中度可信度描述已自动生成">
            <a:extLst>
              <a:ext uri="{FF2B5EF4-FFF2-40B4-BE49-F238E27FC236}">
                <a16:creationId xmlns:a16="http://schemas.microsoft.com/office/drawing/2014/main" id="{856CC845-A1B7-2B9A-FC4A-6BB0687EA0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8871"/>
            <a:ext cx="6192344" cy="66271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17378E-8996-FC4B-AEEB-91AD428E37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26" y="-104920"/>
            <a:ext cx="1204784" cy="12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8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6D2A34A5-DA82-A9B1-7417-5ADE4AADC7E3}"/>
              </a:ext>
            </a:extLst>
          </p:cNvPr>
          <p:cNvGrpSpPr/>
          <p:nvPr/>
        </p:nvGrpSpPr>
        <p:grpSpPr>
          <a:xfrm>
            <a:off x="139700" y="1130301"/>
            <a:ext cx="11417300" cy="5384800"/>
            <a:chOff x="0" y="0"/>
            <a:chExt cx="4274726" cy="1678385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80BF4056-7DE1-29B1-D113-5D22C50BDB66}"/>
                </a:ext>
              </a:extLst>
            </p:cNvPr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F2C176FE-5B0D-C842-FD56-67FBE9AFDEC5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1320287" y="671855"/>
            <a:ext cx="10049388" cy="1207745"/>
            <a:chOff x="-317271" y="-61017"/>
            <a:chExt cx="3335372" cy="873817"/>
          </a:xfrm>
        </p:grpSpPr>
        <p:sp>
          <p:nvSpPr>
            <p:cNvPr id="6" name="Freeform 4"/>
            <p:cNvSpPr/>
            <p:nvPr/>
          </p:nvSpPr>
          <p:spPr>
            <a:xfrm>
              <a:off x="-317271" y="-61017"/>
              <a:ext cx="3335372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  <p:txBody>
            <a:bodyPr/>
            <a:lstStyle/>
            <a:p>
              <a:pPr algn="ctr"/>
              <a:r>
                <a:rPr lang="vi-VN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Rô-bốt phác họa một số nhân vật bằng các hình</a:t>
              </a:r>
            </a:p>
            <a:p>
              <a:pPr algn="ctr"/>
              <a:r>
                <a:rPr lang="vi-VN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cơ bản như dưới đây.</a:t>
              </a:r>
              <a:endParaRPr lang="en-SG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352172" y="756190"/>
            <a:ext cx="755643" cy="755643"/>
          </a:xfrm>
          <a:custGeom>
            <a:avLst/>
            <a:gdLst/>
            <a:ahLst/>
            <a:cxnLst/>
            <a:rect l="l" t="t" r="r" b="b"/>
            <a:pathLst>
              <a:path w="958006" h="958006">
                <a:moveTo>
                  <a:pt x="0" y="0"/>
                </a:moveTo>
                <a:lnTo>
                  <a:pt x="958006" y="0"/>
                </a:lnTo>
                <a:lnTo>
                  <a:pt x="958006" y="958006"/>
                </a:lnTo>
                <a:lnTo>
                  <a:pt x="0" y="95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0" name="Picture 9" descr="A group of cartoon animals&#10;&#10;Description automatically generated">
            <a:extLst>
              <a:ext uri="{FF2B5EF4-FFF2-40B4-BE49-F238E27FC236}">
                <a16:creationId xmlns:a16="http://schemas.microsoft.com/office/drawing/2014/main" id="{49106DE4-E18B-6188-0716-00D67D87B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2" y="1941316"/>
            <a:ext cx="7829550" cy="2952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776D3E-3DC0-C1E5-3FB5-924962F44672}"/>
              </a:ext>
            </a:extLst>
          </p:cNvPr>
          <p:cNvSpPr txBox="1"/>
          <p:nvPr/>
        </p:nvSpPr>
        <p:spPr>
          <a:xfrm>
            <a:off x="241300" y="5156885"/>
            <a:ext cx="11518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 định hình phác họa phù hợp với mỗi nhân vật.</a:t>
            </a:r>
          </a:p>
          <a:p>
            <a:r>
              <a:rPr 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Kể tên các hình cơ bản được sử dụng trong mỗi hình phác họa</a:t>
            </a:r>
            <a:r>
              <a:rPr lang="vi-VN" dirty="0"/>
              <a:t>.</a:t>
            </a:r>
            <a:endParaRPr lang="en-S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C07FB5-5902-97A8-9EE9-38830E538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2306" y="2289199"/>
            <a:ext cx="3574694" cy="264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3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1BEB9-0085-65EA-D3B0-E551F6179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72360BF6-AB6E-7220-D1F2-24596811DC99}"/>
              </a:ext>
            </a:extLst>
          </p:cNvPr>
          <p:cNvGrpSpPr/>
          <p:nvPr/>
        </p:nvGrpSpPr>
        <p:grpSpPr>
          <a:xfrm>
            <a:off x="139700" y="1130300"/>
            <a:ext cx="11417300" cy="5640889"/>
            <a:chOff x="0" y="0"/>
            <a:chExt cx="4274726" cy="1678385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C27C981F-2047-6C42-304E-E73696C2CDB5}"/>
                </a:ext>
              </a:extLst>
            </p:cNvPr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478A4EE3-BA5B-E47F-5AA3-2E5A676438C9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7AFD5750-018F-B3EF-AF9F-73A8E8D75F41}"/>
              </a:ext>
            </a:extLst>
          </p:cNvPr>
          <p:cNvGrpSpPr/>
          <p:nvPr/>
        </p:nvGrpSpPr>
        <p:grpSpPr>
          <a:xfrm>
            <a:off x="1205987" y="532280"/>
            <a:ext cx="10163688" cy="1347320"/>
            <a:chOff x="-355207" y="-162001"/>
            <a:chExt cx="3373308" cy="974801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DEA94EF0-4AD2-E36C-9CD5-2789A026F0A3}"/>
                </a:ext>
              </a:extLst>
            </p:cNvPr>
            <p:cNvSpPr/>
            <p:nvPr/>
          </p:nvSpPr>
          <p:spPr>
            <a:xfrm>
              <a:off x="-355207" y="-162001"/>
              <a:ext cx="3335372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Rô-bốt phác họa một số nhân vật bằng các hình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cơ bản như dưới đây.</a:t>
              </a:r>
              <a:endPara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0257D780-FE5C-1003-6169-47E76CAD64DF}"/>
                </a:ext>
              </a:extLst>
            </p:cNvPr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405E2422-1074-181E-D44E-1DB0283BF255}"/>
              </a:ext>
            </a:extLst>
          </p:cNvPr>
          <p:cNvSpPr/>
          <p:nvPr/>
        </p:nvSpPr>
        <p:spPr>
          <a:xfrm>
            <a:off x="558803" y="669738"/>
            <a:ext cx="755643" cy="755643"/>
          </a:xfrm>
          <a:custGeom>
            <a:avLst/>
            <a:gdLst/>
            <a:ahLst/>
            <a:cxnLst/>
            <a:rect l="l" t="t" r="r" b="b"/>
            <a:pathLst>
              <a:path w="958006" h="958006">
                <a:moveTo>
                  <a:pt x="0" y="0"/>
                </a:moveTo>
                <a:lnTo>
                  <a:pt x="958006" y="0"/>
                </a:lnTo>
                <a:lnTo>
                  <a:pt x="958006" y="958006"/>
                </a:lnTo>
                <a:lnTo>
                  <a:pt x="0" y="95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A group of cartoon animals&#10;&#10;Description automatically generated">
            <a:extLst>
              <a:ext uri="{FF2B5EF4-FFF2-40B4-BE49-F238E27FC236}">
                <a16:creationId xmlns:a16="http://schemas.microsoft.com/office/drawing/2014/main" id="{27DC7141-9EF2-D56E-2A9B-E008CB775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793149"/>
            <a:ext cx="7829550" cy="29527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B52C9B-BF41-654F-1054-E06F9A494D39}"/>
              </a:ext>
            </a:extLst>
          </p:cNvPr>
          <p:cNvCxnSpPr>
            <a:cxnSpLocks/>
          </p:cNvCxnSpPr>
          <p:nvPr/>
        </p:nvCxnSpPr>
        <p:spPr>
          <a:xfrm>
            <a:off x="1692528" y="2682149"/>
            <a:ext cx="4368800" cy="9066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E63E45-B96D-566E-2B75-F649A312EAB0}"/>
              </a:ext>
            </a:extLst>
          </p:cNvPr>
          <p:cNvCxnSpPr>
            <a:cxnSpLocks/>
          </p:cNvCxnSpPr>
          <p:nvPr/>
        </p:nvCxnSpPr>
        <p:spPr>
          <a:xfrm flipH="1">
            <a:off x="1692528" y="2776009"/>
            <a:ext cx="2082800" cy="6731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BBE398-177D-A0F5-B60A-ED21AA814700}"/>
              </a:ext>
            </a:extLst>
          </p:cNvPr>
          <p:cNvCxnSpPr>
            <a:cxnSpLocks/>
          </p:cNvCxnSpPr>
          <p:nvPr/>
        </p:nvCxnSpPr>
        <p:spPr>
          <a:xfrm flipH="1">
            <a:off x="3876928" y="2776009"/>
            <a:ext cx="1936750" cy="11842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A398D40-2D65-8E40-198A-9679237F4EC4}"/>
              </a:ext>
            </a:extLst>
          </p:cNvPr>
          <p:cNvSpPr txBox="1"/>
          <p:nvPr/>
        </p:nvSpPr>
        <p:spPr>
          <a:xfrm>
            <a:off x="290512" y="4839759"/>
            <a:ext cx="1111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 </a:t>
            </a:r>
            <a:r>
              <a:rPr lang="vi-V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hình cơ bản được sử dụng trong mỗi hình phác họa là:</a:t>
            </a:r>
            <a:endParaRPr lang="en-SG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C5AA4A-3BD3-1C9F-00D2-6E32A756A4D9}"/>
              </a:ext>
            </a:extLst>
          </p:cNvPr>
          <p:cNvSpPr txBox="1"/>
          <p:nvPr/>
        </p:nvSpPr>
        <p:spPr>
          <a:xfrm>
            <a:off x="172475" y="5285857"/>
            <a:ext cx="117290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A: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thang,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vi-V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vuông</a:t>
            </a:r>
          </a:p>
          <a:p>
            <a:r>
              <a:rPr lang="en-SG" sz="2600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B: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thang,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endParaRPr lang="vi-V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SG" sz="2600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C:</a:t>
            </a:r>
            <a:r>
              <a:rPr lang="vi-V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thang,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vi-V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nhật.</a:t>
            </a:r>
            <a:endParaRPr lang="en-SG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4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7A1F8-A82E-0F29-DA23-907503765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583394DC-079F-E9AE-8D68-19DC4F2D0D07}"/>
              </a:ext>
            </a:extLst>
          </p:cNvPr>
          <p:cNvGrpSpPr/>
          <p:nvPr/>
        </p:nvGrpSpPr>
        <p:grpSpPr>
          <a:xfrm>
            <a:off x="139700" y="1130300"/>
            <a:ext cx="11417300" cy="5640889"/>
            <a:chOff x="0" y="0"/>
            <a:chExt cx="4274726" cy="1678385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DCD76BCB-F92A-180B-929F-75A648C19C62}"/>
                </a:ext>
              </a:extLst>
            </p:cNvPr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D2C082C7-7900-FBA9-158E-D6913037303F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51F4063A-8360-4F4E-6AF7-3D8F4D365D23}"/>
              </a:ext>
            </a:extLst>
          </p:cNvPr>
          <p:cNvGrpSpPr/>
          <p:nvPr/>
        </p:nvGrpSpPr>
        <p:grpSpPr>
          <a:xfrm>
            <a:off x="1205987" y="532280"/>
            <a:ext cx="10163688" cy="1347320"/>
            <a:chOff x="-355207" y="-162001"/>
            <a:chExt cx="3373308" cy="974801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56EBB377-72F0-E180-BA01-A8FA0366D644}"/>
                </a:ext>
              </a:extLst>
            </p:cNvPr>
            <p:cNvSpPr/>
            <p:nvPr/>
          </p:nvSpPr>
          <p:spPr>
            <a:xfrm>
              <a:off x="-355207" y="-162001"/>
              <a:ext cx="3335372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Rô-bốt phác họa một số nhân vật bằng các hình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cơ bản như dưới đây.</a:t>
              </a:r>
              <a:endPara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A829D173-9054-F99F-7155-8A8FEB7A314B}"/>
                </a:ext>
              </a:extLst>
            </p:cNvPr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07840507-D24C-1149-218D-8E2E1C0A9618}"/>
              </a:ext>
            </a:extLst>
          </p:cNvPr>
          <p:cNvSpPr/>
          <p:nvPr/>
        </p:nvSpPr>
        <p:spPr>
          <a:xfrm>
            <a:off x="558803" y="669738"/>
            <a:ext cx="755643" cy="755643"/>
          </a:xfrm>
          <a:custGeom>
            <a:avLst/>
            <a:gdLst/>
            <a:ahLst/>
            <a:cxnLst/>
            <a:rect l="l" t="t" r="r" b="b"/>
            <a:pathLst>
              <a:path w="958006" h="958006">
                <a:moveTo>
                  <a:pt x="0" y="0"/>
                </a:moveTo>
                <a:lnTo>
                  <a:pt x="958006" y="0"/>
                </a:lnTo>
                <a:lnTo>
                  <a:pt x="958006" y="958006"/>
                </a:lnTo>
                <a:lnTo>
                  <a:pt x="0" y="95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A group of cartoon animals&#10;&#10;Description automatically generated">
            <a:extLst>
              <a:ext uri="{FF2B5EF4-FFF2-40B4-BE49-F238E27FC236}">
                <a16:creationId xmlns:a16="http://schemas.microsoft.com/office/drawing/2014/main" id="{6A474A5D-A06A-C3AE-3DF5-52AE4BDD7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793149"/>
            <a:ext cx="7829550" cy="29527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88C30C-C5C1-DA20-1337-9AC0F8663D10}"/>
              </a:ext>
            </a:extLst>
          </p:cNvPr>
          <p:cNvCxnSpPr>
            <a:cxnSpLocks/>
          </p:cNvCxnSpPr>
          <p:nvPr/>
        </p:nvCxnSpPr>
        <p:spPr>
          <a:xfrm>
            <a:off x="1692528" y="2682149"/>
            <a:ext cx="4368800" cy="9066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2508EC-4C89-CF06-55D5-17942372222E}"/>
              </a:ext>
            </a:extLst>
          </p:cNvPr>
          <p:cNvCxnSpPr>
            <a:cxnSpLocks/>
          </p:cNvCxnSpPr>
          <p:nvPr/>
        </p:nvCxnSpPr>
        <p:spPr>
          <a:xfrm flipH="1">
            <a:off x="1692528" y="2776009"/>
            <a:ext cx="2082800" cy="6731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A7FD70-6D6F-6BC3-1D7E-8C9A3A1A941C}"/>
              </a:ext>
            </a:extLst>
          </p:cNvPr>
          <p:cNvCxnSpPr>
            <a:cxnSpLocks/>
          </p:cNvCxnSpPr>
          <p:nvPr/>
        </p:nvCxnSpPr>
        <p:spPr>
          <a:xfrm flipH="1">
            <a:off x="3876928" y="2776009"/>
            <a:ext cx="1936750" cy="11842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CEEA367-A92F-7FCE-BD87-160EBF283E9A}"/>
              </a:ext>
            </a:extLst>
          </p:cNvPr>
          <p:cNvSpPr txBox="1"/>
          <p:nvPr/>
        </p:nvSpPr>
        <p:spPr>
          <a:xfrm>
            <a:off x="290512" y="4839759"/>
            <a:ext cx="1111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hình cơ bản được sử dụng trong mỗi hình phác họa là: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19BB8C-479E-E100-38D0-D5AD03B2949E}"/>
              </a:ext>
            </a:extLst>
          </p:cNvPr>
          <p:cNvSpPr txBox="1"/>
          <p:nvPr/>
        </p:nvSpPr>
        <p:spPr>
          <a:xfrm>
            <a:off x="172475" y="5285857"/>
            <a:ext cx="117290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A: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thang,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vuông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B: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thang,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C: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thang,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SG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SG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nhật.</a:t>
            </a:r>
            <a:endParaRPr kumimoji="0" lang="en-SG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9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A392D-73F4-C20F-4AD4-C5D676AF7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3BEBDBF3-398A-6A70-44C6-7AEC7824C9ED}"/>
              </a:ext>
            </a:extLst>
          </p:cNvPr>
          <p:cNvGrpSpPr/>
          <p:nvPr/>
        </p:nvGrpSpPr>
        <p:grpSpPr>
          <a:xfrm>
            <a:off x="139700" y="970237"/>
            <a:ext cx="11884494" cy="5800952"/>
            <a:chOff x="0" y="-47625"/>
            <a:chExt cx="4449647" cy="1726010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257CC20D-1F03-A738-4EB9-8EB55CE974D6}"/>
                </a:ext>
              </a:extLst>
            </p:cNvPr>
            <p:cNvSpPr/>
            <p:nvPr/>
          </p:nvSpPr>
          <p:spPr>
            <a:xfrm>
              <a:off x="0" y="0"/>
              <a:ext cx="4449647" cy="1545841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31080CA8-AE39-7CF2-5DF5-0171BB1882DD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D2324CCA-D0F1-DDB6-F726-7E324AA6A5B3}"/>
              </a:ext>
            </a:extLst>
          </p:cNvPr>
          <p:cNvGrpSpPr/>
          <p:nvPr/>
        </p:nvGrpSpPr>
        <p:grpSpPr>
          <a:xfrm>
            <a:off x="1205987" y="532280"/>
            <a:ext cx="10163688" cy="1347320"/>
            <a:chOff x="-355207" y="-162001"/>
            <a:chExt cx="3373308" cy="974801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CBE43B38-ADC5-F1BD-738F-DAC02F1CD266}"/>
                </a:ext>
              </a:extLst>
            </p:cNvPr>
            <p:cNvSpPr/>
            <p:nvPr/>
          </p:nvSpPr>
          <p:spPr>
            <a:xfrm>
              <a:off x="-355207" y="-162001"/>
              <a:ext cx="3335372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 chỉ ra đáy và đường cao tương ứng trong mỗi hình tam giác dưới đây.</a:t>
              </a:r>
              <a:endPara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957C7AB0-632C-586B-41CB-5DEC4531EF15}"/>
                </a:ext>
              </a:extLst>
            </p:cNvPr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453000" y="692282"/>
            <a:ext cx="967250" cy="908197"/>
          </a:xfrm>
          <a:custGeom>
            <a:avLst/>
            <a:gdLst/>
            <a:ahLst/>
            <a:cxnLst/>
            <a:rect l="l" t="t" r="r" b="b"/>
            <a:pathLst>
              <a:path w="892898" h="892898">
                <a:moveTo>
                  <a:pt x="0" y="0"/>
                </a:moveTo>
                <a:lnTo>
                  <a:pt x="892898" y="0"/>
                </a:lnTo>
                <a:lnTo>
                  <a:pt x="892898" y="892898"/>
                </a:lnTo>
                <a:lnTo>
                  <a:pt x="0" y="8928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10B16A-F1B5-9F08-9949-E78E6884F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806" y="1933646"/>
            <a:ext cx="11348346" cy="27351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76EF8B-3329-0079-F9D1-2A69D893F668}"/>
              </a:ext>
            </a:extLst>
          </p:cNvPr>
          <p:cNvSpPr txBox="1"/>
          <p:nvPr/>
        </p:nvSpPr>
        <p:spPr>
          <a:xfrm>
            <a:off x="-115746" y="4555656"/>
            <a:ext cx="4317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 giác ABC có đáy BC</a:t>
            </a:r>
          </a:p>
          <a:p>
            <a:pPr algn="ctr"/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và đường cao AH.</a:t>
            </a:r>
            <a:endParaRPr lang="en-SG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F61B89-7B04-5D95-E470-F53C4184DF13}"/>
              </a:ext>
            </a:extLst>
          </p:cNvPr>
          <p:cNvSpPr txBox="1"/>
          <p:nvPr/>
        </p:nvSpPr>
        <p:spPr>
          <a:xfrm>
            <a:off x="3923268" y="4541689"/>
            <a:ext cx="4317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 giác MNP có đáy MP và đường cao NQ.</a:t>
            </a:r>
            <a:endParaRPr lang="en-SG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903A94-2C05-AFBD-7F1A-5DDA17A8F158}"/>
              </a:ext>
            </a:extLst>
          </p:cNvPr>
          <p:cNvSpPr txBox="1"/>
          <p:nvPr/>
        </p:nvSpPr>
        <p:spPr>
          <a:xfrm>
            <a:off x="7914191" y="4542956"/>
            <a:ext cx="4317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 giác DEG có đáy EG và đường cao DG.</a:t>
            </a:r>
            <a:endParaRPr lang="en-SG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8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6CFF1-6108-F62A-E524-A417DBBEC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54303"/>
            <a:ext cx="8008737" cy="313061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A91BF0B-C4C2-E76E-BD04-22D5F21F4FF2}"/>
              </a:ext>
            </a:extLst>
          </p:cNvPr>
          <p:cNvGrpSpPr/>
          <p:nvPr/>
        </p:nvGrpSpPr>
        <p:grpSpPr>
          <a:xfrm>
            <a:off x="1205987" y="532281"/>
            <a:ext cx="10820914" cy="1347319"/>
            <a:chOff x="-355207" y="-162000"/>
            <a:chExt cx="3591440" cy="97480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92D1261-6579-78A3-3948-B01E1B06E8E1}"/>
                </a:ext>
              </a:extLst>
            </p:cNvPr>
            <p:cNvSpPr/>
            <p:nvPr/>
          </p:nvSpPr>
          <p:spPr>
            <a:xfrm>
              <a:off x="-355207" y="-162000"/>
              <a:ext cx="3591440" cy="542937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  <p:txBody>
            <a:bodyPr/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 Vẽ các hình bình hành và các hình thoi (theo mẫu).</a:t>
              </a:r>
              <a:endPara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5A358F-448F-36B8-D38F-4F49E73D207F}"/>
                </a:ext>
              </a:extLst>
            </p:cNvPr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696338" y="634951"/>
            <a:ext cx="696509" cy="647750"/>
          </a:xfrm>
          <a:custGeom>
            <a:avLst/>
            <a:gdLst/>
            <a:ahLst/>
            <a:cxnLst/>
            <a:rect l="l" t="t" r="r" b="b"/>
            <a:pathLst>
              <a:path w="966720" h="966720">
                <a:moveTo>
                  <a:pt x="0" y="0"/>
                </a:moveTo>
                <a:lnTo>
                  <a:pt x="966720" y="0"/>
                </a:lnTo>
                <a:lnTo>
                  <a:pt x="966720" y="966720"/>
                </a:lnTo>
                <a:lnTo>
                  <a:pt x="0" y="9667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65042115-4977-B7FC-4882-56611BD8DC87}"/>
              </a:ext>
            </a:extLst>
          </p:cNvPr>
          <p:cNvSpPr/>
          <p:nvPr/>
        </p:nvSpPr>
        <p:spPr>
          <a:xfrm>
            <a:off x="0" y="5417216"/>
            <a:ext cx="10134601" cy="750420"/>
          </a:xfrm>
          <a:custGeom>
            <a:avLst/>
            <a:gdLst/>
            <a:ahLst/>
            <a:cxnLst/>
            <a:rect l="l" t="t" r="r" b="b"/>
            <a:pathLst>
              <a:path w="3018101" h="812800">
                <a:moveTo>
                  <a:pt x="34456" y="0"/>
                </a:moveTo>
                <a:lnTo>
                  <a:pt x="2983646" y="0"/>
                </a:lnTo>
                <a:cubicBezTo>
                  <a:pt x="2992784" y="0"/>
                  <a:pt x="3001548" y="3630"/>
                  <a:pt x="3008009" y="10092"/>
                </a:cubicBezTo>
                <a:cubicBezTo>
                  <a:pt x="3014471" y="16553"/>
                  <a:pt x="3018101" y="25317"/>
                  <a:pt x="3018101" y="34456"/>
                </a:cubicBezTo>
                <a:lnTo>
                  <a:pt x="3018101" y="778344"/>
                </a:lnTo>
                <a:cubicBezTo>
                  <a:pt x="3018101" y="787483"/>
                  <a:pt x="3014471" y="796247"/>
                  <a:pt x="3008009" y="802708"/>
                </a:cubicBezTo>
                <a:cubicBezTo>
                  <a:pt x="3001548" y="809170"/>
                  <a:pt x="2992784" y="812800"/>
                  <a:pt x="2983646" y="812800"/>
                </a:cubicBezTo>
                <a:lnTo>
                  <a:pt x="34456" y="812800"/>
                </a:lnTo>
                <a:cubicBezTo>
                  <a:pt x="25317" y="812800"/>
                  <a:pt x="16553" y="809170"/>
                  <a:pt x="10092" y="802708"/>
                </a:cubicBezTo>
                <a:cubicBezTo>
                  <a:pt x="3630" y="796247"/>
                  <a:pt x="0" y="787483"/>
                  <a:pt x="0" y="778344"/>
                </a:cubicBezTo>
                <a:lnTo>
                  <a:pt x="0" y="34456"/>
                </a:lnTo>
                <a:cubicBezTo>
                  <a:pt x="0" y="25317"/>
                  <a:pt x="3630" y="16553"/>
                  <a:pt x="10092" y="10092"/>
                </a:cubicBezTo>
                <a:cubicBezTo>
                  <a:pt x="16553" y="3630"/>
                  <a:pt x="25317" y="0"/>
                  <a:pt x="34456" y="0"/>
                </a:cubicBezTo>
                <a:close/>
              </a:path>
            </a:pathLst>
          </a:custGeom>
          <a:solidFill>
            <a:srgbClr val="FC8181"/>
          </a:solidFill>
        </p:spPr>
        <p:txBody>
          <a:bodyPr/>
          <a:lstStyle/>
          <a:p>
            <a:pPr algn="ctr"/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SG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Tô</a:t>
            </a:r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SG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0F7747-71FC-3FF7-3E44-DECE7055B4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8568" y="1440784"/>
            <a:ext cx="3767021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2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AB364-31A8-518F-AE8A-A519BF81E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8">
            <a:extLst>
              <a:ext uri="{FF2B5EF4-FFF2-40B4-BE49-F238E27FC236}">
                <a16:creationId xmlns:a16="http://schemas.microsoft.com/office/drawing/2014/main" id="{95A32568-DC13-45A4-FEAD-1C02720E8207}"/>
              </a:ext>
            </a:extLst>
          </p:cNvPr>
          <p:cNvGrpSpPr/>
          <p:nvPr/>
        </p:nvGrpSpPr>
        <p:grpSpPr>
          <a:xfrm>
            <a:off x="5852677" y="2339185"/>
            <a:ext cx="6072108" cy="4311894"/>
            <a:chOff x="-174921" y="-47625"/>
            <a:chExt cx="4449647" cy="1726010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C8B0C9-5E72-85AF-3588-0E17812D8A3A}"/>
                </a:ext>
              </a:extLst>
            </p:cNvPr>
            <p:cNvSpPr/>
            <p:nvPr/>
          </p:nvSpPr>
          <p:spPr>
            <a:xfrm>
              <a:off x="-174921" y="-26068"/>
              <a:ext cx="4449647" cy="1545841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209B208B-4D6F-E455-6272-7FDC8A9AA2CE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9D73DBF-DA75-9396-028C-33F458EF304C}"/>
              </a:ext>
            </a:extLst>
          </p:cNvPr>
          <p:cNvGrpSpPr/>
          <p:nvPr/>
        </p:nvGrpSpPr>
        <p:grpSpPr>
          <a:xfrm>
            <a:off x="632796" y="145773"/>
            <a:ext cx="11530691" cy="2193412"/>
            <a:chOff x="-572096" y="-242311"/>
            <a:chExt cx="3696345" cy="129668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B0DE53D-D9F7-41F2-58FC-AE706087710B}"/>
                </a:ext>
              </a:extLst>
            </p:cNvPr>
            <p:cNvSpPr/>
            <p:nvPr/>
          </p:nvSpPr>
          <p:spPr>
            <a:xfrm>
              <a:off x="-572096" y="-242311"/>
              <a:ext cx="3696345" cy="1296683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Mỗi bộ phát sóng có thể truyền sóng trong một khu vực như sau: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tròn tâm A bán kính 30 m; Hình tròn tâm B bán kính 20 m;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tròn tâm C bán kính 20 m; Hình tròn tâm D bán kính 20 m.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 Rô-bốt đứng ở vị trí E có thể nhận được sóng từ bộ phát sóng nào?</a:t>
              </a:r>
              <a:endParaRPr kumimoji="0" lang="en-SG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813917-111E-D533-E34D-D84E6D78E429}"/>
                </a:ext>
              </a:extLst>
            </p:cNvPr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Freeform 8"/>
          <p:cNvSpPr/>
          <p:nvPr/>
        </p:nvSpPr>
        <p:spPr>
          <a:xfrm>
            <a:off x="28513" y="1074208"/>
            <a:ext cx="683684" cy="683684"/>
          </a:xfrm>
          <a:custGeom>
            <a:avLst/>
            <a:gdLst/>
            <a:ahLst/>
            <a:cxnLst/>
            <a:rect l="l" t="t" r="r" b="b"/>
            <a:pathLst>
              <a:path w="1025526" h="1025526">
                <a:moveTo>
                  <a:pt x="0" y="0"/>
                </a:moveTo>
                <a:lnTo>
                  <a:pt x="1025526" y="0"/>
                </a:lnTo>
                <a:lnTo>
                  <a:pt x="1025526" y="1025526"/>
                </a:lnTo>
                <a:lnTo>
                  <a:pt x="0" y="102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E1830C-28D4-DA9F-80E9-954717BC4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8047" y="2393039"/>
            <a:ext cx="5952086" cy="41190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2B8357-AFCF-4C28-EA9D-0939F6AB7787}"/>
              </a:ext>
            </a:extLst>
          </p:cNvPr>
          <p:cNvSpPr txBox="1"/>
          <p:nvPr/>
        </p:nvSpPr>
        <p:spPr>
          <a:xfrm>
            <a:off x="6002741" y="2747818"/>
            <a:ext cx="59220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Rô-bốt đứng ở vị trí E có thể nhận được sóng từ bộ phát sóng có bán kính hình tròn lớn hơn hoặc bằng khoảng cách từ bộ phát sóng đến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bốt. Vậy ở hình tròn tâm B 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vi-VN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</a:t>
            </a: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vi-VN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bốt sẽ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 được sóng.</a:t>
            </a:r>
            <a:endParaRPr lang="en-SG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441</Words>
  <Application>Microsoft Macintosh PowerPoint</Application>
  <PresentationFormat>Widescreen</PresentationFormat>
  <Paragraphs>33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#9Slide07 HoneyCream</vt:lpstr>
      <vt:lpstr>Aptos</vt:lpstr>
      <vt:lpstr>Arial</vt:lpstr>
      <vt:lpstr>Calibri</vt:lpstr>
      <vt:lpstr>SVN-Newton</vt:lpstr>
      <vt:lpstr>Tahoma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Tư Bùi</dc:creator>
  <cp:lastModifiedBy>pham phuong anh</cp:lastModifiedBy>
  <cp:revision>8</cp:revision>
  <dcterms:created xsi:type="dcterms:W3CDTF">2024-11-12T08:52:19Z</dcterms:created>
  <dcterms:modified xsi:type="dcterms:W3CDTF">2026-01-06T07:22:37Z</dcterms:modified>
</cp:coreProperties>
</file>