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11088488" r:id="rId2"/>
    <p:sldId id="11088490" r:id="rId3"/>
    <p:sldId id="11088498" r:id="rId4"/>
    <p:sldId id="11088525" r:id="rId5"/>
    <p:sldId id="11088497" r:id="rId6"/>
    <p:sldId id="11088496" r:id="rId7"/>
    <p:sldId id="11088526" r:id="rId8"/>
    <p:sldId id="11088499" r:id="rId9"/>
    <p:sldId id="11088527" r:id="rId10"/>
    <p:sldId id="11088504" r:id="rId11"/>
    <p:sldId id="11088507" r:id="rId12"/>
  </p:sldIdLst>
  <p:sldSz cx="12192000" cy="6858000"/>
  <p:notesSz cx="6858000" cy="9144000"/>
  <p:custDataLst>
    <p:tags r:id="rId1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9E9"/>
    <a:srgbClr val="E36022"/>
    <a:srgbClr val="F7D56F"/>
    <a:srgbClr val="FCECC3"/>
    <a:srgbClr val="CEEAB0"/>
    <a:srgbClr val="88B1A5"/>
    <a:srgbClr val="69ABC6"/>
    <a:srgbClr val="EC943B"/>
    <a:srgbClr val="FFFF80"/>
    <a:srgbClr val="F7EC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9" autoAdjust="0"/>
    <p:restoredTop sz="93202" autoAdjust="0"/>
  </p:normalViewPr>
  <p:slideViewPr>
    <p:cSldViewPr snapToGrid="0">
      <p:cViewPr varScale="1">
        <p:scale>
          <a:sx n="69" d="100"/>
          <a:sy n="69" d="100"/>
        </p:scale>
        <p:origin x="702" y="72"/>
      </p:cViewPr>
      <p:guideLst/>
    </p:cSldViewPr>
  </p:slideViewPr>
  <p:notesTextViewPr>
    <p:cViewPr>
      <p:scale>
        <a:sx n="1" d="1"/>
        <a:sy n="1" d="1"/>
      </p:scale>
      <p:origin x="0" y="0"/>
    </p:cViewPr>
  </p:notesTextViewPr>
  <p:sorterViewPr>
    <p:cViewPr>
      <p:scale>
        <a:sx n="100" d="100"/>
        <a:sy n="100" d="100"/>
      </p:scale>
      <p:origin x="0" y="-232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EC68C4-E129-4943-9EB7-A94F53245FFB}" type="datetimeFigureOut">
              <a:rPr lang="zh-CN" altLang="en-US" smtClean="0"/>
              <a:t>2025/12/5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53BD35-1189-42DF-90F4-FF07692DA867}" type="slidenum">
              <a:rPr lang="zh-CN" altLang="en-US" smtClean="0"/>
              <a:t>‹#›</a:t>
            </a:fld>
            <a:endParaRPr lang="zh-CN" altLang="en-US"/>
          </a:p>
        </p:txBody>
      </p:sp>
    </p:spTree>
    <p:extLst>
      <p:ext uri="{BB962C8B-B14F-4D97-AF65-F5344CB8AC3E}">
        <p14:creationId xmlns:p14="http://schemas.microsoft.com/office/powerpoint/2010/main" val="2522174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032554EB-4C62-4957-B789-FDFDF47FEB37}" type="datetimeFigureOut">
              <a:rPr lang="zh-CN" altLang="en-US" smtClean="0"/>
              <a:t>2025/12/5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45F60E6-B9B1-456E-ACE7-5C7E49F806F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032554EB-4C62-4957-B789-FDFDF47FEB37}" type="datetimeFigureOut">
              <a:rPr lang="zh-CN" altLang="en-US" smtClean="0"/>
              <a:t>2025/12/5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45F60E6-B9B1-456E-ACE7-5C7E49F806F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032554EB-4C62-4957-B789-FDFDF47FEB37}" type="datetimeFigureOut">
              <a:rPr lang="zh-CN" altLang="en-US" smtClean="0"/>
              <a:t>2025/12/5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45F60E6-B9B1-456E-ACE7-5C7E49F806F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032554EB-4C62-4957-B789-FDFDF47FEB37}" type="datetimeFigureOut">
              <a:rPr lang="zh-CN" altLang="en-US" smtClean="0"/>
              <a:t>2025/12/5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45F60E6-B9B1-456E-ACE7-5C7E49F806F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032554EB-4C62-4957-B789-FDFDF47FEB37}" type="datetimeFigureOut">
              <a:rPr lang="zh-CN" altLang="en-US" smtClean="0"/>
              <a:t>2025/12/5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45F60E6-B9B1-456E-ACE7-5C7E49F806F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032554EB-4C62-4957-B789-FDFDF47FEB37}" type="datetimeFigureOut">
              <a:rPr lang="zh-CN" altLang="en-US" smtClean="0"/>
              <a:t>2025/12/5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45F60E6-B9B1-456E-ACE7-5C7E49F806F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032554EB-4C62-4957-B789-FDFDF47FEB37}" type="datetimeFigureOut">
              <a:rPr lang="zh-CN" altLang="en-US" smtClean="0"/>
              <a:t>2025/12/5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45F60E6-B9B1-456E-ACE7-5C7E49F806F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32554EB-4C62-4957-B789-FDFDF47FEB37}" type="datetimeFigureOut">
              <a:rPr lang="zh-CN" altLang="en-US" smtClean="0"/>
              <a:t>2025/12/5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45F60E6-B9B1-456E-ACE7-5C7E49F806F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32554EB-4C62-4957-B789-FDFDF47FEB37}" type="datetimeFigureOut">
              <a:rPr lang="zh-CN" altLang="en-US" smtClean="0"/>
              <a:t>2025/12/5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45F60E6-B9B1-456E-ACE7-5C7E49F806F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32554EB-4C62-4957-B789-FDFDF47FEB37}" type="datetimeFigureOut">
              <a:rPr lang="zh-CN" altLang="en-US" smtClean="0"/>
              <a:t>2025/12/5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45F60E6-B9B1-456E-ACE7-5C7E49F806F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32554EB-4C62-4957-B789-FDFDF47FEB37}" type="datetimeFigureOut">
              <a:rPr lang="zh-CN" altLang="en-US" smtClean="0"/>
              <a:t>2025/12/5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45F60E6-B9B1-456E-ACE7-5C7E49F806F8}" type="slidenum">
              <a:rPr lang="zh-CN" altLang="en-US" smtClean="0"/>
              <a:t>‹#›</a:t>
            </a:fld>
            <a:endParaRPr lang="zh-CN" altLang="en-US"/>
          </a:p>
        </p:txBody>
      </p:sp>
      <p:pic>
        <p:nvPicPr>
          <p:cNvPr id="8" name="Picture 7" descr="A round pink label with white text and a black background&#10;&#10;Description automatically generate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517579" y="2349756"/>
            <a:ext cx="1548251" cy="154825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2554EB-4C62-4957-B789-FDFDF47FEB37}" type="datetimeFigureOut">
              <a:rPr lang="zh-CN" altLang="en-US" smtClean="0"/>
              <a:t>2025/12/5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5F60E6-B9B1-456E-ACE7-5C7E49F806F8}"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2.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2.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2.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2.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8" cy="6858000"/>
          </a:xfrm>
          <a:prstGeom prst="rect">
            <a:avLst/>
          </a:prstGeom>
        </p:spPr>
      </p:pic>
      <p:sp>
        <p:nvSpPr>
          <p:cNvPr id="6" name="TextBox 5"/>
          <p:cNvSpPr txBox="1"/>
          <p:nvPr/>
        </p:nvSpPr>
        <p:spPr>
          <a:xfrm>
            <a:off x="132080" y="4684249"/>
            <a:ext cx="7226300" cy="1938992"/>
          </a:xfrm>
          <a:prstGeom prst="rect">
            <a:avLst/>
          </a:prstGeom>
          <a:noFill/>
        </p:spPr>
        <p:txBody>
          <a:bodyPr wrap="square">
            <a:spAutoFit/>
          </a:bodyPr>
          <a:lstStyle/>
          <a:p>
            <a:r>
              <a:rPr lang="vi-VN" sz="2400" b="1" dirty="0">
                <a:ln>
                  <a:solidFill>
                    <a:schemeClr val="bg1"/>
                  </a:solidFill>
                </a:ln>
                <a:solidFill>
                  <a:schemeClr val="bg1"/>
                </a:solidFill>
                <a:latin typeface="Calibri" panose="020F0502020204030204" pitchFamily="34" charset="0"/>
                <a:cs typeface="Calibri" panose="020F0502020204030204" pitchFamily="34" charset="0"/>
              </a:rPr>
              <a:t>Trên sông Đà</a:t>
            </a:r>
          </a:p>
          <a:p>
            <a:r>
              <a:rPr lang="vi-VN" sz="2400" b="1" dirty="0">
                <a:ln>
                  <a:solidFill>
                    <a:schemeClr val="bg1"/>
                  </a:solidFill>
                </a:ln>
                <a:solidFill>
                  <a:schemeClr val="bg1"/>
                </a:solidFill>
                <a:latin typeface="Calibri" panose="020F0502020204030204" pitchFamily="34" charset="0"/>
                <a:cs typeface="Calibri" panose="020F0502020204030204" pitchFamily="34" charset="0"/>
              </a:rPr>
              <a:t>Một đêm trăng chơi vơi</a:t>
            </a:r>
          </a:p>
          <a:p>
            <a:r>
              <a:rPr lang="vi-VN" sz="2400" b="1" dirty="0">
                <a:ln>
                  <a:solidFill>
                    <a:schemeClr val="bg1"/>
                  </a:solidFill>
                </a:ln>
                <a:solidFill>
                  <a:schemeClr val="bg1"/>
                </a:solidFill>
                <a:latin typeface="Calibri" panose="020F0502020204030204" pitchFamily="34" charset="0"/>
                <a:cs typeface="Calibri" panose="020F0502020204030204" pitchFamily="34" charset="0"/>
              </a:rPr>
              <a:t>Tôi đã nghe tiếng ba-la-lai-ca như thế</a:t>
            </a:r>
          </a:p>
          <a:p>
            <a:r>
              <a:rPr lang="vi-VN" sz="2400" b="1" dirty="0">
                <a:ln>
                  <a:solidFill>
                    <a:schemeClr val="bg1"/>
                  </a:solidFill>
                </a:ln>
                <a:solidFill>
                  <a:schemeClr val="bg1"/>
                </a:solidFill>
                <a:latin typeface="Calibri" panose="020F0502020204030204" pitchFamily="34" charset="0"/>
                <a:cs typeface="Calibri" panose="020F0502020204030204" pitchFamily="34" charset="0"/>
              </a:rPr>
              <a:t>Một cô gái Nga mái tóc màu hạt dẻ</a:t>
            </a:r>
          </a:p>
          <a:p>
            <a:r>
              <a:rPr lang="vi-VN" sz="2400" b="1" dirty="0">
                <a:ln>
                  <a:solidFill>
                    <a:schemeClr val="bg1"/>
                  </a:solidFill>
                </a:ln>
                <a:solidFill>
                  <a:schemeClr val="bg1"/>
                </a:solidFill>
                <a:latin typeface="Calibri" panose="020F0502020204030204" pitchFamily="34" charset="0"/>
                <a:cs typeface="Calibri" panose="020F0502020204030204" pitchFamily="34" charset="0"/>
              </a:rPr>
              <a:t>Ngón tay đan trên những sợi dây đồng.</a:t>
            </a:r>
            <a:endParaRPr lang="vi-VN" sz="2400" b="1" i="0" dirty="0">
              <a:ln>
                <a:solidFill>
                  <a:schemeClr val="bg1"/>
                </a:solidFill>
              </a:ln>
              <a:solidFill>
                <a:schemeClr val="bg1"/>
              </a:solidFill>
              <a:effectLst/>
              <a:latin typeface="Calibri" panose="020F0502020204030204" pitchFamily="34" charset="0"/>
              <a:cs typeface="Calibri" panose="020F0502020204030204" pitchFamily="34" charset="0"/>
            </a:endParaRPr>
          </a:p>
        </p:txBody>
      </p:sp>
      <p:sp>
        <p:nvSpPr>
          <p:cNvPr id="11" name="TextBox 10"/>
          <p:cNvSpPr txBox="1"/>
          <p:nvPr/>
        </p:nvSpPr>
        <p:spPr>
          <a:xfrm>
            <a:off x="182880" y="1255631"/>
            <a:ext cx="7226300" cy="1200329"/>
          </a:xfrm>
          <a:prstGeom prst="rect">
            <a:avLst/>
          </a:prstGeom>
          <a:noFill/>
        </p:spPr>
        <p:txBody>
          <a:bodyPr wrap="square">
            <a:spAutoFit/>
          </a:bodyPr>
          <a:lstStyle/>
          <a:p>
            <a:r>
              <a:rPr lang="vi-VN" sz="2400" b="1" dirty="0">
                <a:ln>
                  <a:solidFill>
                    <a:schemeClr val="bg1"/>
                  </a:solidFill>
                </a:ln>
                <a:solidFill>
                  <a:schemeClr val="bg1"/>
                </a:solidFill>
                <a:latin typeface="Calibri" panose="020F0502020204030204" pitchFamily="34" charset="0"/>
                <a:cs typeface="Calibri" panose="020F0502020204030204" pitchFamily="34" charset="0"/>
              </a:rPr>
              <a:t>Tiếng đàn ba-la-lai-ca</a:t>
            </a:r>
          </a:p>
          <a:p>
            <a:r>
              <a:rPr lang="vi-VN" sz="2400" b="1" dirty="0">
                <a:ln>
                  <a:solidFill>
                    <a:schemeClr val="bg1"/>
                  </a:solidFill>
                </a:ln>
                <a:solidFill>
                  <a:schemeClr val="bg1"/>
                </a:solidFill>
                <a:latin typeface="Calibri" panose="020F0502020204030204" pitchFamily="34" charset="0"/>
                <a:cs typeface="Calibri" panose="020F0502020204030204" pitchFamily="34" charset="0"/>
              </a:rPr>
              <a:t>Như ngọn gió bình yên</a:t>
            </a:r>
          </a:p>
          <a:p>
            <a:r>
              <a:rPr lang="vi-VN" sz="2400" b="1" dirty="0">
                <a:ln>
                  <a:solidFill>
                    <a:schemeClr val="bg1"/>
                  </a:solidFill>
                </a:ln>
                <a:solidFill>
                  <a:schemeClr val="bg1"/>
                </a:solidFill>
                <a:latin typeface="Calibri" panose="020F0502020204030204" pitchFamily="34" charset="0"/>
                <a:cs typeface="Calibri" panose="020F0502020204030204" pitchFamily="34" charset="0"/>
              </a:rPr>
              <a:t>Thổi qua rừng bạch dương dìu dặt…</a:t>
            </a:r>
            <a:endParaRPr lang="en-US" sz="2400" dirty="0">
              <a:ln>
                <a:solidFill>
                  <a:schemeClr val="bg1"/>
                </a:solidFill>
              </a:ln>
            </a:endParaRPr>
          </a:p>
        </p:txBody>
      </p:sp>
      <p:pic>
        <p:nvPicPr>
          <p:cNvPr id="5" name="Picture 4"/>
          <p:cNvPicPr>
            <a:picLocks noChangeAspect="1"/>
          </p:cNvPicPr>
          <p:nvPr/>
        </p:nvPicPr>
        <p:blipFill>
          <a:blip r:embed="rId3"/>
          <a:stretch>
            <a:fillRect/>
          </a:stretch>
        </p:blipFill>
        <p:spPr>
          <a:xfrm>
            <a:off x="1087710" y="144232"/>
            <a:ext cx="9833700" cy="920576"/>
          </a:xfrm>
          <a:prstGeom prst="rect">
            <a:avLst/>
          </a:prstGeom>
        </p:spPr>
      </p:pic>
      <p:pic>
        <p:nvPicPr>
          <p:cNvPr id="8" name="Picture 7"/>
          <p:cNvPicPr>
            <a:picLocks noChangeAspect="1"/>
          </p:cNvPicPr>
          <p:nvPr/>
        </p:nvPicPr>
        <p:blipFill>
          <a:blip r:embed="rId4"/>
          <a:stretch>
            <a:fillRect/>
          </a:stretch>
        </p:blipFill>
        <p:spPr>
          <a:xfrm>
            <a:off x="10064265" y="3982721"/>
            <a:ext cx="2127735" cy="2875280"/>
          </a:xfrm>
          <a:prstGeom prst="rect">
            <a:avLst/>
          </a:prstGeom>
        </p:spPr>
      </p:pic>
      <p:sp>
        <p:nvSpPr>
          <p:cNvPr id="10" name="TextBox 9"/>
          <p:cNvSpPr txBox="1"/>
          <p:nvPr/>
        </p:nvSpPr>
        <p:spPr>
          <a:xfrm>
            <a:off x="132080" y="2637391"/>
            <a:ext cx="7226300" cy="1938992"/>
          </a:xfrm>
          <a:prstGeom prst="rect">
            <a:avLst/>
          </a:prstGeom>
          <a:noFill/>
        </p:spPr>
        <p:txBody>
          <a:bodyPr wrap="square">
            <a:spAutoFit/>
          </a:bodyPr>
          <a:lstStyle/>
          <a:p>
            <a:r>
              <a:rPr lang="vi-VN" sz="2400" b="1" dirty="0">
                <a:ln>
                  <a:solidFill>
                    <a:schemeClr val="bg1"/>
                  </a:solidFill>
                </a:ln>
                <a:solidFill>
                  <a:schemeClr val="bg1"/>
                </a:solidFill>
                <a:latin typeface="Calibri" panose="020F0502020204030204" pitchFamily="34" charset="0"/>
                <a:cs typeface="Calibri" panose="020F0502020204030204" pitchFamily="34" charset="0"/>
              </a:rPr>
              <a:t>Tiếng đàn ba-la-lai-ca</a:t>
            </a:r>
          </a:p>
          <a:p>
            <a:r>
              <a:rPr lang="vi-VN" sz="2400" b="1" dirty="0">
                <a:ln>
                  <a:solidFill>
                    <a:schemeClr val="bg1"/>
                  </a:solidFill>
                </a:ln>
                <a:solidFill>
                  <a:schemeClr val="bg1"/>
                </a:solidFill>
                <a:latin typeface="Calibri" panose="020F0502020204030204" pitchFamily="34" charset="0"/>
                <a:cs typeface="Calibri" panose="020F0502020204030204" pitchFamily="34" charset="0"/>
              </a:rPr>
              <a:t>Như ngọn sóng</a:t>
            </a:r>
          </a:p>
          <a:p>
            <a:r>
              <a:rPr lang="vi-VN" sz="2400" b="1" dirty="0">
                <a:ln>
                  <a:solidFill>
                    <a:schemeClr val="bg1"/>
                  </a:solidFill>
                </a:ln>
                <a:solidFill>
                  <a:schemeClr val="bg1"/>
                </a:solidFill>
                <a:latin typeface="Calibri" panose="020F0502020204030204" pitchFamily="34" charset="0"/>
                <a:cs typeface="Calibri" panose="020F0502020204030204" pitchFamily="34" charset="0"/>
              </a:rPr>
              <a:t>Vỗ trắng phau ghềnh đá</a:t>
            </a:r>
          </a:p>
          <a:p>
            <a:r>
              <a:rPr lang="vi-VN" sz="2400" b="1" dirty="0">
                <a:ln>
                  <a:solidFill>
                    <a:schemeClr val="bg1"/>
                  </a:solidFill>
                </a:ln>
                <a:solidFill>
                  <a:schemeClr val="bg1"/>
                </a:solidFill>
                <a:latin typeface="Calibri" panose="020F0502020204030204" pitchFamily="34" charset="0"/>
                <a:cs typeface="Calibri" panose="020F0502020204030204" pitchFamily="34" charset="0"/>
              </a:rPr>
              <a:t>Nghe náo nức</a:t>
            </a:r>
          </a:p>
          <a:p>
            <a:r>
              <a:rPr lang="vi-VN" sz="2400" b="1" dirty="0">
                <a:ln>
                  <a:solidFill>
                    <a:schemeClr val="bg1"/>
                  </a:solidFill>
                </a:ln>
                <a:solidFill>
                  <a:schemeClr val="bg1"/>
                </a:solidFill>
                <a:latin typeface="Calibri" panose="020F0502020204030204" pitchFamily="34" charset="0"/>
                <a:cs typeface="Calibri" panose="020F0502020204030204" pitchFamily="34" charset="0"/>
              </a:rPr>
              <a:t>Những dòng sông nóng lòng tìm biển cả...</a:t>
            </a:r>
            <a:endParaRPr lang="en-US" sz="2400" dirty="0">
              <a:ln>
                <a:solidFill>
                  <a:schemeClr val="bg1"/>
                </a:solidFill>
              </a:ln>
            </a:endParaRPr>
          </a:p>
        </p:txBody>
      </p:sp>
      <p:sp>
        <p:nvSpPr>
          <p:cNvPr id="15" name="TextBox 14"/>
          <p:cNvSpPr txBox="1"/>
          <p:nvPr/>
        </p:nvSpPr>
        <p:spPr>
          <a:xfrm>
            <a:off x="5567680" y="1377551"/>
            <a:ext cx="7226300" cy="2308324"/>
          </a:xfrm>
          <a:prstGeom prst="rect">
            <a:avLst/>
          </a:prstGeom>
          <a:noFill/>
        </p:spPr>
        <p:txBody>
          <a:bodyPr wrap="square">
            <a:spAutoFit/>
          </a:bodyPr>
          <a:lstStyle/>
          <a:p>
            <a:r>
              <a:rPr lang="vi-VN" sz="2400" b="1" dirty="0">
                <a:ln>
                  <a:solidFill>
                    <a:schemeClr val="bg1"/>
                  </a:solidFill>
                </a:ln>
                <a:solidFill>
                  <a:schemeClr val="bg1"/>
                </a:solidFill>
                <a:latin typeface="Calibri" panose="020F0502020204030204" pitchFamily="34" charset="0"/>
                <a:cs typeface="Calibri" panose="020F0502020204030204" pitchFamily="34" charset="0"/>
              </a:rPr>
              <a:t>Lúc ấy</a:t>
            </a:r>
          </a:p>
          <a:p>
            <a:r>
              <a:rPr lang="vi-VN" sz="2400" b="1" dirty="0">
                <a:ln>
                  <a:solidFill>
                    <a:schemeClr val="bg1"/>
                  </a:solidFill>
                </a:ln>
                <a:solidFill>
                  <a:schemeClr val="bg1"/>
                </a:solidFill>
                <a:latin typeface="Calibri" panose="020F0502020204030204" pitchFamily="34" charset="0"/>
                <a:cs typeface="Calibri" panose="020F0502020204030204" pitchFamily="34" charset="0"/>
              </a:rPr>
              <a:t>Cả công trường say ngủ cạnh dòng sông</a:t>
            </a:r>
          </a:p>
          <a:p>
            <a:r>
              <a:rPr lang="vi-VN" sz="2400" b="1" dirty="0">
                <a:ln>
                  <a:solidFill>
                    <a:schemeClr val="bg1"/>
                  </a:solidFill>
                </a:ln>
                <a:solidFill>
                  <a:schemeClr val="bg1"/>
                </a:solidFill>
                <a:latin typeface="Calibri" panose="020F0502020204030204" pitchFamily="34" charset="0"/>
                <a:cs typeface="Calibri" panose="020F0502020204030204" pitchFamily="34" charset="0"/>
              </a:rPr>
              <a:t>Những tháp khoan nhô lên trời ngẫm nghĩ</a:t>
            </a:r>
          </a:p>
          <a:p>
            <a:r>
              <a:rPr lang="vi-VN" sz="2400" b="1" dirty="0">
                <a:ln>
                  <a:solidFill>
                    <a:schemeClr val="bg1"/>
                  </a:solidFill>
                </a:ln>
                <a:solidFill>
                  <a:schemeClr val="bg1"/>
                </a:solidFill>
                <a:latin typeface="Calibri" panose="020F0502020204030204" pitchFamily="34" charset="0"/>
                <a:cs typeface="Calibri" panose="020F0502020204030204" pitchFamily="34" charset="0"/>
              </a:rPr>
              <a:t>Những xe ủi, xe ben sóng vai nhau nằm nghỉ</a:t>
            </a:r>
          </a:p>
          <a:p>
            <a:r>
              <a:rPr lang="vi-VN" sz="2400" b="1" dirty="0">
                <a:ln>
                  <a:solidFill>
                    <a:schemeClr val="bg1"/>
                  </a:solidFill>
                </a:ln>
                <a:solidFill>
                  <a:schemeClr val="bg1"/>
                </a:solidFill>
                <a:latin typeface="Calibri" panose="020F0502020204030204" pitchFamily="34" charset="0"/>
                <a:cs typeface="Calibri" panose="020F0502020204030204" pitchFamily="34" charset="0"/>
              </a:rPr>
              <a:t>Chỉ còn tiếng đàn ngân nga</a:t>
            </a:r>
          </a:p>
          <a:p>
            <a:r>
              <a:rPr lang="vi-VN" sz="2400" b="1" dirty="0">
                <a:ln>
                  <a:solidFill>
                    <a:schemeClr val="bg1"/>
                  </a:solidFill>
                </a:ln>
                <a:solidFill>
                  <a:schemeClr val="bg1"/>
                </a:solidFill>
                <a:latin typeface="Calibri" panose="020F0502020204030204" pitchFamily="34" charset="0"/>
                <a:cs typeface="Calibri" panose="020F0502020204030204" pitchFamily="34" charset="0"/>
              </a:rPr>
              <a:t>Với một dòng trăng lấp loáng sông Đà.</a:t>
            </a:r>
            <a:endParaRPr lang="en-US" sz="2400" dirty="0">
              <a:ln>
                <a:solidFill>
                  <a:schemeClr val="bg1"/>
                </a:solidFill>
              </a:ln>
            </a:endParaRPr>
          </a:p>
        </p:txBody>
      </p:sp>
      <p:sp>
        <p:nvSpPr>
          <p:cNvPr id="16" name="TextBox 15"/>
          <p:cNvSpPr txBox="1"/>
          <p:nvPr/>
        </p:nvSpPr>
        <p:spPr>
          <a:xfrm>
            <a:off x="5567680" y="3858796"/>
            <a:ext cx="5963920" cy="2308324"/>
          </a:xfrm>
          <a:prstGeom prst="rect">
            <a:avLst/>
          </a:prstGeom>
          <a:noFill/>
        </p:spPr>
        <p:txBody>
          <a:bodyPr wrap="square">
            <a:spAutoFit/>
          </a:bodyPr>
          <a:lstStyle/>
          <a:p>
            <a:r>
              <a:rPr lang="vi-VN" sz="2400" b="1" dirty="0">
                <a:ln>
                  <a:solidFill>
                    <a:schemeClr val="bg1"/>
                  </a:solidFill>
                </a:ln>
                <a:solidFill>
                  <a:schemeClr val="bg1"/>
                </a:solidFill>
                <a:latin typeface="Calibri" panose="020F0502020204030204" pitchFamily="34" charset="0"/>
                <a:cs typeface="Calibri" panose="020F0502020204030204" pitchFamily="34" charset="0"/>
              </a:rPr>
              <a:t>Ngày mai</a:t>
            </a:r>
          </a:p>
          <a:p>
            <a:r>
              <a:rPr lang="vi-VN" sz="2400" b="1" dirty="0">
                <a:ln>
                  <a:solidFill>
                    <a:schemeClr val="bg1"/>
                  </a:solidFill>
                </a:ln>
                <a:solidFill>
                  <a:schemeClr val="bg1"/>
                </a:solidFill>
                <a:latin typeface="Calibri" panose="020F0502020204030204" pitchFamily="34" charset="0"/>
                <a:cs typeface="Calibri" panose="020F0502020204030204" pitchFamily="34" charset="0"/>
              </a:rPr>
              <a:t>Chiếc đập lớn nối liền hai khối núi</a:t>
            </a:r>
          </a:p>
          <a:p>
            <a:r>
              <a:rPr lang="vi-VN" sz="2400" b="1" dirty="0">
                <a:ln>
                  <a:solidFill>
                    <a:schemeClr val="bg1"/>
                  </a:solidFill>
                </a:ln>
                <a:solidFill>
                  <a:schemeClr val="bg1"/>
                </a:solidFill>
                <a:latin typeface="Calibri" panose="020F0502020204030204" pitchFamily="34" charset="0"/>
                <a:cs typeface="Calibri" panose="020F0502020204030204" pitchFamily="34" charset="0"/>
              </a:rPr>
              <a:t>Biển sẽ nằm bỡ ngỡ giữa cao nguyên</a:t>
            </a:r>
          </a:p>
          <a:p>
            <a:r>
              <a:rPr lang="vi-VN" sz="2400" b="1" dirty="0">
                <a:ln>
                  <a:solidFill>
                    <a:schemeClr val="bg1"/>
                  </a:solidFill>
                </a:ln>
                <a:solidFill>
                  <a:schemeClr val="bg1"/>
                </a:solidFill>
                <a:latin typeface="Calibri" panose="020F0502020204030204" pitchFamily="34" charset="0"/>
                <a:cs typeface="Calibri" panose="020F0502020204030204" pitchFamily="34" charset="0"/>
              </a:rPr>
              <a:t>Sông Đà gửi ánh sáng đi muôn ngả</a:t>
            </a:r>
          </a:p>
          <a:p>
            <a:r>
              <a:rPr lang="vi-VN" sz="2400" b="1" dirty="0">
                <a:ln>
                  <a:solidFill>
                    <a:schemeClr val="bg1"/>
                  </a:solidFill>
                </a:ln>
                <a:solidFill>
                  <a:schemeClr val="bg1"/>
                </a:solidFill>
                <a:latin typeface="Calibri" panose="020F0502020204030204" pitchFamily="34" charset="0"/>
                <a:cs typeface="Calibri" panose="020F0502020204030204" pitchFamily="34" charset="0"/>
              </a:rPr>
              <a:t>Từ công trình thuỷ điện lớn đầu tiên.</a:t>
            </a:r>
          </a:p>
          <a:p>
            <a:pPr algn="r"/>
            <a:r>
              <a:rPr lang="vi-VN" sz="2400" b="1" dirty="0">
                <a:ln>
                  <a:solidFill>
                    <a:schemeClr val="bg1"/>
                  </a:solidFill>
                </a:ln>
                <a:solidFill>
                  <a:schemeClr val="bg1"/>
                </a:solidFill>
                <a:latin typeface="Calibri" panose="020F0502020204030204" pitchFamily="34" charset="0"/>
                <a:cs typeface="Calibri" panose="020F0502020204030204" pitchFamily="34" charset="0"/>
              </a:rPr>
              <a:t>(Quang Huy)</a:t>
            </a:r>
            <a:endParaRPr lang="en-US" sz="2400" dirty="0">
              <a:ln>
                <a:solidFill>
                  <a:schemeClr val="bg1"/>
                </a:solidFill>
              </a:ln>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0" grpId="0"/>
      <p:bldP spid="15" grpId="0"/>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3260" y="181765"/>
            <a:ext cx="1108257" cy="1108257"/>
          </a:xfrm>
          <a:prstGeom prst="rect">
            <a:avLst/>
          </a:prstGeom>
        </p:spPr>
      </p:pic>
      <p:pic>
        <p:nvPicPr>
          <p:cNvPr id="6"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10434" y="1308480"/>
            <a:ext cx="899535" cy="899535"/>
          </a:xfrm>
          <a:prstGeom prst="rect">
            <a:avLst/>
          </a:prstGeom>
        </p:spPr>
      </p:pic>
      <p:pic>
        <p:nvPicPr>
          <p:cNvPr id="7"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15934" y="981154"/>
            <a:ext cx="654652" cy="654652"/>
          </a:xfrm>
          <a:prstGeom prst="rect">
            <a:avLst/>
          </a:prstGeom>
        </p:spPr>
      </p:pic>
      <p:pic>
        <p:nvPicPr>
          <p:cNvPr id="8" name="图片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3206664">
            <a:off x="-238879" y="6487"/>
            <a:ext cx="2057479" cy="2057479"/>
          </a:xfrm>
          <a:prstGeom prst="rect">
            <a:avLst/>
          </a:prstGeom>
        </p:spPr>
      </p:pic>
      <p:sp>
        <p:nvSpPr>
          <p:cNvPr id="16" name="Rectangle: Rounded Corners 15"/>
          <p:cNvSpPr/>
          <p:nvPr/>
        </p:nvSpPr>
        <p:spPr>
          <a:xfrm>
            <a:off x="1003300" y="1758247"/>
            <a:ext cx="9939959" cy="395148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1097114" y="1867436"/>
            <a:ext cx="9671050" cy="3785652"/>
          </a:xfrm>
          <a:prstGeom prst="rect">
            <a:avLst/>
          </a:prstGeom>
          <a:noFill/>
        </p:spPr>
        <p:txBody>
          <a:bodyPr wrap="square">
            <a:spAutoFit/>
          </a:bodyPr>
          <a:lstStyle/>
          <a:p>
            <a:pPr algn="just"/>
            <a:r>
              <a:rPr lang="en-US" altLang="en-US" sz="4000" b="1" dirty="0">
                <a:solidFill>
                  <a:srgbClr val="0070C0"/>
                </a:solidFill>
                <a:latin typeface="Cambria" panose="02040503050406030204" pitchFamily="18" charset="0"/>
                <a:ea typeface="Cambria" panose="02040503050406030204" pitchFamily="18" charset="0"/>
              </a:rPr>
              <a:t>   </a:t>
            </a:r>
            <a:r>
              <a:rPr lang="vi-VN" altLang="en-US" sz="4000" b="1" dirty="0">
                <a:solidFill>
                  <a:srgbClr val="0070C0"/>
                </a:solidFill>
                <a:latin typeface="Cambria" panose="02040503050406030204" pitchFamily="18" charset="0"/>
                <a:ea typeface="Cambria" panose="02040503050406030204" pitchFamily="18" charset="0"/>
              </a:rPr>
              <a:t>Tiếng đàn đó quyện hoà với cảnh đẹp thơ mộng của đêm trăng trên công trường thế kỉ hứa hẹn bao hi vọng về tương lai tươi sáng của đât nước. Nghệ thuật (âm nhạc) mang đ</a:t>
            </a:r>
            <a:r>
              <a:rPr lang="en-US" altLang="en-US" sz="4000" b="1" dirty="0">
                <a:solidFill>
                  <a:srgbClr val="0070C0"/>
                </a:solidFill>
                <a:latin typeface="Cambria" panose="02040503050406030204" pitchFamily="18" charset="0"/>
                <a:ea typeface="Cambria" panose="02040503050406030204" pitchFamily="18" charset="0"/>
              </a:rPr>
              <a:t>ế</a:t>
            </a:r>
            <a:r>
              <a:rPr lang="vi-VN" altLang="en-US" sz="4000" b="1" dirty="0">
                <a:solidFill>
                  <a:srgbClr val="0070C0"/>
                </a:solidFill>
                <a:latin typeface="Cambria" panose="02040503050406030204" pitchFamily="18" charset="0"/>
                <a:ea typeface="Cambria" panose="02040503050406030204" pitchFamily="18" charset="0"/>
              </a:rPr>
              <a:t>n cảm xúc, niềm vui sống cho con người.</a:t>
            </a:r>
            <a:endParaRPr lang="en-US" altLang="en-US" sz="4000" b="1" dirty="0">
              <a:solidFill>
                <a:srgbClr val="0070C0"/>
              </a:solidFill>
              <a:latin typeface="Cambria" panose="02040503050406030204" pitchFamily="18" charset="0"/>
              <a:ea typeface="Cambria" panose="02040503050406030204" pitchFamily="18" charset="0"/>
            </a:endParaRPr>
          </a:p>
        </p:txBody>
      </p:sp>
      <p:pic>
        <p:nvPicPr>
          <p:cNvPr id="2" name="Picture 1"/>
          <p:cNvPicPr>
            <a:picLocks noChangeAspect="1"/>
          </p:cNvPicPr>
          <p:nvPr/>
        </p:nvPicPr>
        <p:blipFill>
          <a:blip r:embed="rId7"/>
          <a:stretch>
            <a:fillRect/>
          </a:stretch>
        </p:blipFill>
        <p:spPr>
          <a:xfrm>
            <a:off x="2852649" y="588226"/>
            <a:ext cx="6425741" cy="86570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5" name="Group 4"/>
          <p:cNvGrpSpPr/>
          <p:nvPr/>
        </p:nvGrpSpPr>
        <p:grpSpPr>
          <a:xfrm rot="320761">
            <a:off x="7157459" y="3017351"/>
            <a:ext cx="4635490" cy="3798573"/>
            <a:chOff x="7321950" y="3042467"/>
            <a:chExt cx="4635490" cy="3798573"/>
          </a:xfrm>
        </p:grpSpPr>
        <p:pic>
          <p:nvPicPr>
            <p:cNvPr id="6" name="Picture 4" descr="Cresent Moon Cartoon Images Clipart Best - Yellow Moon Black Background -  Png Download (#5398947) - PinClipart"/>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rot="628387" flipH="1">
              <a:off x="8092919" y="3042467"/>
              <a:ext cx="3864521" cy="3798573"/>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7321950" y="3826380"/>
              <a:ext cx="3167091" cy="2904858"/>
              <a:chOff x="676169" y="3524760"/>
              <a:chExt cx="3167091" cy="2904858"/>
            </a:xfrm>
          </p:grpSpPr>
          <p:pic>
            <p:nvPicPr>
              <p:cNvPr id="8" name="Picture 2" descr="Tập đọc: Tiếng đàn ba-la-lai-ca trên sông Đà"/>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rot="21224695" flipH="1">
                <a:off x="676169" y="4212160"/>
                <a:ext cx="3167091" cy="166398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929" b="100000" l="0" r="90180">
                            <a14:foregroundMark x1="41183" y1="60880" x2="58560" y2="81429"/>
                            <a14:foregroundMark x1="23136" y1="43763" x2="23136" y2="43763"/>
                            <a14:backgroundMark x1="5193" y1="35769" x2="41388" y2="43803"/>
                            <a14:backgroundMark x1="52905" y1="42309" x2="60051" y2="59225"/>
                            <a14:backgroundMark x1="83033" y1="50545" x2="71774" y2="64998"/>
                            <a14:backgroundMark x1="56041" y1="41986" x2="43907" y2="54461"/>
                            <a14:backgroundMark x1="55424" y1="39685" x2="64216" y2="41986"/>
                            <a14:backgroundMark x1="70694" y1="52846" x2="66530" y2="59386"/>
                            <a14:backgroundMark x1="70900" y1="50545" x2="69460" y2="52685"/>
                          </a14:backgroundRemoval>
                        </a14:imgEffect>
                      </a14:imgLayer>
                    </a14:imgProps>
                  </a:ext>
                  <a:ext uri="{28A0092B-C50C-407E-A947-70E740481C1C}">
                    <a14:useLocalDpi xmlns:a14="http://schemas.microsoft.com/office/drawing/2010/main" val="0"/>
                  </a:ext>
                </a:extLst>
              </a:blip>
              <a:srcRect r="12004"/>
              <a:stretch>
                <a:fillRect/>
              </a:stretch>
            </p:blipFill>
            <p:spPr>
              <a:xfrm>
                <a:off x="1681480" y="3524760"/>
                <a:ext cx="2006764" cy="2904858"/>
              </a:xfrm>
              <a:prstGeom prst="rect">
                <a:avLst/>
              </a:prstGeom>
            </p:spPr>
          </p:pic>
        </p:grpSp>
      </p:grpSp>
      <p:sp>
        <p:nvSpPr>
          <p:cNvPr id="10" name="Thought Bubble: Cloud 9"/>
          <p:cNvSpPr/>
          <p:nvPr/>
        </p:nvSpPr>
        <p:spPr>
          <a:xfrm>
            <a:off x="278573" y="414670"/>
            <a:ext cx="8163447" cy="5489022"/>
          </a:xfrm>
          <a:prstGeom prst="cloudCallout">
            <a:avLst>
              <a:gd name="adj1" fmla="val 13883"/>
              <a:gd name="adj2" fmla="val -2881"/>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12" name="Text Box 12"/>
          <p:cNvSpPr txBox="1">
            <a:spLocks noChangeArrowheads="1"/>
          </p:cNvSpPr>
          <p:nvPr/>
        </p:nvSpPr>
        <p:spPr bwMode="auto">
          <a:xfrm>
            <a:off x="1269435" y="1276724"/>
            <a:ext cx="7543800" cy="830997"/>
          </a:xfrm>
          <a:prstGeom prst="rect">
            <a:avLst/>
          </a:prstGeom>
          <a:noFill/>
          <a:ln>
            <a:noFill/>
          </a:ln>
          <a:effectLst>
            <a:prstShdw prst="shdw17" dist="17961" dir="2700000">
              <a:srgbClr val="99993D"/>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dirty="0" err="1">
                <a:solidFill>
                  <a:srgbClr val="FF3300"/>
                </a:solidFill>
                <a:latin typeface="Cambria" panose="02040503050406030204" pitchFamily="18" charset="0"/>
                <a:ea typeface="Cambria" panose="02040503050406030204" pitchFamily="18" charset="0"/>
              </a:rPr>
              <a:t>Nêu</a:t>
            </a:r>
            <a:r>
              <a:rPr lang="en-US" altLang="en-US" sz="3600" b="1" dirty="0">
                <a:solidFill>
                  <a:srgbClr val="FF3300"/>
                </a:solidFill>
                <a:latin typeface="Cambria" panose="02040503050406030204" pitchFamily="18" charset="0"/>
                <a:ea typeface="Cambria" panose="02040503050406030204" pitchFamily="18" charset="0"/>
              </a:rPr>
              <a:t> </a:t>
            </a:r>
            <a:r>
              <a:rPr lang="en-US" altLang="en-US" sz="3600" b="1" dirty="0" err="1">
                <a:solidFill>
                  <a:srgbClr val="FF3300"/>
                </a:solidFill>
                <a:latin typeface="Cambria" panose="02040503050406030204" pitchFamily="18" charset="0"/>
                <a:ea typeface="Cambria" panose="02040503050406030204" pitchFamily="18" charset="0"/>
              </a:rPr>
              <a:t>cách</a:t>
            </a:r>
            <a:r>
              <a:rPr lang="en-US" altLang="en-US" sz="3600" b="1" dirty="0">
                <a:solidFill>
                  <a:srgbClr val="FF3300"/>
                </a:solidFill>
                <a:latin typeface="Cambria" panose="02040503050406030204" pitchFamily="18" charset="0"/>
                <a:ea typeface="Cambria" panose="02040503050406030204" pitchFamily="18" charset="0"/>
              </a:rPr>
              <a:t> </a:t>
            </a:r>
            <a:r>
              <a:rPr lang="en-US" altLang="en-US" sz="3600" b="1" dirty="0" err="1">
                <a:solidFill>
                  <a:srgbClr val="FF3300"/>
                </a:solidFill>
                <a:latin typeface="Cambria" panose="02040503050406030204" pitchFamily="18" charset="0"/>
                <a:ea typeface="Cambria" panose="02040503050406030204" pitchFamily="18" charset="0"/>
              </a:rPr>
              <a:t>đọc</a:t>
            </a:r>
            <a:r>
              <a:rPr lang="en-US" altLang="en-US" sz="3600" b="1" dirty="0">
                <a:solidFill>
                  <a:srgbClr val="FF3300"/>
                </a:solidFill>
                <a:latin typeface="Cambria" panose="02040503050406030204" pitchFamily="18" charset="0"/>
                <a:ea typeface="Cambria" panose="02040503050406030204" pitchFamily="18" charset="0"/>
              </a:rPr>
              <a:t> </a:t>
            </a:r>
            <a:r>
              <a:rPr lang="en-US" altLang="en-US" sz="3600" b="1" dirty="0" err="1">
                <a:solidFill>
                  <a:srgbClr val="FF3300"/>
                </a:solidFill>
                <a:latin typeface="Cambria" panose="02040503050406030204" pitchFamily="18" charset="0"/>
                <a:ea typeface="Cambria" panose="02040503050406030204" pitchFamily="18" charset="0"/>
              </a:rPr>
              <a:t>diễn</a:t>
            </a:r>
            <a:r>
              <a:rPr lang="en-US" altLang="en-US" sz="3600" b="1" dirty="0">
                <a:solidFill>
                  <a:srgbClr val="FF3300"/>
                </a:solidFill>
                <a:latin typeface="Cambria" panose="02040503050406030204" pitchFamily="18" charset="0"/>
                <a:ea typeface="Cambria" panose="02040503050406030204" pitchFamily="18" charset="0"/>
              </a:rPr>
              <a:t> </a:t>
            </a:r>
            <a:r>
              <a:rPr lang="en-US" altLang="en-US" sz="3600" b="1" dirty="0" err="1">
                <a:solidFill>
                  <a:srgbClr val="FF3300"/>
                </a:solidFill>
                <a:latin typeface="Cambria" panose="02040503050406030204" pitchFamily="18" charset="0"/>
                <a:ea typeface="Cambria" panose="02040503050406030204" pitchFamily="18" charset="0"/>
              </a:rPr>
              <a:t>cảm</a:t>
            </a:r>
            <a:r>
              <a:rPr lang="en-US" altLang="en-US" sz="3600" b="1" dirty="0">
                <a:solidFill>
                  <a:srgbClr val="FF3300"/>
                </a:solidFill>
                <a:latin typeface="Cambria" panose="02040503050406030204" pitchFamily="18" charset="0"/>
                <a:ea typeface="Cambria" panose="02040503050406030204" pitchFamily="18" charset="0"/>
              </a:rPr>
              <a:t> </a:t>
            </a:r>
            <a:r>
              <a:rPr lang="en-US" altLang="en-US" sz="3600" b="1" dirty="0" err="1">
                <a:solidFill>
                  <a:srgbClr val="FF3300"/>
                </a:solidFill>
                <a:latin typeface="Cambria" panose="02040503050406030204" pitchFamily="18" charset="0"/>
                <a:ea typeface="Cambria" panose="02040503050406030204" pitchFamily="18" charset="0"/>
              </a:rPr>
              <a:t>bài</a:t>
            </a:r>
            <a:r>
              <a:rPr lang="en-US" altLang="en-US" sz="3600" b="1" dirty="0">
                <a:solidFill>
                  <a:srgbClr val="FF3300"/>
                </a:solidFill>
                <a:latin typeface="Cambria" panose="02040503050406030204" pitchFamily="18" charset="0"/>
                <a:ea typeface="Cambria" panose="02040503050406030204" pitchFamily="18" charset="0"/>
              </a:rPr>
              <a:t> </a:t>
            </a:r>
            <a:r>
              <a:rPr lang="en-US" altLang="en-US" sz="3600" b="1" dirty="0" err="1">
                <a:solidFill>
                  <a:srgbClr val="FF3300"/>
                </a:solidFill>
                <a:latin typeface="Cambria" panose="02040503050406030204" pitchFamily="18" charset="0"/>
                <a:ea typeface="Cambria" panose="02040503050406030204" pitchFamily="18" charset="0"/>
              </a:rPr>
              <a:t>thơ</a:t>
            </a:r>
            <a:r>
              <a:rPr lang="en-US" altLang="en-US" sz="3600" b="1" dirty="0">
                <a:solidFill>
                  <a:srgbClr val="FF3300"/>
                </a:solidFill>
                <a:latin typeface="Cambria" panose="02040503050406030204" pitchFamily="18" charset="0"/>
                <a:ea typeface="Cambria" panose="02040503050406030204" pitchFamily="18" charset="0"/>
              </a:rPr>
              <a:t> ?</a:t>
            </a:r>
            <a:r>
              <a:rPr lang="en-US" altLang="en-US" sz="4800" dirty="0">
                <a:solidFill>
                  <a:srgbClr val="0066FF"/>
                </a:solidFill>
                <a:latin typeface="Cambria" panose="02040503050406030204" pitchFamily="18" charset="0"/>
                <a:ea typeface="Cambria" panose="02040503050406030204" pitchFamily="18" charset="0"/>
              </a:rPr>
              <a:t> </a:t>
            </a:r>
          </a:p>
        </p:txBody>
      </p:sp>
      <p:sp>
        <p:nvSpPr>
          <p:cNvPr id="13" name="Text Box 13"/>
          <p:cNvSpPr txBox="1">
            <a:spLocks noChangeArrowheads="1"/>
          </p:cNvSpPr>
          <p:nvPr/>
        </p:nvSpPr>
        <p:spPr bwMode="auto">
          <a:xfrm>
            <a:off x="974144" y="2357515"/>
            <a:ext cx="6883117" cy="2369880"/>
          </a:xfrm>
          <a:prstGeom prst="rect">
            <a:avLst/>
          </a:prstGeom>
          <a:noFill/>
          <a:ln>
            <a:noFill/>
          </a:ln>
          <a:effectLst>
            <a:prstShdw prst="shdw17" dist="17961" dir="2700000">
              <a:srgbClr val="99993D"/>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3600" b="1" i="1">
                <a:solidFill>
                  <a:srgbClr val="0070C0"/>
                </a:solidFill>
                <a:latin typeface="Cambria" panose="02040503050406030204" pitchFamily="18" charset="0"/>
                <a:ea typeface="Cambria" panose="02040503050406030204" pitchFamily="18" charset="0"/>
              </a:rPr>
              <a:t>Toàn bài đọc với giọng chậm rãi, ngân nga , thể hiện được niềm xúc động của tác giả khi nghe tiếng đàn trong đêm trăng.</a:t>
            </a: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8" cy="6858000"/>
          </a:xfrm>
          <a:prstGeom prst="rect">
            <a:avLst/>
          </a:prstGeom>
        </p:spPr>
      </p:pic>
      <p:sp>
        <p:nvSpPr>
          <p:cNvPr id="9" name="Rectangle: Rounded Corners 8"/>
          <p:cNvSpPr/>
          <p:nvPr/>
        </p:nvSpPr>
        <p:spPr>
          <a:xfrm>
            <a:off x="238759" y="2618913"/>
            <a:ext cx="3053082" cy="29690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ltLang="en-US" sz="3600" b="1" dirty="0">
                <a:solidFill>
                  <a:srgbClr val="0070C0"/>
                </a:solidFill>
                <a:latin typeface="Calibri" panose="020F0502020204030204" pitchFamily="34" charset="0"/>
                <a:cs typeface="Calibri" panose="020F0502020204030204" pitchFamily="34" charset="0"/>
              </a:rPr>
              <a:t>Đoạn 1: Từ đầu đến </a:t>
            </a:r>
            <a:r>
              <a:rPr lang="nl-NL" altLang="en-US" sz="3600" b="1" i="1" dirty="0">
                <a:solidFill>
                  <a:srgbClr val="0070C0"/>
                </a:solidFill>
                <a:latin typeface="Calibri" panose="020F0502020204030204" pitchFamily="34" charset="0"/>
                <a:cs typeface="Calibri" panose="020F0502020204030204" pitchFamily="34" charset="0"/>
              </a:rPr>
              <a:t>nóng lòng tìm biển cá.</a:t>
            </a:r>
            <a:endParaRPr lang="en-US" sz="2800" i="1" dirty="0"/>
          </a:p>
        </p:txBody>
      </p:sp>
      <p:sp>
        <p:nvSpPr>
          <p:cNvPr id="10" name="Rectangle: Rounded Corners 9"/>
          <p:cNvSpPr/>
          <p:nvPr/>
        </p:nvSpPr>
        <p:spPr>
          <a:xfrm>
            <a:off x="4267200" y="2600961"/>
            <a:ext cx="3017520" cy="29159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ltLang="en-US" sz="3600" b="1" dirty="0">
                <a:solidFill>
                  <a:srgbClr val="0070C0"/>
                </a:solidFill>
                <a:latin typeface="Calibri" panose="020F0502020204030204" pitchFamily="34" charset="0"/>
                <a:cs typeface="Calibri" panose="020F0502020204030204" pitchFamily="34" charset="0"/>
              </a:rPr>
              <a:t>Đoạn 2: Tiếp theo đến </a:t>
            </a:r>
            <a:r>
              <a:rPr lang="nl-NL" altLang="en-US" sz="3600" b="1" i="1" dirty="0">
                <a:solidFill>
                  <a:srgbClr val="0070C0"/>
                </a:solidFill>
                <a:latin typeface="Calibri" panose="020F0502020204030204" pitchFamily="34" charset="0"/>
                <a:cs typeface="Calibri" panose="020F0502020204030204" pitchFamily="34" charset="0"/>
              </a:rPr>
              <a:t>lấp loáng sông Đà.</a:t>
            </a:r>
            <a:endParaRPr lang="en-US" altLang="en-US" sz="2800" i="1" dirty="0">
              <a:solidFill>
                <a:srgbClr val="0070C0"/>
              </a:solidFill>
              <a:latin typeface="Calibri" panose="020F0502020204030204" pitchFamily="34" charset="0"/>
              <a:cs typeface="Calibri" panose="020F0502020204030204" pitchFamily="34" charset="0"/>
            </a:endParaRPr>
          </a:p>
        </p:txBody>
      </p:sp>
      <p:sp>
        <p:nvSpPr>
          <p:cNvPr id="7" name="Rectangle 1"/>
          <p:cNvSpPr>
            <a:spLocks noChangeArrowheads="1"/>
          </p:cNvSpPr>
          <p:nvPr/>
        </p:nvSpPr>
        <p:spPr bwMode="auto">
          <a:xfrm>
            <a:off x="2081412" y="468226"/>
            <a:ext cx="988187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nl-NL" altLang="en-US" sz="4400" b="1">
                <a:solidFill>
                  <a:schemeClr val="bg1"/>
                </a:solidFill>
                <a:latin typeface="Calibri" panose="020F0502020204030204" pitchFamily="34" charset="0"/>
                <a:cs typeface="Calibri" panose="020F0502020204030204" pitchFamily="34" charset="0"/>
              </a:rPr>
              <a:t>Bài </a:t>
            </a:r>
            <a:r>
              <a:rPr lang="vi-VN" altLang="en-US" sz="4400" b="1">
                <a:solidFill>
                  <a:schemeClr val="bg1"/>
                </a:solidFill>
                <a:latin typeface="Calibri" panose="020F0502020204030204" pitchFamily="34" charset="0"/>
                <a:cs typeface="Calibri" panose="020F0502020204030204" pitchFamily="34" charset="0"/>
              </a:rPr>
              <a:t>thơ </a:t>
            </a:r>
            <a:r>
              <a:rPr lang="nl-NL" altLang="en-US" sz="4400" b="1">
                <a:solidFill>
                  <a:schemeClr val="bg1"/>
                </a:solidFill>
                <a:latin typeface="Calibri" panose="020F0502020204030204" pitchFamily="34" charset="0"/>
                <a:cs typeface="Calibri" panose="020F0502020204030204" pitchFamily="34" charset="0"/>
              </a:rPr>
              <a:t>được chia làm mấy đoạn?</a:t>
            </a:r>
            <a:endParaRPr lang="en-US" altLang="en-US" sz="4400">
              <a:solidFill>
                <a:schemeClr val="bg1"/>
              </a:solidFill>
              <a:latin typeface="Calibri" panose="020F0502020204030204" pitchFamily="34" charset="0"/>
              <a:cs typeface="Calibri" panose="020F0502020204030204" pitchFamily="34" charset="0"/>
            </a:endParaRPr>
          </a:p>
        </p:txBody>
      </p:sp>
      <p:pic>
        <p:nvPicPr>
          <p:cNvPr id="12"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3260" y="181765"/>
            <a:ext cx="1108257" cy="1108257"/>
          </a:xfrm>
          <a:prstGeom prst="rect">
            <a:avLst/>
          </a:prstGeom>
        </p:spPr>
      </p:pic>
      <p:pic>
        <p:nvPicPr>
          <p:cNvPr id="13"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10434" y="1308480"/>
            <a:ext cx="899535" cy="899535"/>
          </a:xfrm>
          <a:prstGeom prst="rect">
            <a:avLst/>
          </a:prstGeom>
        </p:spPr>
      </p:pic>
      <p:pic>
        <p:nvPicPr>
          <p:cNvPr id="14"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15934" y="981154"/>
            <a:ext cx="654652" cy="654652"/>
          </a:xfrm>
          <a:prstGeom prst="rect">
            <a:avLst/>
          </a:prstGeom>
        </p:spPr>
      </p:pic>
      <p:pic>
        <p:nvPicPr>
          <p:cNvPr id="15" name="图片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3206664">
            <a:off x="-238879" y="6487"/>
            <a:ext cx="2057479" cy="2057479"/>
          </a:xfrm>
          <a:prstGeom prst="rect">
            <a:avLst/>
          </a:prstGeom>
        </p:spPr>
      </p:pic>
      <p:sp>
        <p:nvSpPr>
          <p:cNvPr id="2" name="Rectangle: Rounded Corners 1"/>
          <p:cNvSpPr/>
          <p:nvPr/>
        </p:nvSpPr>
        <p:spPr>
          <a:xfrm>
            <a:off x="8473440" y="2550161"/>
            <a:ext cx="3017520" cy="29159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ltLang="en-US" sz="4400" b="1" dirty="0">
                <a:solidFill>
                  <a:srgbClr val="0070C0"/>
                </a:solidFill>
                <a:latin typeface="Calibri" panose="020F0502020204030204" pitchFamily="34" charset="0"/>
                <a:cs typeface="Calibri" panose="020F0502020204030204" pitchFamily="34" charset="0"/>
              </a:rPr>
              <a:t>Đoạn 3:</a:t>
            </a:r>
          </a:p>
          <a:p>
            <a:pPr algn="ctr"/>
            <a:r>
              <a:rPr lang="nl-NL" altLang="en-US" sz="4400" b="1" dirty="0">
                <a:solidFill>
                  <a:srgbClr val="0070C0"/>
                </a:solidFill>
                <a:latin typeface="Calibri" panose="020F0502020204030204" pitchFamily="34" charset="0"/>
                <a:cs typeface="Calibri" panose="020F0502020204030204" pitchFamily="34" charset="0"/>
              </a:rPr>
              <a:t>Còn lại</a:t>
            </a:r>
            <a:endParaRPr lang="en-US" altLang="en-US" sz="3600" i="1" dirty="0">
              <a:solidFill>
                <a:srgbClr val="0070C0"/>
              </a:solidFill>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750" fill="hold"/>
                                        <p:tgtEl>
                                          <p:spTgt spid="14"/>
                                        </p:tgtEl>
                                        <p:attrNameLst>
                                          <p:attrName>ppt_w</p:attrName>
                                        </p:attrNameLst>
                                      </p:cBhvr>
                                      <p:tavLst>
                                        <p:tav tm="0">
                                          <p:val>
                                            <p:fltVal val="0"/>
                                          </p:val>
                                        </p:tav>
                                        <p:tav tm="100000">
                                          <p:val>
                                            <p:strVal val="#ppt_w"/>
                                          </p:val>
                                        </p:tav>
                                      </p:tavLst>
                                    </p:anim>
                                    <p:anim calcmode="lin" valueType="num">
                                      <p:cBhvr>
                                        <p:cTn id="8" dur="750" fill="hold"/>
                                        <p:tgtEl>
                                          <p:spTgt spid="14"/>
                                        </p:tgtEl>
                                        <p:attrNameLst>
                                          <p:attrName>ppt_h</p:attrName>
                                        </p:attrNameLst>
                                      </p:cBhvr>
                                      <p:tavLst>
                                        <p:tav tm="0">
                                          <p:val>
                                            <p:fltVal val="0"/>
                                          </p:val>
                                        </p:tav>
                                        <p:tav tm="100000">
                                          <p:val>
                                            <p:strVal val="#ppt_h"/>
                                          </p:val>
                                        </p:tav>
                                      </p:tavLst>
                                    </p:anim>
                                    <p:anim calcmode="lin" valueType="num">
                                      <p:cBhvr>
                                        <p:cTn id="9" dur="750" fill="hold"/>
                                        <p:tgtEl>
                                          <p:spTgt spid="14"/>
                                        </p:tgtEl>
                                        <p:attrNameLst>
                                          <p:attrName>style.rotation</p:attrName>
                                        </p:attrNameLst>
                                      </p:cBhvr>
                                      <p:tavLst>
                                        <p:tav tm="0">
                                          <p:val>
                                            <p:fltVal val="90"/>
                                          </p:val>
                                        </p:tav>
                                        <p:tav tm="100000">
                                          <p:val>
                                            <p:fltVal val="0"/>
                                          </p:val>
                                        </p:tav>
                                      </p:tavLst>
                                    </p:anim>
                                    <p:animEffect transition="in" filter="fade">
                                      <p:cBhvr>
                                        <p:cTn id="10" dur="750"/>
                                        <p:tgtEl>
                                          <p:spTgt spid="14"/>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750" fill="hold"/>
                                        <p:tgtEl>
                                          <p:spTgt spid="13"/>
                                        </p:tgtEl>
                                        <p:attrNameLst>
                                          <p:attrName>ppt_w</p:attrName>
                                        </p:attrNameLst>
                                      </p:cBhvr>
                                      <p:tavLst>
                                        <p:tav tm="0">
                                          <p:val>
                                            <p:fltVal val="0"/>
                                          </p:val>
                                        </p:tav>
                                        <p:tav tm="100000">
                                          <p:val>
                                            <p:strVal val="#ppt_w"/>
                                          </p:val>
                                        </p:tav>
                                      </p:tavLst>
                                    </p:anim>
                                    <p:anim calcmode="lin" valueType="num">
                                      <p:cBhvr>
                                        <p:cTn id="15" dur="750" fill="hold"/>
                                        <p:tgtEl>
                                          <p:spTgt spid="13"/>
                                        </p:tgtEl>
                                        <p:attrNameLst>
                                          <p:attrName>ppt_h</p:attrName>
                                        </p:attrNameLst>
                                      </p:cBhvr>
                                      <p:tavLst>
                                        <p:tav tm="0">
                                          <p:val>
                                            <p:fltVal val="0"/>
                                          </p:val>
                                        </p:tav>
                                        <p:tav tm="100000">
                                          <p:val>
                                            <p:strVal val="#ppt_h"/>
                                          </p:val>
                                        </p:tav>
                                      </p:tavLst>
                                    </p:anim>
                                    <p:anim calcmode="lin" valueType="num">
                                      <p:cBhvr>
                                        <p:cTn id="16" dur="750" fill="hold"/>
                                        <p:tgtEl>
                                          <p:spTgt spid="13"/>
                                        </p:tgtEl>
                                        <p:attrNameLst>
                                          <p:attrName>style.rotation</p:attrName>
                                        </p:attrNameLst>
                                      </p:cBhvr>
                                      <p:tavLst>
                                        <p:tav tm="0">
                                          <p:val>
                                            <p:fltVal val="90"/>
                                          </p:val>
                                        </p:tav>
                                        <p:tav tm="100000">
                                          <p:val>
                                            <p:fltVal val="0"/>
                                          </p:val>
                                        </p:tav>
                                      </p:tavLst>
                                    </p:anim>
                                    <p:animEffect transition="in" filter="fade">
                                      <p:cBhvr>
                                        <p:cTn id="17" dur="750"/>
                                        <p:tgtEl>
                                          <p:spTgt spid="13"/>
                                        </p:tgtEl>
                                      </p:cBhvr>
                                    </p:animEffect>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750"/>
                                        <p:tgtEl>
                                          <p:spTgt spid="15"/>
                                        </p:tgtEl>
                                      </p:cBhvr>
                                    </p:animEffect>
                                    <p:anim calcmode="lin" valueType="num">
                                      <p:cBhvr>
                                        <p:cTn id="22" dur="750" fill="hold"/>
                                        <p:tgtEl>
                                          <p:spTgt spid="15"/>
                                        </p:tgtEl>
                                        <p:attrNameLst>
                                          <p:attrName>ppt_x</p:attrName>
                                        </p:attrNameLst>
                                      </p:cBhvr>
                                      <p:tavLst>
                                        <p:tav tm="0">
                                          <p:val>
                                            <p:strVal val="#ppt_x"/>
                                          </p:val>
                                        </p:tav>
                                        <p:tav tm="100000">
                                          <p:val>
                                            <p:strVal val="#ppt_x"/>
                                          </p:val>
                                        </p:tav>
                                      </p:tavLst>
                                    </p:anim>
                                    <p:anim calcmode="lin" valueType="num">
                                      <p:cBhvr>
                                        <p:cTn id="23" dur="750" fill="hold"/>
                                        <p:tgtEl>
                                          <p:spTgt spid="15"/>
                                        </p:tgtEl>
                                        <p:attrNameLst>
                                          <p:attrName>ppt_y</p:attrName>
                                        </p:attrNameLst>
                                      </p:cBhvr>
                                      <p:tavLst>
                                        <p:tav tm="0">
                                          <p:val>
                                            <p:strVal val="#ppt_y+.1"/>
                                          </p:val>
                                        </p:tav>
                                        <p:tav tm="100000">
                                          <p:val>
                                            <p:strVal val="#ppt_y"/>
                                          </p:val>
                                        </p:tav>
                                      </p:tavLst>
                                    </p:anim>
                                  </p:childTnLst>
                                </p:cTn>
                              </p:par>
                              <p:par>
                                <p:cTn id="24" presetID="31"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750" fill="hold"/>
                                        <p:tgtEl>
                                          <p:spTgt spid="12"/>
                                        </p:tgtEl>
                                        <p:attrNameLst>
                                          <p:attrName>ppt_w</p:attrName>
                                        </p:attrNameLst>
                                      </p:cBhvr>
                                      <p:tavLst>
                                        <p:tav tm="0">
                                          <p:val>
                                            <p:fltVal val="0"/>
                                          </p:val>
                                        </p:tav>
                                        <p:tav tm="100000">
                                          <p:val>
                                            <p:strVal val="#ppt_w"/>
                                          </p:val>
                                        </p:tav>
                                      </p:tavLst>
                                    </p:anim>
                                    <p:anim calcmode="lin" valueType="num">
                                      <p:cBhvr>
                                        <p:cTn id="27" dur="750" fill="hold"/>
                                        <p:tgtEl>
                                          <p:spTgt spid="12"/>
                                        </p:tgtEl>
                                        <p:attrNameLst>
                                          <p:attrName>ppt_h</p:attrName>
                                        </p:attrNameLst>
                                      </p:cBhvr>
                                      <p:tavLst>
                                        <p:tav tm="0">
                                          <p:val>
                                            <p:fltVal val="0"/>
                                          </p:val>
                                        </p:tav>
                                        <p:tav tm="100000">
                                          <p:val>
                                            <p:strVal val="#ppt_h"/>
                                          </p:val>
                                        </p:tav>
                                      </p:tavLst>
                                    </p:anim>
                                    <p:anim calcmode="lin" valueType="num">
                                      <p:cBhvr>
                                        <p:cTn id="28" dur="750" fill="hold"/>
                                        <p:tgtEl>
                                          <p:spTgt spid="12"/>
                                        </p:tgtEl>
                                        <p:attrNameLst>
                                          <p:attrName>style.rotation</p:attrName>
                                        </p:attrNameLst>
                                      </p:cBhvr>
                                      <p:tavLst>
                                        <p:tav tm="0">
                                          <p:val>
                                            <p:fltVal val="90"/>
                                          </p:val>
                                        </p:tav>
                                        <p:tav tm="100000">
                                          <p:val>
                                            <p:fltVal val="0"/>
                                          </p:val>
                                        </p:tav>
                                      </p:tavLst>
                                    </p:anim>
                                    <p:animEffect transition="in" filter="fade">
                                      <p:cBhvr>
                                        <p:cTn id="29" dur="75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randombar(horizontal)">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randombar(horizontal)">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randombar(horizontal)">
                                      <p:cBhvr>
                                        <p:cTn id="4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7" grpId="0"/>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9" name="Group 18"/>
          <p:cNvGrpSpPr/>
          <p:nvPr/>
        </p:nvGrpSpPr>
        <p:grpSpPr>
          <a:xfrm>
            <a:off x="466861" y="368735"/>
            <a:ext cx="10555954" cy="1411989"/>
            <a:chOff x="499142" y="1369285"/>
            <a:chExt cx="10555954" cy="1411989"/>
          </a:xfrm>
        </p:grpSpPr>
        <p:sp>
          <p:nvSpPr>
            <p:cNvPr id="20" name="Rectangle: Rounded Corners 8"/>
            <p:cNvSpPr/>
            <p:nvPr/>
          </p:nvSpPr>
          <p:spPr>
            <a:xfrm>
              <a:off x="912204" y="1670333"/>
              <a:ext cx="10142892" cy="1110941"/>
            </a:xfrm>
            <a:custGeom>
              <a:avLst/>
              <a:gdLst>
                <a:gd name="connsiteX0" fmla="*/ 0 w 10142892"/>
                <a:gd name="connsiteY0" fmla="*/ 185161 h 1110941"/>
                <a:gd name="connsiteX1" fmla="*/ 185161 w 10142892"/>
                <a:gd name="connsiteY1" fmla="*/ 0 h 1110941"/>
                <a:gd name="connsiteX2" fmla="*/ 9957731 w 10142892"/>
                <a:gd name="connsiteY2" fmla="*/ 0 h 1110941"/>
                <a:gd name="connsiteX3" fmla="*/ 10142892 w 10142892"/>
                <a:gd name="connsiteY3" fmla="*/ 185161 h 1110941"/>
                <a:gd name="connsiteX4" fmla="*/ 10142892 w 10142892"/>
                <a:gd name="connsiteY4" fmla="*/ 925780 h 1110941"/>
                <a:gd name="connsiteX5" fmla="*/ 9957731 w 10142892"/>
                <a:gd name="connsiteY5" fmla="*/ 1110941 h 1110941"/>
                <a:gd name="connsiteX6" fmla="*/ 185161 w 10142892"/>
                <a:gd name="connsiteY6" fmla="*/ 1110941 h 1110941"/>
                <a:gd name="connsiteX7" fmla="*/ 0 w 10142892"/>
                <a:gd name="connsiteY7" fmla="*/ 925780 h 1110941"/>
                <a:gd name="connsiteX8" fmla="*/ 0 w 10142892"/>
                <a:gd name="connsiteY8" fmla="*/ 185161 h 1110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42892" h="1110941" fill="none" extrusionOk="0">
                  <a:moveTo>
                    <a:pt x="0" y="185161"/>
                  </a:moveTo>
                  <a:cubicBezTo>
                    <a:pt x="8209" y="77113"/>
                    <a:pt x="81916" y="-3432"/>
                    <a:pt x="185161" y="0"/>
                  </a:cubicBezTo>
                  <a:cubicBezTo>
                    <a:pt x="2953399" y="-162111"/>
                    <a:pt x="7714620" y="-123621"/>
                    <a:pt x="9957731" y="0"/>
                  </a:cubicBezTo>
                  <a:cubicBezTo>
                    <a:pt x="10067307" y="12575"/>
                    <a:pt x="10141095" y="81786"/>
                    <a:pt x="10142892" y="185161"/>
                  </a:cubicBezTo>
                  <a:cubicBezTo>
                    <a:pt x="10141798" y="495707"/>
                    <a:pt x="10187379" y="649585"/>
                    <a:pt x="10142892" y="925780"/>
                  </a:cubicBezTo>
                  <a:cubicBezTo>
                    <a:pt x="10140770" y="1036226"/>
                    <a:pt x="10069842" y="1119837"/>
                    <a:pt x="9957731" y="1110941"/>
                  </a:cubicBezTo>
                  <a:cubicBezTo>
                    <a:pt x="6354257" y="1270338"/>
                    <a:pt x="4520610" y="1003825"/>
                    <a:pt x="185161" y="1110941"/>
                  </a:cubicBezTo>
                  <a:cubicBezTo>
                    <a:pt x="83054" y="1112407"/>
                    <a:pt x="2249" y="1024563"/>
                    <a:pt x="0" y="925780"/>
                  </a:cubicBezTo>
                  <a:cubicBezTo>
                    <a:pt x="-25493" y="769676"/>
                    <a:pt x="-64563" y="276401"/>
                    <a:pt x="0" y="185161"/>
                  </a:cubicBezTo>
                  <a:close/>
                </a:path>
                <a:path w="10142892" h="1110941" stroke="0" extrusionOk="0">
                  <a:moveTo>
                    <a:pt x="0" y="185161"/>
                  </a:moveTo>
                  <a:cubicBezTo>
                    <a:pt x="379" y="74738"/>
                    <a:pt x="81754" y="-772"/>
                    <a:pt x="185161" y="0"/>
                  </a:cubicBezTo>
                  <a:cubicBezTo>
                    <a:pt x="4512619" y="31561"/>
                    <a:pt x="6011825" y="164257"/>
                    <a:pt x="9957731" y="0"/>
                  </a:cubicBezTo>
                  <a:cubicBezTo>
                    <a:pt x="10052086" y="15613"/>
                    <a:pt x="10140904" y="79372"/>
                    <a:pt x="10142892" y="185161"/>
                  </a:cubicBezTo>
                  <a:cubicBezTo>
                    <a:pt x="10121253" y="351786"/>
                    <a:pt x="10084062" y="778171"/>
                    <a:pt x="10142892" y="925780"/>
                  </a:cubicBezTo>
                  <a:cubicBezTo>
                    <a:pt x="10161923" y="1023388"/>
                    <a:pt x="10060269" y="1113247"/>
                    <a:pt x="9957731" y="1110941"/>
                  </a:cubicBezTo>
                  <a:cubicBezTo>
                    <a:pt x="6107130" y="1071209"/>
                    <a:pt x="4962631" y="1109905"/>
                    <a:pt x="185161" y="1110941"/>
                  </a:cubicBezTo>
                  <a:cubicBezTo>
                    <a:pt x="71573" y="1106330"/>
                    <a:pt x="-8727" y="1039790"/>
                    <a:pt x="0" y="925780"/>
                  </a:cubicBezTo>
                  <a:cubicBezTo>
                    <a:pt x="22453" y="597774"/>
                    <a:pt x="557" y="313397"/>
                    <a:pt x="0" y="185161"/>
                  </a:cubicBezTo>
                  <a:close/>
                </a:path>
              </a:pathLst>
            </a:custGeom>
            <a:solidFill>
              <a:schemeClr val="bg1"/>
            </a:solidFill>
            <a:ln w="57150">
              <a:solidFill>
                <a:srgbClr val="FF6699"/>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b="1" i="1" dirty="0">
                  <a:solidFill>
                    <a:srgbClr val="FF6699"/>
                  </a:solidFill>
                </a:rPr>
                <a:t>Tiếng đàn ba-la-lai-ca được miêu tả như thế nào qua 8 dòng thơ đầu?</a:t>
              </a:r>
            </a:p>
          </p:txBody>
        </p:sp>
        <p:pic>
          <p:nvPicPr>
            <p:cNvPr id="22" name="Picture 21"/>
            <p:cNvPicPr>
              <a:picLocks noChangeAspect="1"/>
            </p:cNvPicPr>
            <p:nvPr/>
          </p:nvPicPr>
          <p:blipFill>
            <a:blip r:embed="rId3"/>
            <a:stretch>
              <a:fillRect/>
            </a:stretch>
          </p:blipFill>
          <p:spPr>
            <a:xfrm rot="899251">
              <a:off x="499142" y="1369285"/>
              <a:ext cx="607027" cy="987551"/>
            </a:xfrm>
            <a:prstGeom prst="rect">
              <a:avLst/>
            </a:prstGeom>
          </p:spPr>
        </p:pic>
      </p:grpSp>
      <p:sp>
        <p:nvSpPr>
          <p:cNvPr id="23" name="TextBox 22"/>
          <p:cNvSpPr txBox="1"/>
          <p:nvPr/>
        </p:nvSpPr>
        <p:spPr>
          <a:xfrm>
            <a:off x="591312" y="2486005"/>
            <a:ext cx="9517888" cy="3539430"/>
          </a:xfrm>
          <a:prstGeom prst="rect">
            <a:avLst/>
          </a:prstGeom>
          <a:noFill/>
        </p:spPr>
        <p:txBody>
          <a:bodyPr wrap="square">
            <a:spAutoFit/>
          </a:bodyPr>
          <a:lstStyle/>
          <a:p>
            <a:pPr marL="457200" indent="-457200" algn="just">
              <a:buFont typeface="Arial" panose="020B0604020202020204" pitchFamily="34" charset="0"/>
              <a:buChar char="•"/>
            </a:pPr>
            <a:r>
              <a:rPr lang="vi-VN" sz="3200" dirty="0">
                <a:solidFill>
                  <a:schemeClr val="bg1"/>
                </a:solidFill>
                <a:latin typeface="Cambria" panose="02040503050406030204" pitchFamily="18" charset="0"/>
                <a:ea typeface="Cambria" panose="02040503050406030204" pitchFamily="18" charset="0"/>
              </a:rPr>
              <a:t>Tiếng đàn ba-la-lai-ca như ngọn gió bình yên thổi qua rừng bạch dương dìu dặt... (gợi liên tưởng đên tiêng gió dìu dặt).</a:t>
            </a:r>
          </a:p>
          <a:p>
            <a:pPr marL="457200" indent="-457200" algn="just">
              <a:buFont typeface="Arial" panose="020B0604020202020204" pitchFamily="34" charset="0"/>
              <a:buChar char="•"/>
            </a:pPr>
            <a:r>
              <a:rPr lang="vi-VN" sz="3200" dirty="0">
                <a:solidFill>
                  <a:schemeClr val="bg1"/>
                </a:solidFill>
                <a:latin typeface="Cambria" panose="02040503050406030204" pitchFamily="18" charset="0"/>
                <a:ea typeface="Cambria" panose="02040503050406030204" pitchFamily="18" charset="0"/>
              </a:rPr>
              <a:t>Tiếng đàn ba-la-lai-ca như ngọn sóng vỗ trắng phau ghềnh đá, nghe náo nức những dòng sông nóng lòng tìm biển cả... (gợi liên tưởng đên tiếng sóng náo nức)</a:t>
            </a: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ppt_x"/>
                                          </p:val>
                                        </p:tav>
                                        <p:tav tm="100000">
                                          <p:val>
                                            <p:strVal val="#ppt_x"/>
                                          </p:val>
                                        </p:tav>
                                      </p:tavLst>
                                    </p:anim>
                                    <p:anim calcmode="lin" valueType="num">
                                      <p:cBhvr additive="base">
                                        <p:cTn id="1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5" name="Group 4"/>
          <p:cNvGrpSpPr/>
          <p:nvPr/>
        </p:nvGrpSpPr>
        <p:grpSpPr>
          <a:xfrm rot="320761">
            <a:off x="7157459" y="3017351"/>
            <a:ext cx="4635490" cy="3798573"/>
            <a:chOff x="7321950" y="3042467"/>
            <a:chExt cx="4635490" cy="3798573"/>
          </a:xfrm>
        </p:grpSpPr>
        <p:pic>
          <p:nvPicPr>
            <p:cNvPr id="6" name="Picture 4" descr="Cresent Moon Cartoon Images Clipart Best - Yellow Moon Black Background -  Png Download (#5398947) - PinClipart"/>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rot="628387" flipH="1">
              <a:off x="8092919" y="3042467"/>
              <a:ext cx="3864521" cy="3798573"/>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7321950" y="3826380"/>
              <a:ext cx="3167091" cy="2904858"/>
              <a:chOff x="676169" y="3524760"/>
              <a:chExt cx="3167091" cy="2904858"/>
            </a:xfrm>
          </p:grpSpPr>
          <p:pic>
            <p:nvPicPr>
              <p:cNvPr id="8" name="Picture 2" descr="Tập đọc: Tiếng đàn ba-la-lai-ca trên sông Đà"/>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rot="21224695" flipH="1">
                <a:off x="676169" y="4212160"/>
                <a:ext cx="3167091" cy="166398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929" b="100000" l="0" r="90180">
                            <a14:foregroundMark x1="41183" y1="60880" x2="58560" y2="81429"/>
                            <a14:foregroundMark x1="23136" y1="43763" x2="23136" y2="43763"/>
                            <a14:backgroundMark x1="5193" y1="35769" x2="41388" y2="43803"/>
                            <a14:backgroundMark x1="52905" y1="42309" x2="60051" y2="59225"/>
                            <a14:backgroundMark x1="83033" y1="50545" x2="71774" y2="64998"/>
                            <a14:backgroundMark x1="56041" y1="41986" x2="43907" y2="54461"/>
                            <a14:backgroundMark x1="55424" y1="39685" x2="64216" y2="41986"/>
                            <a14:backgroundMark x1="70694" y1="52846" x2="66530" y2="59386"/>
                            <a14:backgroundMark x1="70900" y1="50545" x2="69460" y2="52685"/>
                          </a14:backgroundRemoval>
                        </a14:imgEffect>
                      </a14:imgLayer>
                    </a14:imgProps>
                  </a:ext>
                  <a:ext uri="{28A0092B-C50C-407E-A947-70E740481C1C}">
                    <a14:useLocalDpi xmlns:a14="http://schemas.microsoft.com/office/drawing/2010/main" val="0"/>
                  </a:ext>
                </a:extLst>
              </a:blip>
              <a:srcRect r="12004"/>
              <a:stretch>
                <a:fillRect/>
              </a:stretch>
            </p:blipFill>
            <p:spPr>
              <a:xfrm>
                <a:off x="1681480" y="3524760"/>
                <a:ext cx="2006764" cy="2904858"/>
              </a:xfrm>
              <a:prstGeom prst="rect">
                <a:avLst/>
              </a:prstGeom>
            </p:spPr>
          </p:pic>
        </p:grpSp>
      </p:grpSp>
      <p:sp>
        <p:nvSpPr>
          <p:cNvPr id="10" name="Thought Bubble: Cloud 9"/>
          <p:cNvSpPr/>
          <p:nvPr/>
        </p:nvSpPr>
        <p:spPr>
          <a:xfrm>
            <a:off x="278573" y="414670"/>
            <a:ext cx="6645349" cy="5489022"/>
          </a:xfrm>
          <a:prstGeom prst="cloudCallout">
            <a:avLst>
              <a:gd name="adj1" fmla="val 77897"/>
              <a:gd name="adj2" fmla="val 2152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21" name="Rectangle 20"/>
          <p:cNvSpPr/>
          <p:nvPr/>
        </p:nvSpPr>
        <p:spPr>
          <a:xfrm>
            <a:off x="1194376" y="1452202"/>
            <a:ext cx="4819337" cy="3170099"/>
          </a:xfrm>
          <a:prstGeom prst="rect">
            <a:avLst/>
          </a:prstGeom>
        </p:spPr>
        <p:txBody>
          <a:bodyPr wrap="square">
            <a:spAutoFit/>
          </a:bodyPr>
          <a:lstStyle/>
          <a:p>
            <a:pPr lvl="0" algn="just"/>
            <a:r>
              <a:rPr lang="en-US" sz="4000" b="1" dirty="0">
                <a:solidFill>
                  <a:srgbClr val="0070C0"/>
                </a:solidFill>
                <a:latin typeface="Cambria" panose="02040503050406030204" pitchFamily="18" charset="0"/>
                <a:ea typeface="Cambria" panose="02040503050406030204" pitchFamily="18" charset="0"/>
                <a:cs typeface="Times New Roman" panose="02020603050405020304" pitchFamily="18" charset="0"/>
              </a:rPr>
              <a:t>Ý</a:t>
            </a:r>
            <a:r>
              <a:rPr lang="vi-VN" sz="4000" b="1" dirty="0">
                <a:solidFill>
                  <a:srgbClr val="0070C0"/>
                </a:solidFill>
                <a:latin typeface="Cambria" panose="02040503050406030204" pitchFamily="18" charset="0"/>
                <a:ea typeface="Cambria" panose="02040503050406030204" pitchFamily="18" charset="0"/>
                <a:cs typeface="Times New Roman" panose="02020603050405020304" pitchFamily="18" charset="0"/>
              </a:rPr>
              <a:t> đoạn 1: Những liên tưởng từ tiếng đàn lại tôn lên vẻ đẹp âm thanh của tiếng đàn.</a:t>
            </a:r>
            <a:endParaRPr kumimoji="0" lang="en-US" sz="40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682752" y="2252325"/>
            <a:ext cx="9893808" cy="3244030"/>
          </a:xfrm>
          <a:prstGeom prst="rect">
            <a:avLst/>
          </a:prstGeom>
          <a:noFill/>
        </p:spPr>
        <p:txBody>
          <a:bodyPr wrap="square">
            <a:spAutoFit/>
          </a:bodyPr>
          <a:lstStyle/>
          <a:p>
            <a:pPr algn="just">
              <a:lnSpc>
                <a:spcPct val="150000"/>
              </a:lnSpc>
            </a:pPr>
            <a:r>
              <a:rPr lang="vi-VN" sz="2800" dirty="0">
                <a:solidFill>
                  <a:schemeClr val="bg1"/>
                </a:solidFill>
                <a:latin typeface="Cambria" panose="02040503050406030204" pitchFamily="18" charset="0"/>
                <a:ea typeface="Cambria" panose="02040503050406030204" pitchFamily="18" charset="0"/>
              </a:rPr>
              <a:t>Khung cảnh: </a:t>
            </a:r>
          </a:p>
          <a:p>
            <a:pPr marL="342900" indent="-342900" algn="just">
              <a:lnSpc>
                <a:spcPct val="150000"/>
              </a:lnSpc>
              <a:buFont typeface="Arial" panose="020B0604020202020204" pitchFamily="34" charset="0"/>
              <a:buChar char="•"/>
            </a:pPr>
            <a:r>
              <a:rPr lang="vi-VN" sz="2800" b="1" dirty="0">
                <a:solidFill>
                  <a:schemeClr val="bg1"/>
                </a:solidFill>
                <a:latin typeface="Cambria" panose="02040503050406030204" pitchFamily="18" charset="0"/>
                <a:ea typeface="Cambria" panose="02040503050406030204" pitchFamily="18" charset="0"/>
              </a:rPr>
              <a:t>Thời gian: </a:t>
            </a:r>
            <a:r>
              <a:rPr lang="vi-VN" sz="2800" dirty="0">
                <a:solidFill>
                  <a:schemeClr val="bg1"/>
                </a:solidFill>
                <a:latin typeface="Cambria" panose="02040503050406030204" pitchFamily="18" charset="0"/>
                <a:ea typeface="Cambria" panose="02040503050406030204" pitchFamily="18" charset="0"/>
              </a:rPr>
              <a:t>đêm trăng </a:t>
            </a:r>
          </a:p>
          <a:p>
            <a:pPr marL="342900" indent="-342900" algn="just">
              <a:lnSpc>
                <a:spcPct val="150000"/>
              </a:lnSpc>
              <a:buFont typeface="Arial" panose="020B0604020202020204" pitchFamily="34" charset="0"/>
              <a:buChar char="•"/>
            </a:pPr>
            <a:r>
              <a:rPr lang="vi-VN" sz="2800" b="1" dirty="0">
                <a:solidFill>
                  <a:schemeClr val="bg1"/>
                </a:solidFill>
                <a:latin typeface="Cambria" panose="02040503050406030204" pitchFamily="18" charset="0"/>
                <a:ea typeface="Cambria" panose="02040503050406030204" pitchFamily="18" charset="0"/>
              </a:rPr>
              <a:t>Không gian: </a:t>
            </a:r>
            <a:r>
              <a:rPr lang="vi-VN" sz="2800" dirty="0">
                <a:solidFill>
                  <a:schemeClr val="bg1"/>
                </a:solidFill>
                <a:latin typeface="Cambria" panose="02040503050406030204" pitchFamily="18" charset="0"/>
                <a:ea typeface="Cambria" panose="02040503050406030204" pitchFamily="18" charset="0"/>
              </a:rPr>
              <a:t>tĩnh mịch. Công trường thủy điện với rất nhiều xe ủi, xe ben, tháp khoan, cần trục … đã say ngủ sau một ngày làm việc; dòng sông Đà lấp loáng dưới trăng</a:t>
            </a:r>
            <a:r>
              <a:rPr lang="en-US" sz="2800" dirty="0">
                <a:solidFill>
                  <a:schemeClr val="bg1"/>
                </a:solidFill>
                <a:latin typeface="Cambria" panose="02040503050406030204" pitchFamily="18" charset="0"/>
                <a:ea typeface="Cambria" panose="02040503050406030204" pitchFamily="18" charset="0"/>
              </a:rPr>
              <a:t>.</a:t>
            </a:r>
            <a:r>
              <a:rPr lang="vi-VN" sz="2800" dirty="0">
                <a:solidFill>
                  <a:schemeClr val="bg1"/>
                </a:solidFill>
                <a:latin typeface="Cambria" panose="02040503050406030204" pitchFamily="18" charset="0"/>
                <a:ea typeface="Cambria" panose="02040503050406030204" pitchFamily="18" charset="0"/>
              </a:rPr>
              <a:t> … </a:t>
            </a:r>
          </a:p>
        </p:txBody>
      </p:sp>
      <p:grpSp>
        <p:nvGrpSpPr>
          <p:cNvPr id="3" name="Group 2"/>
          <p:cNvGrpSpPr/>
          <p:nvPr/>
        </p:nvGrpSpPr>
        <p:grpSpPr>
          <a:xfrm>
            <a:off x="479552" y="243841"/>
            <a:ext cx="10798247" cy="1482762"/>
            <a:chOff x="194088" y="2529227"/>
            <a:chExt cx="10798247" cy="1482762"/>
          </a:xfrm>
        </p:grpSpPr>
        <p:sp>
          <p:nvSpPr>
            <p:cNvPr id="4" name="Rectangle: Rounded Corners 5"/>
            <p:cNvSpPr/>
            <p:nvPr/>
          </p:nvSpPr>
          <p:spPr>
            <a:xfrm>
              <a:off x="849443" y="2529227"/>
              <a:ext cx="10142892" cy="1482762"/>
            </a:xfrm>
            <a:custGeom>
              <a:avLst/>
              <a:gdLst>
                <a:gd name="connsiteX0" fmla="*/ 0 w 10142892"/>
                <a:gd name="connsiteY0" fmla="*/ 164595 h 987551"/>
                <a:gd name="connsiteX1" fmla="*/ 164595 w 10142892"/>
                <a:gd name="connsiteY1" fmla="*/ 0 h 987551"/>
                <a:gd name="connsiteX2" fmla="*/ 9978297 w 10142892"/>
                <a:gd name="connsiteY2" fmla="*/ 0 h 987551"/>
                <a:gd name="connsiteX3" fmla="*/ 10142892 w 10142892"/>
                <a:gd name="connsiteY3" fmla="*/ 164595 h 987551"/>
                <a:gd name="connsiteX4" fmla="*/ 10142892 w 10142892"/>
                <a:gd name="connsiteY4" fmla="*/ 822956 h 987551"/>
                <a:gd name="connsiteX5" fmla="*/ 9978297 w 10142892"/>
                <a:gd name="connsiteY5" fmla="*/ 987551 h 987551"/>
                <a:gd name="connsiteX6" fmla="*/ 164595 w 10142892"/>
                <a:gd name="connsiteY6" fmla="*/ 987551 h 987551"/>
                <a:gd name="connsiteX7" fmla="*/ 0 w 10142892"/>
                <a:gd name="connsiteY7" fmla="*/ 822956 h 987551"/>
                <a:gd name="connsiteX8" fmla="*/ 0 w 10142892"/>
                <a:gd name="connsiteY8" fmla="*/ 164595 h 987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42892" h="987551" fill="none" extrusionOk="0">
                  <a:moveTo>
                    <a:pt x="0" y="164595"/>
                  </a:moveTo>
                  <a:cubicBezTo>
                    <a:pt x="3155" y="71468"/>
                    <a:pt x="72234" y="-5090"/>
                    <a:pt x="164595" y="0"/>
                  </a:cubicBezTo>
                  <a:cubicBezTo>
                    <a:pt x="4976312" y="-162111"/>
                    <a:pt x="8349542" y="-123621"/>
                    <a:pt x="9978297" y="0"/>
                  </a:cubicBezTo>
                  <a:cubicBezTo>
                    <a:pt x="10073213" y="6900"/>
                    <a:pt x="10133628" y="67956"/>
                    <a:pt x="10142892" y="164595"/>
                  </a:cubicBezTo>
                  <a:cubicBezTo>
                    <a:pt x="10125473" y="428813"/>
                    <a:pt x="10188393" y="581529"/>
                    <a:pt x="10142892" y="822956"/>
                  </a:cubicBezTo>
                  <a:cubicBezTo>
                    <a:pt x="10139141" y="928326"/>
                    <a:pt x="10075515" y="993255"/>
                    <a:pt x="9978297" y="987551"/>
                  </a:cubicBezTo>
                  <a:cubicBezTo>
                    <a:pt x="5166677" y="1146948"/>
                    <a:pt x="4244672" y="880435"/>
                    <a:pt x="164595" y="987551"/>
                  </a:cubicBezTo>
                  <a:cubicBezTo>
                    <a:pt x="74243" y="992748"/>
                    <a:pt x="886" y="912488"/>
                    <a:pt x="0" y="822956"/>
                  </a:cubicBezTo>
                  <a:cubicBezTo>
                    <a:pt x="3288" y="621138"/>
                    <a:pt x="-34340" y="280284"/>
                    <a:pt x="0" y="164595"/>
                  </a:cubicBezTo>
                  <a:close/>
                </a:path>
                <a:path w="10142892" h="987551" stroke="0" extrusionOk="0">
                  <a:moveTo>
                    <a:pt x="0" y="164595"/>
                  </a:moveTo>
                  <a:cubicBezTo>
                    <a:pt x="814" y="56152"/>
                    <a:pt x="71386" y="-1554"/>
                    <a:pt x="164595" y="0"/>
                  </a:cubicBezTo>
                  <a:cubicBezTo>
                    <a:pt x="1682737" y="31561"/>
                    <a:pt x="5211594" y="164257"/>
                    <a:pt x="9978297" y="0"/>
                  </a:cubicBezTo>
                  <a:cubicBezTo>
                    <a:pt x="10066676" y="4984"/>
                    <a:pt x="10135731" y="60987"/>
                    <a:pt x="10142892" y="164595"/>
                  </a:cubicBezTo>
                  <a:cubicBezTo>
                    <a:pt x="10162924" y="268042"/>
                    <a:pt x="10193625" y="651497"/>
                    <a:pt x="10142892" y="822956"/>
                  </a:cubicBezTo>
                  <a:cubicBezTo>
                    <a:pt x="10149663" y="912203"/>
                    <a:pt x="10069762" y="992244"/>
                    <a:pt x="9978297" y="987551"/>
                  </a:cubicBezTo>
                  <a:cubicBezTo>
                    <a:pt x="5265059" y="947819"/>
                    <a:pt x="1942053" y="986515"/>
                    <a:pt x="164595" y="987551"/>
                  </a:cubicBezTo>
                  <a:cubicBezTo>
                    <a:pt x="57373" y="980907"/>
                    <a:pt x="-8576" y="925404"/>
                    <a:pt x="0" y="822956"/>
                  </a:cubicBezTo>
                  <a:cubicBezTo>
                    <a:pt x="18398" y="562842"/>
                    <a:pt x="-41669" y="422896"/>
                    <a:pt x="0" y="164595"/>
                  </a:cubicBezTo>
                  <a:close/>
                </a:path>
              </a:pathLst>
            </a:custGeom>
            <a:solidFill>
              <a:schemeClr val="bg1"/>
            </a:solidFill>
            <a:ln w="57150">
              <a:solidFill>
                <a:schemeClr val="accent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b="1" i="1" dirty="0">
                  <a:solidFill>
                    <a:srgbClr val="FF0000"/>
                  </a:solidFill>
                </a:rPr>
                <a:t>2</a:t>
              </a:r>
              <a:r>
                <a:rPr lang="en-US" sz="3200" b="1" i="1" dirty="0">
                  <a:solidFill>
                    <a:srgbClr val="FF0000"/>
                  </a:solidFill>
                </a:rPr>
                <a:t>.</a:t>
              </a:r>
              <a:r>
                <a:rPr lang="vi-VN" sz="3200" b="1" i="1" dirty="0">
                  <a:solidFill>
                    <a:srgbClr val="FF0000"/>
                  </a:solidFill>
                </a:rPr>
                <a:t> Trên công trường thuỷ điện sông Đà, tác giả đã nghe tiếng đàn ba-la-lai-ca vang lên trong khung cảnh như thế nào?</a:t>
              </a:r>
            </a:p>
          </p:txBody>
        </p:sp>
        <p:pic>
          <p:nvPicPr>
            <p:cNvPr id="10" name="Picture 9"/>
            <p:cNvPicPr>
              <a:picLocks noChangeAspect="1"/>
            </p:cNvPicPr>
            <p:nvPr/>
          </p:nvPicPr>
          <p:blipFill>
            <a:blip r:embed="rId3"/>
            <a:stretch>
              <a:fillRect/>
            </a:stretch>
          </p:blipFill>
          <p:spPr>
            <a:xfrm rot="626717">
              <a:off x="194088" y="2737865"/>
              <a:ext cx="814335" cy="1051849"/>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388112" y="2546965"/>
            <a:ext cx="10005568" cy="2862322"/>
          </a:xfrm>
          <a:prstGeom prst="rect">
            <a:avLst/>
          </a:prstGeom>
          <a:noFill/>
        </p:spPr>
        <p:txBody>
          <a:bodyPr wrap="square">
            <a:spAutoFit/>
          </a:bodyPr>
          <a:lstStyle/>
          <a:p>
            <a:pPr algn="just"/>
            <a:r>
              <a:rPr lang="vi-VN" sz="3600" dirty="0">
                <a:solidFill>
                  <a:schemeClr val="bg1"/>
                </a:solidFill>
                <a:latin typeface="Cambria" panose="02040503050406030204" pitchFamily="18" charset="0"/>
                <a:ea typeface="Cambria" panose="02040503050406030204" pitchFamily="18" charset="0"/>
              </a:rPr>
              <a:t>Tiếng đàn vang lên, ngân nga, toả lan mênh mông cùng với dòng sông như một</a:t>
            </a:r>
            <a:r>
              <a:rPr lang="en-US" sz="3600" dirty="0">
                <a:solidFill>
                  <a:schemeClr val="bg1"/>
                </a:solidFill>
                <a:latin typeface="Cambria" panose="02040503050406030204" pitchFamily="18" charset="0"/>
                <a:ea typeface="Cambria" panose="02040503050406030204" pitchFamily="18" charset="0"/>
              </a:rPr>
              <a:t> </a:t>
            </a:r>
            <a:r>
              <a:rPr lang="vi-VN" sz="3600" dirty="0">
                <a:solidFill>
                  <a:schemeClr val="bg1"/>
                </a:solidFill>
                <a:latin typeface="Cambria" panose="02040503050406030204" pitchFamily="18" charset="0"/>
                <a:ea typeface="Cambria" panose="02040503050406030204" pitchFamily="18" charset="0"/>
              </a:rPr>
              <a:t>dòng trăng lấp lánh trong đêm. Âm thanh (của tiếng đàn) như quyện hoà với ánh sáng (dòng trăng), tạo nên vẻ đẹp huyền ảo, thơ mộng.</a:t>
            </a:r>
          </a:p>
        </p:txBody>
      </p:sp>
      <p:grpSp>
        <p:nvGrpSpPr>
          <p:cNvPr id="3" name="Group 2"/>
          <p:cNvGrpSpPr/>
          <p:nvPr/>
        </p:nvGrpSpPr>
        <p:grpSpPr>
          <a:xfrm>
            <a:off x="438647" y="314960"/>
            <a:ext cx="10828793" cy="1737359"/>
            <a:chOff x="483630" y="4024488"/>
            <a:chExt cx="10828793" cy="1737359"/>
          </a:xfrm>
        </p:grpSpPr>
        <p:sp>
          <p:nvSpPr>
            <p:cNvPr id="4" name="Rectangle: Rounded Corners 9"/>
            <p:cNvSpPr/>
            <p:nvPr/>
          </p:nvSpPr>
          <p:spPr>
            <a:xfrm>
              <a:off x="1037127" y="4024488"/>
              <a:ext cx="10275296" cy="1737359"/>
            </a:xfrm>
            <a:prstGeom prst="roundRect">
              <a:avLst/>
            </a:prstGeom>
            <a:solidFill>
              <a:schemeClr val="bg1"/>
            </a:solidFill>
            <a:ln w="57150">
              <a:solidFill>
                <a:srgbClr val="00B05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1" dirty="0">
                  <a:solidFill>
                    <a:srgbClr val="FF0000"/>
                  </a:solidFill>
                  <a:latin typeface="Cambria" panose="02040503050406030204" pitchFamily="18" charset="0"/>
                  <a:ea typeface="Cambria" panose="02040503050406030204" pitchFamily="18" charset="0"/>
                </a:rPr>
                <a:t>3. </a:t>
              </a:r>
              <a:r>
                <a:rPr lang="vi-VN" sz="3200" b="1" i="1" dirty="0">
                  <a:solidFill>
                    <a:srgbClr val="FF0000"/>
                  </a:solidFill>
                  <a:latin typeface="Cambria" panose="02040503050406030204" pitchFamily="18" charset="0"/>
                  <a:ea typeface="Cambria" panose="02040503050406030204" pitchFamily="18" charset="0"/>
                </a:rPr>
                <a:t>Miêu tả những điều em hình dung được khi đọc 2 dòng thơ: “Chỉ còn tiếng đàn ngân nga/ Với một dòng trăng lấp loáng sông Đà”.</a:t>
              </a:r>
            </a:p>
          </p:txBody>
        </p:sp>
        <p:pic>
          <p:nvPicPr>
            <p:cNvPr id="9" name="Picture 8"/>
            <p:cNvPicPr>
              <a:picLocks noChangeAspect="1"/>
            </p:cNvPicPr>
            <p:nvPr/>
          </p:nvPicPr>
          <p:blipFill>
            <a:blip r:embed="rId3"/>
            <a:stretch>
              <a:fillRect/>
            </a:stretch>
          </p:blipFill>
          <p:spPr>
            <a:xfrm rot="667403">
              <a:off x="483630" y="4229681"/>
              <a:ext cx="857147" cy="1148464"/>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5" name="Group 4"/>
          <p:cNvGrpSpPr/>
          <p:nvPr/>
        </p:nvGrpSpPr>
        <p:grpSpPr>
          <a:xfrm rot="320761">
            <a:off x="7157459" y="3017351"/>
            <a:ext cx="4635490" cy="3798573"/>
            <a:chOff x="7321950" y="3042467"/>
            <a:chExt cx="4635490" cy="3798573"/>
          </a:xfrm>
        </p:grpSpPr>
        <p:pic>
          <p:nvPicPr>
            <p:cNvPr id="6" name="Picture 4" descr="Cresent Moon Cartoon Images Clipart Best - Yellow Moon Black Background -  Png Download (#5398947) - PinClipart"/>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rot="628387" flipH="1">
              <a:off x="8092919" y="3042467"/>
              <a:ext cx="3864521" cy="3798573"/>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7321950" y="3826380"/>
              <a:ext cx="3167091" cy="2904858"/>
              <a:chOff x="676169" y="3524760"/>
              <a:chExt cx="3167091" cy="2904858"/>
            </a:xfrm>
          </p:grpSpPr>
          <p:pic>
            <p:nvPicPr>
              <p:cNvPr id="8" name="Picture 2" descr="Tập đọc: Tiếng đàn ba-la-lai-ca trên sông Đà"/>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rot="21224695" flipH="1">
                <a:off x="676169" y="4212160"/>
                <a:ext cx="3167091" cy="166398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929" b="100000" l="0" r="90180">
                            <a14:foregroundMark x1="41183" y1="60880" x2="58560" y2="81429"/>
                            <a14:foregroundMark x1="23136" y1="43763" x2="23136" y2="43763"/>
                            <a14:backgroundMark x1="5193" y1="35769" x2="41388" y2="43803"/>
                            <a14:backgroundMark x1="52905" y1="42309" x2="60051" y2="59225"/>
                            <a14:backgroundMark x1="83033" y1="50545" x2="71774" y2="64998"/>
                            <a14:backgroundMark x1="56041" y1="41986" x2="43907" y2="54461"/>
                            <a14:backgroundMark x1="55424" y1="39685" x2="64216" y2="41986"/>
                            <a14:backgroundMark x1="70694" y1="52846" x2="66530" y2="59386"/>
                            <a14:backgroundMark x1="70900" y1="50545" x2="69460" y2="52685"/>
                          </a14:backgroundRemoval>
                        </a14:imgEffect>
                      </a14:imgLayer>
                    </a14:imgProps>
                  </a:ext>
                  <a:ext uri="{28A0092B-C50C-407E-A947-70E740481C1C}">
                    <a14:useLocalDpi xmlns:a14="http://schemas.microsoft.com/office/drawing/2010/main" val="0"/>
                  </a:ext>
                </a:extLst>
              </a:blip>
              <a:srcRect r="12004"/>
              <a:stretch>
                <a:fillRect/>
              </a:stretch>
            </p:blipFill>
            <p:spPr>
              <a:xfrm>
                <a:off x="1681480" y="3524760"/>
                <a:ext cx="2006764" cy="2904858"/>
              </a:xfrm>
              <a:prstGeom prst="rect">
                <a:avLst/>
              </a:prstGeom>
            </p:spPr>
          </p:pic>
        </p:grpSp>
      </p:grpSp>
      <p:sp>
        <p:nvSpPr>
          <p:cNvPr id="10" name="Thought Bubble: Cloud 9"/>
          <p:cNvSpPr/>
          <p:nvPr/>
        </p:nvSpPr>
        <p:spPr>
          <a:xfrm>
            <a:off x="278573" y="414670"/>
            <a:ext cx="6645349" cy="5489022"/>
          </a:xfrm>
          <a:prstGeom prst="cloudCallout">
            <a:avLst>
              <a:gd name="adj1" fmla="val 77897"/>
              <a:gd name="adj2" fmla="val 2152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21" name="Rectangle 20"/>
          <p:cNvSpPr/>
          <p:nvPr/>
        </p:nvSpPr>
        <p:spPr>
          <a:xfrm>
            <a:off x="1224856" y="1929722"/>
            <a:ext cx="4819337" cy="1938992"/>
          </a:xfrm>
          <a:prstGeom prst="rect">
            <a:avLst/>
          </a:prstGeom>
        </p:spPr>
        <p:txBody>
          <a:bodyPr wrap="square">
            <a:spAutoFit/>
          </a:bodyPr>
          <a:lstStyle/>
          <a:p>
            <a:pPr lvl="0" algn="just"/>
            <a:r>
              <a:rPr lang="en-US" sz="4000" b="1" dirty="0">
                <a:solidFill>
                  <a:srgbClr val="0070C0"/>
                </a:solidFill>
                <a:latin typeface="Cambria" panose="02040503050406030204" pitchFamily="18" charset="0"/>
                <a:ea typeface="Cambria" panose="02040503050406030204" pitchFamily="18" charset="0"/>
                <a:cs typeface="Times New Roman" panose="02020603050405020304" pitchFamily="18" charset="0"/>
              </a:rPr>
              <a:t>Ý</a:t>
            </a:r>
            <a:r>
              <a:rPr lang="vi-VN" sz="4000" b="1" dirty="0">
                <a:solidFill>
                  <a:srgbClr val="0070C0"/>
                </a:solidFill>
                <a:latin typeface="Cambria" panose="02040503050406030204" pitchFamily="18" charset="0"/>
                <a:ea typeface="Cambria" panose="02040503050406030204" pitchFamily="18" charset="0"/>
                <a:cs typeface="Times New Roman" panose="02020603050405020304" pitchFamily="18" charset="0"/>
              </a:rPr>
              <a:t> đoạn 2: Tiếng đàn trên công trường thủy điện sông Đà.</a:t>
            </a:r>
            <a:endParaRPr kumimoji="0" lang="en-US" sz="40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428752" y="2445365"/>
            <a:ext cx="9792208" cy="3108543"/>
          </a:xfrm>
          <a:prstGeom prst="rect">
            <a:avLst/>
          </a:prstGeom>
          <a:noFill/>
        </p:spPr>
        <p:txBody>
          <a:bodyPr wrap="square">
            <a:spAutoFit/>
          </a:bodyPr>
          <a:lstStyle/>
          <a:p>
            <a:pPr algn="just"/>
            <a:r>
              <a:rPr lang="vi-VN" sz="2800" dirty="0">
                <a:solidFill>
                  <a:schemeClr val="bg1"/>
                </a:solidFill>
                <a:latin typeface="Cambria" panose="02040503050406030204" pitchFamily="18" charset="0"/>
                <a:ea typeface="Cambria" panose="02040503050406030204" pitchFamily="18" charset="0"/>
                <a:cs typeface="Calibri" panose="020F0502020204030204" pitchFamily="34" charset="0"/>
              </a:rPr>
              <a:t>Hình ảnh này khiến mỗi người dân chúng ta xúc động. Những chuyên gia ở những đất nước xa xôi (Liên Xô cũ) đã xa gia đình, xa tổ quốc để đến Việt Nam, giúp chúng ta xây dựng nhà máy thuỷ điện, làm ra muôn ánh sáng gửi đi muôn nơi, làm cuộc sống tươi sáng hơn. Tiếng đàn ba-la-lai-ca của cô gái Nga như giúp chúng ta cảm nhận được tình hữu nghị tốt đẹp và tương lai đang rộng mở.</a:t>
            </a:r>
          </a:p>
        </p:txBody>
      </p:sp>
      <p:grpSp>
        <p:nvGrpSpPr>
          <p:cNvPr id="3" name="Group 2"/>
          <p:cNvGrpSpPr/>
          <p:nvPr/>
        </p:nvGrpSpPr>
        <p:grpSpPr>
          <a:xfrm>
            <a:off x="428752" y="274805"/>
            <a:ext cx="10797462" cy="1767356"/>
            <a:chOff x="194873" y="5205460"/>
            <a:chExt cx="10797462" cy="1767356"/>
          </a:xfrm>
        </p:grpSpPr>
        <p:sp>
          <p:nvSpPr>
            <p:cNvPr id="12" name="Rectangle: Rounded Corners 5"/>
            <p:cNvSpPr/>
            <p:nvPr/>
          </p:nvSpPr>
          <p:spPr>
            <a:xfrm>
              <a:off x="849443" y="5367536"/>
              <a:ext cx="10142892" cy="1605280"/>
            </a:xfrm>
            <a:prstGeom prst="roundRect">
              <a:avLst/>
            </a:prstGeom>
            <a:solidFill>
              <a:schemeClr val="bg1"/>
            </a:solidFill>
            <a:ln w="57150">
              <a:solidFill>
                <a:srgbClr val="CC00FF"/>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1" dirty="0">
                  <a:solidFill>
                    <a:schemeClr val="accent5">
                      <a:lumMod val="75000"/>
                    </a:schemeClr>
                  </a:solidFill>
                  <a:latin typeface="Calibri" panose="020F0502020204030204" pitchFamily="34" charset="0"/>
                  <a:cs typeface="Calibri" panose="020F0502020204030204" pitchFamily="34" charset="0"/>
                </a:rPr>
                <a:t>4. </a:t>
              </a:r>
              <a:r>
                <a:rPr lang="vi-VN" sz="3200" b="1" i="1" dirty="0">
                  <a:solidFill>
                    <a:schemeClr val="accent5">
                      <a:lumMod val="75000"/>
                    </a:schemeClr>
                  </a:solidFill>
                  <a:latin typeface="Calibri" panose="020F0502020204030204" pitchFamily="34" charset="0"/>
                  <a:cs typeface="Calibri" panose="020F0502020204030204" pitchFamily="34" charset="0"/>
                </a:rPr>
                <a:t>Nêu cảm nghĩ của em về hình ảnh cô gái Nga chơi đàn ba-la-lai-ca trên công trường thuỷ điện sông Đà.</a:t>
              </a:r>
            </a:p>
          </p:txBody>
        </p:sp>
        <p:pic>
          <p:nvPicPr>
            <p:cNvPr id="13" name="Picture 12"/>
            <p:cNvPicPr>
              <a:picLocks noChangeAspect="1"/>
            </p:cNvPicPr>
            <p:nvPr/>
          </p:nvPicPr>
          <p:blipFill>
            <a:blip r:embed="rId3"/>
            <a:stretch>
              <a:fillRect/>
            </a:stretch>
          </p:blipFill>
          <p:spPr>
            <a:xfrm rot="602090">
              <a:off x="194873" y="5205460"/>
              <a:ext cx="1062611" cy="1301156"/>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5" name="Group 4"/>
          <p:cNvGrpSpPr/>
          <p:nvPr/>
        </p:nvGrpSpPr>
        <p:grpSpPr>
          <a:xfrm rot="320761">
            <a:off x="7157459" y="3017351"/>
            <a:ext cx="4635490" cy="3798573"/>
            <a:chOff x="7321950" y="3042467"/>
            <a:chExt cx="4635490" cy="3798573"/>
          </a:xfrm>
        </p:grpSpPr>
        <p:pic>
          <p:nvPicPr>
            <p:cNvPr id="6" name="Picture 4" descr="Cresent Moon Cartoon Images Clipart Best - Yellow Moon Black Background -  Png Download (#5398947) - PinClipart"/>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rot="628387" flipH="1">
              <a:off x="8092919" y="3042467"/>
              <a:ext cx="3864521" cy="3798573"/>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7321950" y="3826380"/>
              <a:ext cx="3167091" cy="2904858"/>
              <a:chOff x="676169" y="3524760"/>
              <a:chExt cx="3167091" cy="2904858"/>
            </a:xfrm>
          </p:grpSpPr>
          <p:pic>
            <p:nvPicPr>
              <p:cNvPr id="8" name="Picture 2" descr="Tập đọc: Tiếng đàn ba-la-lai-ca trên sông Đà"/>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rot="21224695" flipH="1">
                <a:off x="676169" y="4212160"/>
                <a:ext cx="3167091" cy="166398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929" b="100000" l="0" r="90180">
                            <a14:foregroundMark x1="41183" y1="60880" x2="58560" y2="81429"/>
                            <a14:foregroundMark x1="23136" y1="43763" x2="23136" y2="43763"/>
                            <a14:backgroundMark x1="5193" y1="35769" x2="41388" y2="43803"/>
                            <a14:backgroundMark x1="52905" y1="42309" x2="60051" y2="59225"/>
                            <a14:backgroundMark x1="83033" y1="50545" x2="71774" y2="64998"/>
                            <a14:backgroundMark x1="56041" y1="41986" x2="43907" y2="54461"/>
                            <a14:backgroundMark x1="55424" y1="39685" x2="64216" y2="41986"/>
                            <a14:backgroundMark x1="70694" y1="52846" x2="66530" y2="59386"/>
                            <a14:backgroundMark x1="70900" y1="50545" x2="69460" y2="52685"/>
                          </a14:backgroundRemoval>
                        </a14:imgEffect>
                      </a14:imgLayer>
                    </a14:imgProps>
                  </a:ext>
                  <a:ext uri="{28A0092B-C50C-407E-A947-70E740481C1C}">
                    <a14:useLocalDpi xmlns:a14="http://schemas.microsoft.com/office/drawing/2010/main" val="0"/>
                  </a:ext>
                </a:extLst>
              </a:blip>
              <a:srcRect r="12004"/>
              <a:stretch>
                <a:fillRect/>
              </a:stretch>
            </p:blipFill>
            <p:spPr>
              <a:xfrm>
                <a:off x="1681480" y="3524760"/>
                <a:ext cx="2006764" cy="2904858"/>
              </a:xfrm>
              <a:prstGeom prst="rect">
                <a:avLst/>
              </a:prstGeom>
            </p:spPr>
          </p:pic>
        </p:grpSp>
      </p:grpSp>
      <p:sp>
        <p:nvSpPr>
          <p:cNvPr id="10" name="Thought Bubble: Cloud 9"/>
          <p:cNvSpPr/>
          <p:nvPr/>
        </p:nvSpPr>
        <p:spPr>
          <a:xfrm>
            <a:off x="278573" y="414670"/>
            <a:ext cx="6645349" cy="5489022"/>
          </a:xfrm>
          <a:prstGeom prst="cloudCallout">
            <a:avLst>
              <a:gd name="adj1" fmla="val 77897"/>
              <a:gd name="adj2" fmla="val 2152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21" name="Rectangle 20"/>
          <p:cNvSpPr/>
          <p:nvPr/>
        </p:nvSpPr>
        <p:spPr>
          <a:xfrm>
            <a:off x="1026160" y="2000842"/>
            <a:ext cx="5272033" cy="1569660"/>
          </a:xfrm>
          <a:prstGeom prst="rect">
            <a:avLst/>
          </a:prstGeom>
        </p:spPr>
        <p:txBody>
          <a:bodyPr wrap="square">
            <a:spAutoFit/>
          </a:bodyPr>
          <a:lstStyle/>
          <a:p>
            <a:pPr lvl="0" algn="ctr"/>
            <a:r>
              <a:rPr lang="en-US" sz="4800" b="1" dirty="0">
                <a:solidFill>
                  <a:srgbClr val="0070C0"/>
                </a:solidFill>
                <a:latin typeface="Cambria" panose="02040503050406030204" pitchFamily="18" charset="0"/>
                <a:ea typeface="Cambria" panose="02040503050406030204" pitchFamily="18" charset="0"/>
                <a:cs typeface="Times New Roman" panose="02020603050405020304" pitchFamily="18" charset="0"/>
              </a:rPr>
              <a:t>Ý</a:t>
            </a:r>
            <a:r>
              <a:rPr lang="vi-VN" sz="4800" b="1" dirty="0">
                <a:solidFill>
                  <a:srgbClr val="0070C0"/>
                </a:solidFill>
                <a:latin typeface="Cambria" panose="02040503050406030204" pitchFamily="18" charset="0"/>
                <a:ea typeface="Cambria" panose="02040503050406030204" pitchFamily="18" charset="0"/>
                <a:cs typeface="Times New Roman" panose="02020603050405020304" pitchFamily="18" charset="0"/>
              </a:rPr>
              <a:t> đoạn 3: Khát vọng về tương lai. </a:t>
            </a:r>
            <a:endParaRPr kumimoji="0" lang="en-US" sz="48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1"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自闭症"/>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678</Words>
  <Application>Microsoft Office PowerPoint</Application>
  <PresentationFormat>Widescreen</PresentationFormat>
  <Paragraphs>47</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Cambria</vt:lpstr>
      <vt:lpstr>Times New Roman</vt:lpstr>
      <vt:lpstr>等线</vt:lpstr>
      <vt:lpstr>等线 Light</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单击此处添加标题</dc:title>
  <dc:creator>Huong Thao - 0972115126</dc:creator>
  <dc:description>http://www.ypppt.com/</dc:description>
  <cp:lastModifiedBy>Windows User</cp:lastModifiedBy>
  <cp:revision>100</cp:revision>
  <dcterms:created xsi:type="dcterms:W3CDTF">2019-03-27T03:17:00Z</dcterms:created>
  <dcterms:modified xsi:type="dcterms:W3CDTF">2025-12-05T07:21:40Z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D3C22035DBCE48CE9C51A4D50A9AF7A4_12</vt:lpwstr>
  </property>
  <property fmtid="{D5CDD505-2E9C-101B-9397-08002B2CF9AE}" pid="3" name="KSOProductBuildVer">
    <vt:lpwstr>1033-12.2.0.18283</vt:lpwstr>
  </property>
</Properties>
</file>