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92" r:id="rId2"/>
    <p:sldMasterId id="2147483695" r:id="rId3"/>
    <p:sldMasterId id="2147483707" r:id="rId4"/>
    <p:sldMasterId id="2147483719" r:id="rId5"/>
  </p:sldMasterIdLst>
  <p:notesMasterIdLst>
    <p:notesMasterId r:id="rId21"/>
  </p:notesMasterIdLst>
  <p:sldIdLst>
    <p:sldId id="2007577494" r:id="rId6"/>
    <p:sldId id="8563" r:id="rId7"/>
    <p:sldId id="8561" r:id="rId8"/>
    <p:sldId id="8571" r:id="rId9"/>
    <p:sldId id="8572" r:id="rId10"/>
    <p:sldId id="8573" r:id="rId11"/>
    <p:sldId id="293" r:id="rId12"/>
    <p:sldId id="292" r:id="rId13"/>
    <p:sldId id="8565" r:id="rId14"/>
    <p:sldId id="284" r:id="rId15"/>
    <p:sldId id="296" r:id="rId16"/>
    <p:sldId id="8574" r:id="rId17"/>
    <p:sldId id="8575" r:id="rId18"/>
    <p:sldId id="286" r:id="rId19"/>
    <p:sldId id="28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823"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39B9-773F-4999-87A3-D7D147D585BF}"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B2300-7BDA-46CF-ABD6-CF059A986F79}" type="slidenum">
              <a:rPr lang="en-US" smtClean="0"/>
              <a:t>‹#›</a:t>
            </a:fld>
            <a:endParaRPr lang="en-US"/>
          </a:p>
        </p:txBody>
      </p:sp>
    </p:spTree>
    <p:extLst>
      <p:ext uri="{BB962C8B-B14F-4D97-AF65-F5344CB8AC3E}">
        <p14:creationId xmlns:p14="http://schemas.microsoft.com/office/powerpoint/2010/main" val="8436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8434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427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7375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960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64929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26/03/2026</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15142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4763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7102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1655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3109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30099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80734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844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27613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26352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3490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48644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08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42037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856438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54267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101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669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5513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6476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18760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67806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83492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11983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26/03/2026</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94114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263194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2894149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032297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496223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2026/3/26</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8580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567504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391459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652792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470523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437232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4027359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043233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2694871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73467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330320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2026/3/26</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956830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245301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116773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831231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7706505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47707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4662494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733340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6297585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6481182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26/03/2026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2521191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2026/3/26</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6470417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10417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2026/3/26</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467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2026/3/26</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236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2026/3/26</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0716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theme" Target="../theme/theme5.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B83B598E-E493-D2E3-A2BF-83CD906857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601" y="261466"/>
            <a:ext cx="1469011" cy="1469011"/>
          </a:xfrm>
          <a:prstGeom prst="rect">
            <a:avLst/>
          </a:prstGeom>
        </p:spPr>
      </p:pic>
    </p:spTree>
    <p:extLst>
      <p:ext uri="{BB962C8B-B14F-4D97-AF65-F5344CB8AC3E}">
        <p14:creationId xmlns:p14="http://schemas.microsoft.com/office/powerpoint/2010/main" val="19709412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2026/3/26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pic>
        <p:nvPicPr>
          <p:cNvPr id="7" name="Picture 6" descr="A round pink circle with white text and a black background&#10;&#10;AI-generated content may be incorrect.">
            <a:extLst>
              <a:ext uri="{FF2B5EF4-FFF2-40B4-BE49-F238E27FC236}">
                <a16:creationId xmlns:a16="http://schemas.microsoft.com/office/drawing/2014/main" id="{C41E408E-F6F8-8CD0-8D69-5AF7D690F3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52601" y="261466"/>
            <a:ext cx="1469011" cy="1469011"/>
          </a:xfrm>
          <a:prstGeom prst="rect">
            <a:avLst/>
          </a:prstGeom>
        </p:spPr>
      </p:pic>
    </p:spTree>
    <p:extLst>
      <p:ext uri="{BB962C8B-B14F-4D97-AF65-F5344CB8AC3E}">
        <p14:creationId xmlns:p14="http://schemas.microsoft.com/office/powerpoint/2010/main" val="825486355"/>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26/03/2026</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pic>
        <p:nvPicPr>
          <p:cNvPr id="7" name="Picture 6" descr="A round pink circle with white text and a black background&#10;&#10;AI-generated content may be incorrect.">
            <a:extLst>
              <a:ext uri="{FF2B5EF4-FFF2-40B4-BE49-F238E27FC236}">
                <a16:creationId xmlns:a16="http://schemas.microsoft.com/office/drawing/2014/main" id="{06EC5852-9E76-57D5-7843-BB33A7EE74A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601" y="261466"/>
            <a:ext cx="1469011" cy="1469011"/>
          </a:xfrm>
          <a:prstGeom prst="rect">
            <a:avLst/>
          </a:prstGeom>
        </p:spPr>
      </p:pic>
    </p:spTree>
    <p:extLst>
      <p:ext uri="{BB962C8B-B14F-4D97-AF65-F5344CB8AC3E}">
        <p14:creationId xmlns:p14="http://schemas.microsoft.com/office/powerpoint/2010/main" val="27913090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26/03/2026</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3664528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16C56090-F0CF-420F-A6D0-066B42FA61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9156438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55.xml"/><Relationship Id="rId6" Type="http://schemas.openxmlformats.org/officeDocument/2006/relationships/image" Target="../media/image8.png"/><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9.jpe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jpeg"/><Relationship Id="rId1" Type="http://schemas.openxmlformats.org/officeDocument/2006/relationships/slideLayout" Target="../slideLayouts/slideLayout2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3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8.png"/><Relationship Id="rId4" Type="http://schemas.openxmlformats.org/officeDocument/2006/relationships/image" Target="../media/image46.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image" Target="../media/image19.jpeg"/><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eg"/><Relationship Id="rId1" Type="http://schemas.openxmlformats.org/officeDocument/2006/relationships/slideLayout" Target="../slideLayouts/slideLayout15.xml"/><Relationship Id="rId5" Type="http://schemas.openxmlformats.org/officeDocument/2006/relationships/image" Target="../media/image35.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grpSp>
        <p:nvGrpSpPr>
          <p:cNvPr id="12" name="Group 11">
            <a:extLst>
              <a:ext uri="{FF2B5EF4-FFF2-40B4-BE49-F238E27FC236}">
                <a16:creationId xmlns:a16="http://schemas.microsoft.com/office/drawing/2014/main" id="{5A6815DC-496D-4DCD-A0BA-797B3135299A}"/>
              </a:ext>
            </a:extLst>
          </p:cNvPr>
          <p:cNvGrpSpPr/>
          <p:nvPr/>
        </p:nvGrpSpPr>
        <p:grpSpPr>
          <a:xfrm>
            <a:off x="1200150" y="136767"/>
            <a:ext cx="9886950" cy="6452527"/>
            <a:chOff x="1200150" y="136767"/>
            <a:chExt cx="9886950" cy="6452527"/>
          </a:xfrm>
        </p:grpSpPr>
        <p:pic>
          <p:nvPicPr>
            <p:cNvPr id="13" name="Picture 15">
              <a:extLst>
                <a:ext uri="{FF2B5EF4-FFF2-40B4-BE49-F238E27FC236}">
                  <a16:creationId xmlns:a16="http://schemas.microsoft.com/office/drawing/2014/main" id="{E0866BDB-C875-4DBE-9060-4DDBEB5DA261}"/>
                </a:ext>
              </a:extLst>
            </p:cNvPr>
            <p:cNvPicPr>
              <a:picLocks noChangeAspect="1"/>
            </p:cNvPicPr>
            <p:nvPr/>
          </p:nvPicPr>
          <p:blipFill>
            <a:blip r:embed="rId6"/>
            <a:srcRect/>
            <a:stretch>
              <a:fillRect/>
            </a:stretch>
          </p:blipFill>
          <p:spPr>
            <a:xfrm>
              <a:off x="2629230" y="136767"/>
              <a:ext cx="6648710" cy="4715044"/>
            </a:xfrm>
            <a:prstGeom prst="rect">
              <a:avLst/>
            </a:prstGeom>
          </p:spPr>
        </p:pic>
        <p:sp>
          <p:nvSpPr>
            <p:cNvPr id="14" name="Hình chữ nhật: Góc Tròn 3">
              <a:extLst>
                <a:ext uri="{FF2B5EF4-FFF2-40B4-BE49-F238E27FC236}">
                  <a16:creationId xmlns:a16="http://schemas.microsoft.com/office/drawing/2014/main" id="{93627B94-99A5-4AD6-90C0-1D1E812A29FA}"/>
                </a:ext>
              </a:extLst>
            </p:cNvPr>
            <p:cNvSpPr/>
            <p:nvPr/>
          </p:nvSpPr>
          <p:spPr>
            <a:xfrm>
              <a:off x="1200150" y="2667000"/>
              <a:ext cx="9886950" cy="3922294"/>
            </a:xfrm>
            <a:prstGeom prst="roundRect">
              <a:avLst/>
            </a:prstGeom>
            <a:ln w="38100">
              <a:solidFill>
                <a:srgbClr val="FFC000"/>
              </a:solidFill>
            </a:ln>
            <a:scene3d>
              <a:camera prst="orthographicFront"/>
              <a:lightRig rig="threePt" dir="t"/>
            </a:scene3d>
            <a:sp3d>
              <a:bevelT w="139700" prst="cross"/>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4">
            <a:extLst>
              <a:ext uri="{FF2B5EF4-FFF2-40B4-BE49-F238E27FC236}">
                <a16:creationId xmlns:a16="http://schemas.microsoft.com/office/drawing/2014/main" id="{CB067EFE-6D27-424B-A544-469D4A224729}"/>
              </a:ext>
            </a:extLst>
          </p:cNvPr>
          <p:cNvPicPr>
            <a:picLocks noChangeAspect="1"/>
          </p:cNvPicPr>
          <p:nvPr/>
        </p:nvPicPr>
        <p:blipFill>
          <a:blip r:embed="rId7"/>
          <a:srcRect/>
          <a:stretch>
            <a:fillRect/>
          </a:stretch>
        </p:blipFill>
        <p:spPr>
          <a:xfrm>
            <a:off x="10427608" y="2644680"/>
            <a:ext cx="1615439" cy="4102524"/>
          </a:xfrm>
          <a:prstGeom prst="rect">
            <a:avLst/>
          </a:prstGeom>
        </p:spPr>
      </p:pic>
      <p:pic>
        <p:nvPicPr>
          <p:cNvPr id="27" name="Picture 9">
            <a:extLst>
              <a:ext uri="{FF2B5EF4-FFF2-40B4-BE49-F238E27FC236}">
                <a16:creationId xmlns:a16="http://schemas.microsoft.com/office/drawing/2014/main" id="{B8BA2DE0-E67A-453D-BD66-9E2A07455007}"/>
              </a:ext>
            </a:extLst>
          </p:cNvPr>
          <p:cNvPicPr>
            <a:picLocks noChangeAspect="1"/>
          </p:cNvPicPr>
          <p:nvPr/>
        </p:nvPicPr>
        <p:blipFill>
          <a:blip r:embed="rId8"/>
          <a:srcRect/>
          <a:stretch>
            <a:fillRect/>
          </a:stretch>
        </p:blipFill>
        <p:spPr>
          <a:xfrm>
            <a:off x="-5962" y="2695260"/>
            <a:ext cx="1910079" cy="4069184"/>
          </a:xfrm>
          <a:prstGeom prst="rect">
            <a:avLst/>
          </a:prstGeom>
        </p:spPr>
      </p:pic>
      <p:pic>
        <p:nvPicPr>
          <p:cNvPr id="2" name="Picture 1">
            <a:extLst>
              <a:ext uri="{FF2B5EF4-FFF2-40B4-BE49-F238E27FC236}">
                <a16:creationId xmlns:a16="http://schemas.microsoft.com/office/drawing/2014/main" id="{27BB42AA-2170-1328-43FB-2E11DD5A70E1}"/>
              </a:ext>
            </a:extLst>
          </p:cNvPr>
          <p:cNvPicPr>
            <a:picLocks noChangeAspect="1"/>
          </p:cNvPicPr>
          <p:nvPr/>
        </p:nvPicPr>
        <p:blipFill>
          <a:blip r:embed="rId9"/>
          <a:stretch>
            <a:fillRect/>
          </a:stretch>
        </p:blipFill>
        <p:spPr>
          <a:xfrm>
            <a:off x="3087493" y="2755999"/>
            <a:ext cx="6096528" cy="1286367"/>
          </a:xfrm>
          <a:prstGeom prst="rect">
            <a:avLst/>
          </a:prstGeom>
        </p:spPr>
      </p:pic>
      <p:pic>
        <p:nvPicPr>
          <p:cNvPr id="3" name="Picture 2">
            <a:extLst>
              <a:ext uri="{FF2B5EF4-FFF2-40B4-BE49-F238E27FC236}">
                <a16:creationId xmlns:a16="http://schemas.microsoft.com/office/drawing/2014/main" id="{7CC27E64-14AE-FDBC-1B15-AB560E6F976F}"/>
              </a:ext>
            </a:extLst>
          </p:cNvPr>
          <p:cNvPicPr>
            <a:picLocks noChangeAspect="1"/>
          </p:cNvPicPr>
          <p:nvPr/>
        </p:nvPicPr>
        <p:blipFill>
          <a:blip r:embed="rId10"/>
          <a:stretch>
            <a:fillRect/>
          </a:stretch>
        </p:blipFill>
        <p:spPr>
          <a:xfrm>
            <a:off x="1322825" y="3891999"/>
            <a:ext cx="9327688" cy="743776"/>
          </a:xfrm>
          <a:prstGeom prst="rect">
            <a:avLst/>
          </a:prstGeom>
        </p:spPr>
      </p:pic>
      <p:pic>
        <p:nvPicPr>
          <p:cNvPr id="8" name="Picture 7">
            <a:extLst>
              <a:ext uri="{FF2B5EF4-FFF2-40B4-BE49-F238E27FC236}">
                <a16:creationId xmlns:a16="http://schemas.microsoft.com/office/drawing/2014/main" id="{D410CDEB-2A71-5562-72A6-F6A1EE8F768D}"/>
              </a:ext>
            </a:extLst>
          </p:cNvPr>
          <p:cNvPicPr>
            <a:picLocks noChangeAspect="1"/>
          </p:cNvPicPr>
          <p:nvPr/>
        </p:nvPicPr>
        <p:blipFill>
          <a:blip r:embed="rId11"/>
          <a:stretch>
            <a:fillRect/>
          </a:stretch>
        </p:blipFill>
        <p:spPr>
          <a:xfrm>
            <a:off x="1091157" y="4631575"/>
            <a:ext cx="9791025" cy="1371719"/>
          </a:xfrm>
          <a:prstGeom prst="rect">
            <a:avLst/>
          </a:prstGeom>
        </p:spPr>
      </p:pic>
    </p:spTree>
    <p:extLst>
      <p:ext uri="{BB962C8B-B14F-4D97-AF65-F5344CB8AC3E}">
        <p14:creationId xmlns:p14="http://schemas.microsoft.com/office/powerpoint/2010/main" val="381736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10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0000">
                                          <p:cBhvr additive="base">
                                            <p:cTn id="11" dur="10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id="{9D0E344E-5EE2-4E8E-B7C5-1867A7A8526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3A71B2B1-15A0-4B40-A911-8C06A15E4BF4}"/>
              </a:ext>
            </a:extLst>
          </p:cNvPr>
          <p:cNvPicPr>
            <a:picLocks noChangeAspect="1"/>
          </p:cNvPicPr>
          <p:nvPr/>
        </p:nvPicPr>
        <p:blipFill>
          <a:blip r:embed="rId4"/>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id="{81AA8B68-881C-4C62-89C5-7B1476CB089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8BF1CE4-A6BB-4C44-B2D0-2C1DE55CC900}"/>
              </a:ext>
            </a:extLst>
          </p:cNvPr>
          <p:cNvGrpSpPr/>
          <p:nvPr/>
        </p:nvGrpSpPr>
        <p:grpSpPr>
          <a:xfrm>
            <a:off x="2552248" y="2397884"/>
            <a:ext cx="7271985" cy="3717621"/>
            <a:chOff x="2738679" y="2345425"/>
            <a:chExt cx="7271985" cy="3717621"/>
          </a:xfrm>
        </p:grpSpPr>
        <p:sp>
          <p:nvSpPr>
            <p:cNvPr id="12" name="TextBox 11">
              <a:extLst>
                <a:ext uri="{FF2B5EF4-FFF2-40B4-BE49-F238E27FC236}">
                  <a16:creationId xmlns:a16="http://schemas.microsoft.com/office/drawing/2014/main" id="{6EEEFABA-7249-46D3-99CE-FEEB245FB852}"/>
                </a:ext>
              </a:extLst>
            </p:cNvPr>
            <p:cNvSpPr txBox="1"/>
            <p:nvPr/>
          </p:nvSpPr>
          <p:spPr>
            <a:xfrm>
              <a:off x="3324215" y="2345425"/>
              <a:ext cx="6686449"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effectLst/>
                  <a:latin typeface="Cambria" panose="02040503050406030204" pitchFamily="18" charset="0"/>
                  <a:ea typeface="Cambria" panose="02040503050406030204" pitchFamily="18" charset="0"/>
                </a:rPr>
                <a:t>Mỗi bạn đóng 1 vai nói về chức năng của từng bộ phận của cơ quan thần kinh, bạn khác trả lời bộ phận đó là gì ở trong nhóm.</a:t>
              </a:r>
              <a:endParaRPr lang="en-US" sz="4000" b="1" dirty="0">
                <a:effectLst/>
                <a:latin typeface="Cambria" panose="02040503050406030204" pitchFamily="18" charset="0"/>
                <a:ea typeface="Cambria" panose="02040503050406030204" pitchFamily="18" charset="0"/>
              </a:endParaRPr>
            </a:p>
          </p:txBody>
        </p:sp>
        <p:pic>
          <p:nvPicPr>
            <p:cNvPr id="1028" name="Picture 4">
              <a:extLst>
                <a:ext uri="{FF2B5EF4-FFF2-40B4-BE49-F238E27FC236}">
                  <a16:creationId xmlns:a16="http://schemas.microsoft.com/office/drawing/2014/main" id="{DA025BF5-4F18-492F-86AE-B35BEC63A1D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hot_202601282058_1ya72">
            <a:hlinkClick r:id="" action="ppaction://media"/>
            <a:extLst>
              <a:ext uri="{FF2B5EF4-FFF2-40B4-BE49-F238E27FC236}">
                <a16:creationId xmlns:a16="http://schemas.microsoft.com/office/drawing/2014/main" id="{EE65B69A-31CC-CE8E-2086-60D0140A66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943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4" name="Picture 3">
            <a:extLst>
              <a:ext uri="{FF2B5EF4-FFF2-40B4-BE49-F238E27FC236}">
                <a16:creationId xmlns:a16="http://schemas.microsoft.com/office/drawing/2014/main" id="{07E2D234-2D39-4147-A607-7B9B4618AB0D}"/>
              </a:ext>
            </a:extLst>
          </p:cNvPr>
          <p:cNvPicPr>
            <a:picLocks noChangeAspect="1"/>
          </p:cNvPicPr>
          <p:nvPr/>
        </p:nvPicPr>
        <p:blipFill>
          <a:blip r:embed="rId3"/>
          <a:stretch>
            <a:fillRect/>
          </a:stretch>
        </p:blipFill>
        <p:spPr>
          <a:xfrm>
            <a:off x="523875" y="547687"/>
            <a:ext cx="11420400" cy="5548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9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lang="en-US" sz="4000" dirty="0">
                  <a:solidFill>
                    <a:prstClr val="black"/>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4"/>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5"/>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a:extLst>
                <a:ext uri="{96DAC541-7B7A-43D3-8B79-37D633B846F1}">
                  <asvg:svgBlip xmlns:asvg="http://schemas.microsoft.com/office/drawing/2016/SVG/main" r:embed="rId6"/>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 name="Content Placeholder 7" descr="A blue and orange text&#10;&#10;AI-generated content may be incorrect.">
            <a:extLst>
              <a:ext uri="{FF2B5EF4-FFF2-40B4-BE49-F238E27FC236}">
                <a16:creationId xmlns:a16="http://schemas.microsoft.com/office/drawing/2014/main" id="{A5F6555A-E8EB-5F80-82F3-D1E75CC14E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8650" y="2574706"/>
            <a:ext cx="8254699" cy="2853175"/>
          </a:xfrm>
        </p:spPr>
      </p:pic>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5"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106986" y="1027906"/>
            <a:ext cx="4270371" cy="5982475"/>
          </a:xfrm>
          <a:prstGeom prst="rect">
            <a:avLst/>
          </a:prstGeom>
        </p:spPr>
      </p:pic>
      <p:pic>
        <p:nvPicPr>
          <p:cNvPr id="12" name="Picture 11" descr="A group of blue and pink letters&#10;&#10;AI-generated content may be incorrect.">
            <a:extLst>
              <a:ext uri="{FF2B5EF4-FFF2-40B4-BE49-F238E27FC236}">
                <a16:creationId xmlns:a16="http://schemas.microsoft.com/office/drawing/2014/main" id="{4FE6DCE4-FD76-BAEC-29E9-B9B70654CD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6261" y="1371601"/>
            <a:ext cx="7830129" cy="2379154"/>
          </a:xfrm>
          <a:prstGeom prst="rect">
            <a:avLst/>
          </a:prstGeom>
        </p:spPr>
      </p:pic>
    </p:spTree>
    <p:extLst>
      <p:ext uri="{BB962C8B-B14F-4D97-AF65-F5344CB8AC3E}">
        <p14:creationId xmlns:p14="http://schemas.microsoft.com/office/powerpoint/2010/main" val="40428141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Khi </a:t>
            </a:r>
            <a:r>
              <a:rPr kumimoji="0" lang="en-US" sz="36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gặp</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một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bất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ngờ</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cơ</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thể</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tự</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động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phản</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ứng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rất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nhanh</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Những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ứng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như</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vậy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gọi</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là</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Tủy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sống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điều</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khiển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này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id="{AF55C889-96EE-4CE6-B975-E17D7960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Tree>
    <p:extLst>
      <p:ext uri="{BB962C8B-B14F-4D97-AF65-F5344CB8AC3E}">
        <p14:creationId xmlns:p14="http://schemas.microsoft.com/office/powerpoint/2010/main" val="1836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latin typeface="等线" panose="020F0502020204030204"/>
              </a:rPr>
              <a:t>Bạn gái chạm tay vào cốc nước nóng, bạn ấy sẽ rụt tBạn gái chạm tay vào cốc nước nóng, bạn ấy sẽ rụt tay lại. Do tủy sống điều khiển rụt tay lại.ay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stretch>
            <a:fillRect/>
          </a:stretch>
        </p:blipFill>
        <p:spPr>
          <a:xfrm>
            <a:off x="685799" y="9382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067297" y="561975"/>
            <a:ext cx="6457952" cy="2305050"/>
          </a:xfrm>
          <a:prstGeom prst="wedgeRoundRectCallout">
            <a:avLst>
              <a:gd name="adj1" fmla="val 62262"/>
              <a:gd name="adj2" fmla="val 1691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4 vẽ gì? Khi chạm tay vào cốc nước nóng, bạn gái phản ứng như nào? Cơ quan nào giúp bạn ấy phản ứng như vậy?</a:t>
            </a:r>
            <a:endParaRPr kumimoji="0" lang="en-US" sz="33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20" name="Rounded Rectangle 26">
            <a:extLst>
              <a:ext uri="{FF2B5EF4-FFF2-40B4-BE49-F238E27FC236}">
                <a16:creationId xmlns:a16="http://schemas.microsoft.com/office/drawing/2014/main" id="{69E4FBE7-791A-435F-ADD3-B83803ABC6BB}"/>
              </a:ext>
            </a:extLst>
          </p:cNvPr>
          <p:cNvSpPr/>
          <p:nvPr/>
        </p:nvSpPr>
        <p:spPr>
          <a:xfrm>
            <a:off x="4817579" y="3399183"/>
            <a:ext cx="6383821" cy="215844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lvl="0" algn="just">
              <a:defRPr/>
            </a:pPr>
            <a:r>
              <a:rPr lang="vi-VN"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 gái chạm tay vào cốc nước nóng, bạn ấy sẽ rụt tay lại. Do tủy sống điều khiển rụt tay lại.</a:t>
            </a:r>
            <a:endParaRPr kumimoji="0" lang="en-US" sz="32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596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Bạn nam ngã, bạn cạm thấy bị đau. Do tủy sống điều khiển. Bạn sẽ khóc nếu đau, là do não điều khiển.</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extLst>
              <a:ext uri="{28A0092B-C50C-407E-A947-70E740481C1C}">
                <a14:useLocalDpi xmlns:a14="http://schemas.microsoft.com/office/drawing/2010/main" val="0"/>
              </a:ext>
            </a:extLst>
          </a:blip>
          <a:srcRect l="2671" r="2671"/>
          <a:stretch/>
        </p:blipFill>
        <p:spPr>
          <a:xfrm>
            <a:off x="923924" y="15097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199820" y="724314"/>
            <a:ext cx="6190601" cy="2920916"/>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5 vẽ gì? Khi bị ngã bạn nam phản ứng như nào? Cơ quan nào giúp bạn ấy phản ứng?</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7" name="Rounded Rectangle 26">
            <a:extLst>
              <a:ext uri="{FF2B5EF4-FFF2-40B4-BE49-F238E27FC236}">
                <a16:creationId xmlns:a16="http://schemas.microsoft.com/office/drawing/2014/main" id="{708A1123-40B1-4ECC-9A6A-68843827F539}"/>
              </a:ext>
            </a:extLst>
          </p:cNvPr>
          <p:cNvSpPr/>
          <p:nvPr/>
        </p:nvSpPr>
        <p:spPr>
          <a:xfrm>
            <a:off x="5026301" y="3854708"/>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just"/>
            <a:r>
              <a:rPr lang="nl-NL" sz="3600" b="1" dirty="0">
                <a:solidFill>
                  <a:srgbClr val="FF0000"/>
                </a:solidFill>
                <a:latin typeface="Cambria" panose="02040503050406030204" pitchFamily="18" charset="0"/>
                <a:ea typeface="Cambria" panose="02040503050406030204" pitchFamily="18" charset="0"/>
              </a:rPr>
              <a:t>Bạn nam ngã, bạn cạm thấy bị đau. Do tủy sống điều khiển. Bạn sẽ khóc nếu đau, là do não điều khiển.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0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E859BFF-A963-4876-A528-775DC2884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3" name="Group 2">
            <a:extLst>
              <a:ext uri="{FF2B5EF4-FFF2-40B4-BE49-F238E27FC236}">
                <a16:creationId xmlns:a16="http://schemas.microsoft.com/office/drawing/2014/main" id="{ADF01293-6319-4683-89AD-51BA1C729999}"/>
              </a:ext>
            </a:extLst>
          </p:cNvPr>
          <p:cNvGrpSpPr/>
          <p:nvPr/>
        </p:nvGrpSpPr>
        <p:grpSpPr>
          <a:xfrm>
            <a:off x="1477350" y="893312"/>
            <a:ext cx="9129114" cy="5689659"/>
            <a:chOff x="1531443" y="152400"/>
            <a:chExt cx="9129114" cy="6773572"/>
          </a:xfrm>
        </p:grpSpPr>
        <p:pic>
          <p:nvPicPr>
            <p:cNvPr id="4" name="Picture 6">
              <a:extLst>
                <a:ext uri="{FF2B5EF4-FFF2-40B4-BE49-F238E27FC236}">
                  <a16:creationId xmlns:a16="http://schemas.microsoft.com/office/drawing/2014/main" id="{3660D2D9-13CC-4315-BB12-C7850C33CB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1443" y="152400"/>
              <a:ext cx="9129114" cy="6773572"/>
            </a:xfrm>
            <a:prstGeom prst="rect">
              <a:avLst/>
            </a:prstGeom>
          </p:spPr>
        </p:pic>
        <p:sp>
          <p:nvSpPr>
            <p:cNvPr id="5" name="TextBox 4">
              <a:extLst>
                <a:ext uri="{FF2B5EF4-FFF2-40B4-BE49-F238E27FC236}">
                  <a16:creationId xmlns:a16="http://schemas.microsoft.com/office/drawing/2014/main" id="{85FE3297-535F-463D-A561-C8B09B9FB2DA}"/>
                </a:ext>
              </a:extLst>
            </p:cNvPr>
            <p:cNvSpPr txBox="1"/>
            <p:nvPr/>
          </p:nvSpPr>
          <p:spPr>
            <a:xfrm>
              <a:off x="3212971" y="1853689"/>
              <a:ext cx="6045693" cy="3774021"/>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Các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c</a:t>
              </a:r>
              <a:r>
                <a:rPr lang="vi-VN" sz="4000" b="1" dirty="0">
                  <a:solidFill>
                    <a:srgbClr val="FF0000"/>
                  </a:solidFill>
                  <a:latin typeface="Cambria" panose="02040503050406030204" pitchFamily="18" charset="0"/>
                  <a:ea typeface="Cambria" panose="02040503050406030204" pitchFamily="18" charset="0"/>
                </a:rPr>
                <a:t>ần có ý thức: không vứt đồ ăn, làm đổ nước ra sàn, để các vật nhọn, nguy hiểm vào đúng nơi quy định ...</a:t>
              </a:r>
            </a:p>
          </p:txBody>
        </p:sp>
      </p:grpSp>
      <p:pic>
        <p:nvPicPr>
          <p:cNvPr id="6" name="Picture 5">
            <a:extLst>
              <a:ext uri="{FF2B5EF4-FFF2-40B4-BE49-F238E27FC236}">
                <a16:creationId xmlns:a16="http://schemas.microsoft.com/office/drawing/2014/main" id="{23F64EA9-6378-4326-9BD5-BC4AEDC90622}"/>
              </a:ext>
            </a:extLst>
          </p:cNvPr>
          <p:cNvPicPr>
            <a:picLocks noChangeAspect="1"/>
          </p:cNvPicPr>
          <p:nvPr/>
        </p:nvPicPr>
        <p:blipFill>
          <a:blip r:embed="rId4"/>
          <a:stretch>
            <a:fillRect/>
          </a:stretch>
        </p:blipFill>
        <p:spPr>
          <a:xfrm>
            <a:off x="8471031" y="3910523"/>
            <a:ext cx="2960577" cy="2947477"/>
          </a:xfrm>
          <a:prstGeom prst="rect">
            <a:avLst/>
          </a:prstGeom>
        </p:spPr>
      </p:pic>
      <p:pic>
        <p:nvPicPr>
          <p:cNvPr id="7" name="Picture 6">
            <a:extLst>
              <a:ext uri="{FF2B5EF4-FFF2-40B4-BE49-F238E27FC236}">
                <a16:creationId xmlns:a16="http://schemas.microsoft.com/office/drawing/2014/main" id="{7EABA996-2EBA-43D0-A1D2-95AE57517995}"/>
              </a:ext>
            </a:extLst>
          </p:cNvPr>
          <p:cNvPicPr>
            <a:picLocks noChangeAspect="1"/>
          </p:cNvPicPr>
          <p:nvPr/>
        </p:nvPicPr>
        <p:blipFill>
          <a:blip r:embed="rId5"/>
          <a:stretch>
            <a:fillRect/>
          </a:stretch>
        </p:blipFill>
        <p:spPr>
          <a:xfrm>
            <a:off x="8809458" y="31999"/>
            <a:ext cx="1797006" cy="1722627"/>
          </a:xfrm>
          <a:prstGeom prst="rect">
            <a:avLst/>
          </a:prstGeom>
        </p:spPr>
      </p:pic>
      <p:grpSp>
        <p:nvGrpSpPr>
          <p:cNvPr id="8" name="Group 7">
            <a:extLst>
              <a:ext uri="{FF2B5EF4-FFF2-40B4-BE49-F238E27FC236}">
                <a16:creationId xmlns:a16="http://schemas.microsoft.com/office/drawing/2014/main" id="{B4AD6B47-A734-4E39-9A72-DB9443B27639}"/>
              </a:ext>
            </a:extLst>
          </p:cNvPr>
          <p:cNvGrpSpPr/>
          <p:nvPr/>
        </p:nvGrpSpPr>
        <p:grpSpPr>
          <a:xfrm>
            <a:off x="-25643" y="363710"/>
            <a:ext cx="3098796" cy="929640"/>
            <a:chOff x="-25643" y="363710"/>
            <a:chExt cx="3098796" cy="929640"/>
          </a:xfrm>
        </p:grpSpPr>
        <p:pic>
          <p:nvPicPr>
            <p:cNvPr id="9" name="Graphic 8">
              <a:extLst>
                <a:ext uri="{FF2B5EF4-FFF2-40B4-BE49-F238E27FC236}">
                  <a16:creationId xmlns:a16="http://schemas.microsoft.com/office/drawing/2014/main" id="{11173089-8A6B-4CBE-A556-B4395F50851E}"/>
                </a:ext>
              </a:extLst>
            </p:cNvPr>
            <p:cNvPicPr>
              <a:picLocks noChangeAspect="1"/>
            </p:cNvPicPr>
            <p:nvPr/>
          </p:nvPicPr>
          <p:blipFill rotWithShape="1">
            <a:blip>
              <a:extLst>
                <a:ext uri="{96DAC541-7B7A-43D3-8B79-37D633B846F1}">
                  <asvg:svgBlip xmlns:asvg="http://schemas.microsoft.com/office/drawing/2016/SVG/main" r:embed="rId6"/>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162672B-504F-4227-87DC-27655FC7F4D7}"/>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latin typeface="Cambria" panose="02040503050406030204" pitchFamily="18" charset="0"/>
                  <a:ea typeface="Cambria" panose="02040503050406030204" pitchFamily="18" charset="0"/>
                </a:rPr>
                <a:t>Ghi</a:t>
              </a:r>
              <a:r>
                <a:rPr lang="en-US" sz="4000" dirty="0">
                  <a:solidFill>
                    <a:srgbClr val="F1008B"/>
                  </a:solidFill>
                  <a:latin typeface="Cambria" panose="02040503050406030204" pitchFamily="18" charset="0"/>
                  <a:ea typeface="Cambria" panose="02040503050406030204" pitchFamily="18" charset="0"/>
                </a:rPr>
                <a:t> </a:t>
              </a:r>
              <a:r>
                <a:rPr lang="en-US" sz="4000" dirty="0" err="1">
                  <a:solidFill>
                    <a:srgbClr val="F1008B"/>
                  </a:solidFill>
                  <a:latin typeface="Cambria" panose="02040503050406030204" pitchFamily="18" charset="0"/>
                  <a:ea typeface="Cambria" panose="02040503050406030204" pitchFamily="18" charset="0"/>
                </a:rPr>
                <a:t>nhớ</a:t>
              </a:r>
              <a:endParaRPr lang="vi-VN" sz="4000" dirty="0">
                <a:solidFill>
                  <a:srgbClr val="F1008B"/>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09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DBBF881C-8DC1-4DDE-9CE0-B546B685C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86FAD28-5646-42B7-BEAB-26886F246AA9}"/>
              </a:ext>
            </a:extLst>
          </p:cNvPr>
          <p:cNvGrpSpPr/>
          <p:nvPr/>
        </p:nvGrpSpPr>
        <p:grpSpPr>
          <a:xfrm>
            <a:off x="2931548" y="-6032"/>
            <a:ext cx="7305040" cy="3393440"/>
            <a:chOff x="4886960" y="-6032"/>
            <a:chExt cx="7305040" cy="3393440"/>
          </a:xfrm>
        </p:grpSpPr>
        <p:sp>
          <p:nvSpPr>
            <p:cNvPr id="4" name="Flowchart: Document 3">
              <a:extLst>
                <a:ext uri="{FF2B5EF4-FFF2-40B4-BE49-F238E27FC236}">
                  <a16:creationId xmlns:a16="http://schemas.microsoft.com/office/drawing/2014/main" id="{C7817235-4A7B-41C5-9C72-C8775BE0E8E0}"/>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id="{504C9B4D-A9B2-40B2-8C08-6DDBB01E5740}"/>
                </a:ext>
              </a:extLst>
            </p:cNvPr>
            <p:cNvSpPr/>
            <p:nvPr/>
          </p:nvSpPr>
          <p:spPr>
            <a:xfrm>
              <a:off x="4963795" y="309930"/>
              <a:ext cx="6979920" cy="2308324"/>
            </a:xfrm>
            <a:prstGeom prst="rect">
              <a:avLst/>
            </a:prstGeom>
          </p:spPr>
          <p:txBody>
            <a:bodyPr wrap="square">
              <a:spAutoFit/>
            </a:bodyPr>
            <a:lstStyle/>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Khi viết bài, em thường thực hiện những hành động nào?</a:t>
              </a:r>
              <a:endParaRPr lang="en-US" sz="3600" b="1" i="0" dirty="0">
                <a:solidFill>
                  <a:srgbClr val="000000"/>
                </a:solidFill>
                <a:effectLst/>
                <a:latin typeface="Cambria" panose="02040503050406030204" pitchFamily="18" charset="0"/>
                <a:ea typeface="Cambria" panose="02040503050406030204" pitchFamily="18" charset="0"/>
              </a:endParaRPr>
            </a:p>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Các hoạt động đó do cơ quan nào điều khiển?</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B4CF5E10-ED15-4163-B7D9-83EA2BDBBA0C}"/>
              </a:ext>
            </a:extLst>
          </p:cNvPr>
          <p:cNvGrpSpPr/>
          <p:nvPr/>
        </p:nvGrpSpPr>
        <p:grpSpPr>
          <a:xfrm>
            <a:off x="648549" y="3470593"/>
            <a:ext cx="10470785" cy="3038568"/>
            <a:chOff x="648549" y="3470593"/>
            <a:chExt cx="10470785" cy="3038568"/>
          </a:xfrm>
        </p:grpSpPr>
        <p:grpSp>
          <p:nvGrpSpPr>
            <p:cNvPr id="7" name="Group 6">
              <a:extLst>
                <a:ext uri="{FF2B5EF4-FFF2-40B4-BE49-F238E27FC236}">
                  <a16:creationId xmlns:a16="http://schemas.microsoft.com/office/drawing/2014/main" id="{767C52AA-6DAD-4B7D-8FE5-5BD0780F7740}"/>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13" name="Picture 2">
                <a:extLst>
                  <a:ext uri="{FF2B5EF4-FFF2-40B4-BE49-F238E27FC236}">
                    <a16:creationId xmlns:a16="http://schemas.microsoft.com/office/drawing/2014/main" id="{AF5968A5-F0A9-428A-9A8A-D6B811E70FEE}"/>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6602" y="657156"/>
                <a:ext cx="4131498" cy="1120669"/>
              </a:xfrm>
              <a:prstGeom prst="rect">
                <a:avLst/>
              </a:prstGeom>
            </p:spPr>
          </p:pic>
          <p:sp>
            <p:nvSpPr>
              <p:cNvPr id="14" name="TextBox 13">
                <a:extLst>
                  <a:ext uri="{FF2B5EF4-FFF2-40B4-BE49-F238E27FC236}">
                    <a16:creationId xmlns:a16="http://schemas.microsoft.com/office/drawing/2014/main" id="{9538D78F-A13B-44A5-9C6A-FDE50F2C644D}"/>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30F934FF-E0CE-470B-9959-EDA9F5329FCE}"/>
                </a:ext>
              </a:extLst>
            </p:cNvPr>
            <p:cNvGrpSpPr/>
            <p:nvPr/>
          </p:nvGrpSpPr>
          <p:grpSpPr>
            <a:xfrm>
              <a:off x="5049520" y="3470593"/>
              <a:ext cx="6069814" cy="3038568"/>
              <a:chOff x="435126" y="3007428"/>
              <a:chExt cx="6069814" cy="3038568"/>
            </a:xfrm>
          </p:grpSpPr>
          <p:pic>
            <p:nvPicPr>
              <p:cNvPr id="9" name="Picture 8">
                <a:extLst>
                  <a:ext uri="{FF2B5EF4-FFF2-40B4-BE49-F238E27FC236}">
                    <a16:creationId xmlns:a16="http://schemas.microsoft.com/office/drawing/2014/main" id="{61747834-9B5B-4CEF-AA39-8F1F56239EBA}"/>
                  </a:ext>
                </a:extLst>
              </p:cNvPr>
              <p:cNvPicPr>
                <a:picLocks noChangeAspect="1"/>
              </p:cNvPicPr>
              <p:nvPr/>
            </p:nvPicPr>
            <p:blipFill>
              <a:blip r:embed="rId4"/>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7B2E213B-AFB4-4E42-874C-93820190DA5B}"/>
                  </a:ext>
                </a:extLst>
              </p:cNvPr>
              <p:cNvPicPr>
                <a:picLocks noChangeAspect="1"/>
              </p:cNvPicPr>
              <p:nvPr/>
            </p:nvPicPr>
            <p:blipFill>
              <a:blip r:embed="rId5"/>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28BF0176-AB5F-480D-B984-37AE1753E78B}"/>
                  </a:ext>
                </a:extLst>
              </p:cNvPr>
              <p:cNvPicPr>
                <a:picLocks noChangeAspect="1"/>
              </p:cNvPicPr>
              <p:nvPr/>
            </p:nvPicPr>
            <p:blipFill>
              <a:blip r:embed="rId6"/>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A5B344D-B5BF-4E07-A2A3-E9CDAE325B83}"/>
                  </a:ext>
                </a:extLst>
              </p:cNvPr>
              <p:cNvPicPr>
                <a:picLocks noChangeAspect="1"/>
              </p:cNvPicPr>
              <p:nvPr/>
            </p:nvPicPr>
            <p:blipFill>
              <a:blip r:embed="rId7"/>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pic>
        <p:nvPicPr>
          <p:cNvPr id="15" name="Picture 4">
            <a:extLst>
              <a:ext uri="{FF2B5EF4-FFF2-40B4-BE49-F238E27FC236}">
                <a16:creationId xmlns:a16="http://schemas.microsoft.com/office/drawing/2014/main" id="{A4A6B2CC-FA01-452E-9E9D-503DADF6F7C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38200" y="813526"/>
            <a:ext cx="1078104" cy="107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khác</a:t>
              </a:r>
              <a:endPar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lắng</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nghe</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góp</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ý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bổ</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Cùng</a:t>
              </a:r>
              <a:r>
                <a:rPr kumimoji="0" lang="en-US"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rPr>
                <a:t> chia </a:t>
              </a: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sẻ</a:t>
              </a:r>
              <a:endParaRPr kumimoji="0" lang="vi-VN"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1390650" y="1118397"/>
            <a:ext cx="9572625" cy="4301327"/>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673221" y="1513982"/>
              <a:ext cx="6951924" cy="253892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Khi ta học bài và làm bài thì tai phải nghe, mắt phải nhìn, tay phải viết, ...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Não tiếp nhận các thông tin từ mắt, tai, tay... và chỉ dẫn cho mắt nhìn, tai nghe, tay viết,...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Như vậy cơ quan thần kinh không chỉ điều khiển mà còn phối hợp mọi hoạt động của cơ thể, giúp chúng ta học và ghi nhớ.</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3" name="Picture 2" descr="A green and orange letters&#10;&#10;AI-generated content may be incorrect.">
            <a:extLst>
              <a:ext uri="{FF2B5EF4-FFF2-40B4-BE49-F238E27FC236}">
                <a16:creationId xmlns:a16="http://schemas.microsoft.com/office/drawing/2014/main" id="{EDC783CD-EE8C-D740-1961-68AE66D656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0825" y="2586278"/>
            <a:ext cx="6099405" cy="1584671"/>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446</Words>
  <Application>Microsoft Office PowerPoint</Application>
  <PresentationFormat>Widescreen</PresentationFormat>
  <Paragraphs>29</Paragraphs>
  <Slides>15</Slides>
  <Notes>3</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15</vt:i4>
      </vt:variant>
    </vt:vector>
  </HeadingPairs>
  <TitlesOfParts>
    <vt:vector size="28" baseType="lpstr">
      <vt:lpstr>等线</vt:lpstr>
      <vt:lpstr>等线 Light</vt:lpstr>
      <vt:lpstr>Arial</vt:lpstr>
      <vt:lpstr>Calibri</vt:lpstr>
      <vt:lpstr>Calibri Light</vt:lpstr>
      <vt:lpstr>Cambria</vt:lpstr>
      <vt:lpstr>Times New Roman</vt:lpstr>
      <vt:lpstr>Wingdings</vt:lpstr>
      <vt:lpstr>Office 主题​​</vt:lpstr>
      <vt:lpstr>1_www.33ppt.com</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2022-11-24T12:05:23Z</dcterms:created>
  <dcterms:modified xsi:type="dcterms:W3CDTF">2026-03-26T13:33:50Z</dcterms:modified>
</cp:coreProperties>
</file>