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7" r:id="rId2"/>
    <p:sldId id="310" r:id="rId3"/>
    <p:sldId id="281" r:id="rId4"/>
    <p:sldId id="282" r:id="rId5"/>
    <p:sldId id="283" r:id="rId6"/>
    <p:sldId id="284" r:id="rId7"/>
    <p:sldId id="285" r:id="rId8"/>
    <p:sldId id="286" r:id="rId9"/>
    <p:sldId id="311" r:id="rId10"/>
    <p:sldId id="287" r:id="rId11"/>
    <p:sldId id="313" r:id="rId12"/>
    <p:sldId id="314" r:id="rId13"/>
    <p:sldId id="315" r:id="rId14"/>
    <p:sldId id="289" r:id="rId15"/>
    <p:sldId id="288" r:id="rId16"/>
    <p:sldId id="316" r:id="rId17"/>
    <p:sldId id="305" r:id="rId18"/>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5"/>
    <a:srgbClr val="ED9A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686"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68852"/>
          <a:stretch/>
        </p:blipFill>
        <p:spPr>
          <a:xfrm rot="127448">
            <a:off x="-795281" y="-716292"/>
            <a:ext cx="19606554" cy="3320059"/>
          </a:xfrm>
          <a:prstGeom prst="rect">
            <a:avLst/>
          </a:prstGeom>
        </p:spPr>
      </p:pic>
      <p:grpSp>
        <p:nvGrpSpPr>
          <p:cNvPr id="12" name="Group 11"/>
          <p:cNvGrpSpPr/>
          <p:nvPr userDrawn="1"/>
        </p:nvGrpSpPr>
        <p:grpSpPr>
          <a:xfrm>
            <a:off x="405468" y="230572"/>
            <a:ext cx="3210568" cy="3246913"/>
            <a:chOff x="6659972" y="4046921"/>
            <a:chExt cx="3627120" cy="3627120"/>
          </a:xfrm>
        </p:grpSpPr>
        <p:sp>
          <p:nvSpPr>
            <p:cNvPr id="10" name="Oval 9"/>
            <p:cNvSpPr/>
            <p:nvPr userDrawn="1"/>
          </p:nvSpPr>
          <p:spPr>
            <a:xfrm>
              <a:off x="6659972" y="4046921"/>
              <a:ext cx="3627120" cy="3627120"/>
            </a:xfrm>
            <a:prstGeom prst="ellipse">
              <a:avLst/>
            </a:prstGeom>
            <a:solidFill>
              <a:schemeClr val="bg1"/>
            </a:solidFill>
            <a:ln w="76200">
              <a:solidFill>
                <a:schemeClr val="accent4">
                  <a:lumMod val="20000"/>
                  <a:lumOff val="80000"/>
                </a:schemeClr>
              </a:solidFill>
              <a:prstDash val="solid"/>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6659972" y="4046921"/>
              <a:ext cx="3627120" cy="3627120"/>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4"/>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642770" y="943737"/>
            <a:ext cx="2645230" cy="1957470"/>
          </a:xfrm>
          <a:prstGeom prst="rect">
            <a:avLst/>
          </a:prstGeom>
        </p:spPr>
      </p:pic>
    </p:spTree>
    <p:extLst>
      <p:ext uri="{BB962C8B-B14F-4D97-AF65-F5344CB8AC3E}">
        <p14:creationId xmlns:p14="http://schemas.microsoft.com/office/powerpoint/2010/main" val="289846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57300" y="2738438"/>
            <a:ext cx="15773400" cy="652700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3/31/2026</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69270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3/31/2026</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553774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solidFill>
                  <a:prstClr val="black">
                    <a:tint val="75000"/>
                  </a:prstClr>
                </a:solidFill>
              </a:rPr>
              <a:pPr/>
              <a:t>3/31/2026</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16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2"/>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44307" y="124090"/>
            <a:ext cx="17738893" cy="10071469"/>
          </a:xfrm>
          <a:prstGeom prst="rect">
            <a:avLst/>
          </a:prstGeom>
        </p:spPr>
      </p:pic>
      <p:pic>
        <p:nvPicPr>
          <p:cNvPr id="8" name="Picture 3"/>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77456" y="7846661"/>
            <a:ext cx="2729593" cy="2580707"/>
          </a:xfrm>
          <a:prstGeom prst="rect">
            <a:avLst/>
          </a:prstGeom>
        </p:spPr>
      </p:pic>
      <p:pic>
        <p:nvPicPr>
          <p:cNvPr id="9" name="Picture 4"/>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9050"/>
            <a:ext cx="2694214" cy="1665514"/>
          </a:xfrm>
          <a:prstGeom prst="rect">
            <a:avLst/>
          </a:prstGeom>
        </p:spPr>
      </p:pic>
    </p:spTree>
    <p:extLst>
      <p:ext uri="{BB962C8B-B14F-4D97-AF65-F5344CB8AC3E}">
        <p14:creationId xmlns:p14="http://schemas.microsoft.com/office/powerpoint/2010/main" val="25411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3/31/2026</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pic>
        <p:nvPicPr>
          <p:cNvPr id="7" name="Picture 2"/>
          <p:cNvPicPr>
            <a:picLocks noChangeAspect="1"/>
          </p:cNvPicPr>
          <p:nvPr userDrawn="1"/>
        </p:nvPicPr>
        <p:blipFill rotWithShape="1">
          <a:blip>
            <a:duotone>
              <a:prstClr val="black"/>
              <a:schemeClr val="accent2">
                <a:lumMod val="20000"/>
                <a:lumOff val="80000"/>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t="68852"/>
          <a:stretch/>
        </p:blipFill>
        <p:spPr>
          <a:xfrm rot="127448">
            <a:off x="-795281" y="-716292"/>
            <a:ext cx="19606554" cy="3320059"/>
          </a:xfrm>
          <a:prstGeom prst="rect">
            <a:avLst/>
          </a:prstGeom>
        </p:spPr>
      </p:pic>
      <p:pic>
        <p:nvPicPr>
          <p:cNvPr id="11" name="Picture 4"/>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642770" y="943737"/>
            <a:ext cx="2645230" cy="1957470"/>
          </a:xfrm>
          <a:prstGeom prst="rect">
            <a:avLst/>
          </a:prstGeom>
        </p:spPr>
      </p:pic>
      <p:grpSp>
        <p:nvGrpSpPr>
          <p:cNvPr id="12" name="Group 11"/>
          <p:cNvGrpSpPr/>
          <p:nvPr userDrawn="1"/>
        </p:nvGrpSpPr>
        <p:grpSpPr>
          <a:xfrm>
            <a:off x="405468" y="230572"/>
            <a:ext cx="3210568" cy="3246913"/>
            <a:chOff x="6659972" y="4046921"/>
            <a:chExt cx="3627120" cy="3627120"/>
          </a:xfrm>
        </p:grpSpPr>
        <p:sp>
          <p:nvSpPr>
            <p:cNvPr id="13" name="Oval 12"/>
            <p:cNvSpPr/>
            <p:nvPr userDrawn="1"/>
          </p:nvSpPr>
          <p:spPr>
            <a:xfrm>
              <a:off x="6659972" y="4046921"/>
              <a:ext cx="3627120" cy="3627120"/>
            </a:xfrm>
            <a:prstGeom prst="ellipse">
              <a:avLst/>
            </a:prstGeom>
            <a:solidFill>
              <a:schemeClr val="bg1"/>
            </a:solidFill>
            <a:ln w="76200">
              <a:solidFill>
                <a:schemeClr val="accent4">
                  <a:lumMod val="20000"/>
                  <a:lumOff val="80000"/>
                </a:schemeClr>
              </a:solidFill>
              <a:prstDash val="solid"/>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6659972" y="4046921"/>
              <a:ext cx="3627120" cy="3627120"/>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104545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3/31/2026</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215954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3/31/2026</a:t>
            </a:fld>
            <a:endParaRPr lang="en-US"/>
          </a:p>
        </p:txBody>
      </p:sp>
      <p:sp>
        <p:nvSpPr>
          <p:cNvPr id="8" name="Footer Placeholder 7"/>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63602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3/31/2026</a:t>
            </a:fld>
            <a:endParaRPr lang="en-US"/>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3275103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3/31/2026</a:t>
            </a:fld>
            <a:endParaRPr lang="en-US"/>
          </a:p>
        </p:txBody>
      </p:sp>
      <p:sp>
        <p:nvSpPr>
          <p:cNvPr id="3" name="Footer Placeholder 2"/>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344141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3/31/2026</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363139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a:prstGeom prst="rect">
            <a:avLst/>
          </a:prstGeo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0D905DE4-1BAE-401D-B3EB-39202D5BD29B}" type="datetimeFigureOut">
              <a:rPr lang="en-US" smtClean="0"/>
              <a:t>3/31/2026</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432B1124-7004-4F8F-B3A6-2EADDD2E1286}" type="slidenum">
              <a:rPr lang="en-US" smtClean="0"/>
              <a:t>‹#›</a:t>
            </a:fld>
            <a:endParaRPr lang="en-US"/>
          </a:p>
        </p:txBody>
      </p:sp>
    </p:spTree>
    <p:extLst>
      <p:ext uri="{BB962C8B-B14F-4D97-AF65-F5344CB8AC3E}">
        <p14:creationId xmlns:p14="http://schemas.microsoft.com/office/powerpoint/2010/main" val="404922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828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7.wdp"/><Relationship Id="rId7"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0.wdp"/><Relationship Id="rId4" Type="http://schemas.openxmlformats.org/officeDocument/2006/relationships/image" Target="../media/image17.png"/><Relationship Id="rId9"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7.wdp"/><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5.wdp"/><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9.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68435" y="677988"/>
            <a:ext cx="12081165" cy="1164667"/>
          </a:xfrm>
        </p:spPr>
        <p:txBody>
          <a:bodyPr/>
          <a:lstStyle/>
          <a:p>
            <a:pPr marL="0" indent="0" algn="ctr">
              <a:buNone/>
            </a:pPr>
            <a:r>
              <a:rPr lang="en-US" sz="5000" b="1" dirty="0">
                <a:latin typeface="Times New Roman" panose="02020603050405020304" pitchFamily="18" charset="0"/>
                <a:cs typeface="Times New Roman" panose="02020603050405020304" pitchFamily="18" charset="0"/>
              </a:rPr>
              <a:t>Môn </a:t>
            </a:r>
            <a:r>
              <a:rPr lang="en-US" sz="5000" b="1" dirty="0" err="1">
                <a:latin typeface="Times New Roman" panose="02020603050405020304" pitchFamily="18" charset="0"/>
                <a:cs typeface="Times New Roman" panose="02020603050405020304" pitchFamily="18" charset="0"/>
              </a:rPr>
              <a:t>Đạo</a:t>
            </a:r>
            <a:r>
              <a:rPr lang="en-US" sz="5000" b="1" dirty="0">
                <a:latin typeface="Times New Roman" panose="02020603050405020304" pitchFamily="18" charset="0"/>
                <a:cs typeface="Times New Roman" panose="02020603050405020304" pitchFamily="18" charset="0"/>
              </a:rPr>
              <a:t> </a:t>
            </a:r>
            <a:r>
              <a:rPr lang="en-US" sz="5000" b="1" dirty="0" err="1">
                <a:latin typeface="Times New Roman" panose="02020603050405020304" pitchFamily="18" charset="0"/>
                <a:cs typeface="Times New Roman" panose="02020603050405020304" pitchFamily="18" charset="0"/>
              </a:rPr>
              <a:t>đức</a:t>
            </a:r>
            <a:endParaRPr lang="en-US" sz="5000" b="1" dirty="0">
              <a:latin typeface="Times New Roman" panose="02020603050405020304" pitchFamily="18" charset="0"/>
              <a:cs typeface="Times New Roman" panose="02020603050405020304" pitchFamily="18" charset="0"/>
            </a:endParaRPr>
          </a:p>
          <a:p>
            <a:pPr marL="0" indent="0" algn="ctr">
              <a:buNone/>
            </a:pPr>
            <a:r>
              <a:rPr lang="en-US" sz="5000" b="1" dirty="0" err="1">
                <a:latin typeface="Times New Roman" panose="02020603050405020304" pitchFamily="18" charset="0"/>
                <a:cs typeface="Times New Roman" panose="02020603050405020304" pitchFamily="18" charset="0"/>
              </a:rPr>
              <a:t>Chủ</a:t>
            </a:r>
            <a:r>
              <a:rPr lang="en-US" sz="5000" b="1" dirty="0">
                <a:latin typeface="Times New Roman" panose="02020603050405020304" pitchFamily="18" charset="0"/>
                <a:cs typeface="Times New Roman" panose="02020603050405020304" pitchFamily="18" charset="0"/>
              </a:rPr>
              <a:t> </a:t>
            </a:r>
            <a:r>
              <a:rPr lang="en-US" sz="5000" b="1" dirty="0" err="1">
                <a:latin typeface="Times New Roman" panose="02020603050405020304" pitchFamily="18" charset="0"/>
                <a:cs typeface="Times New Roman" panose="02020603050405020304" pitchFamily="18" charset="0"/>
              </a:rPr>
              <a:t>đề</a:t>
            </a:r>
            <a:r>
              <a:rPr lang="en-US" sz="5000" b="1" dirty="0">
                <a:latin typeface="Times New Roman" panose="02020603050405020304" pitchFamily="18" charset="0"/>
                <a:cs typeface="Times New Roman" panose="02020603050405020304" pitchFamily="18" charset="0"/>
              </a:rPr>
              <a:t> 7: XỬ LÍ BẤT HÒA VỚI BẠN BÈ</a:t>
            </a:r>
          </a:p>
          <a:p>
            <a:pPr marL="0" indent="0" algn="ctr">
              <a:buNone/>
            </a:pPr>
            <a:endParaRPr lang="en-US" sz="5000" b="1"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4676774" y="2753634"/>
            <a:ext cx="8934450" cy="7436605"/>
            <a:chOff x="5710581" y="135467"/>
            <a:chExt cx="10160000" cy="10620028"/>
          </a:xfrm>
        </p:grpSpPr>
        <p:sp>
          <p:nvSpPr>
            <p:cNvPr id="8" name="Oval 7"/>
            <p:cNvSpPr/>
            <p:nvPr/>
          </p:nvSpPr>
          <p:spPr>
            <a:xfrm>
              <a:off x="5854515" y="135467"/>
              <a:ext cx="9872134" cy="9872134"/>
            </a:xfrm>
            <a:prstGeom prst="ellipse">
              <a:avLst/>
            </a:prstGeom>
            <a:solidFill>
              <a:schemeClr val="bg1"/>
            </a:solidFill>
            <a:ln w="19050">
              <a:solidFill>
                <a:srgbClr val="FFF8E5"/>
              </a:solidFill>
            </a:ln>
            <a:effectLst>
              <a:glow rad="228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rcRect l="11656"/>
            <a:stretch/>
          </p:blipFill>
          <p:spPr>
            <a:xfrm>
              <a:off x="6864998" y="2167467"/>
              <a:ext cx="7851167" cy="7022130"/>
            </a:xfrm>
            <a:prstGeom prst="ellipse">
              <a:avLst/>
            </a:prstGeom>
            <a:ln>
              <a:noFill/>
            </a:ln>
            <a:effectLst>
              <a:softEdge rad="112500"/>
            </a:effectLst>
          </p:spPr>
        </p:pic>
        <p:sp>
          <p:nvSpPr>
            <p:cNvPr id="10" name="TextBox 9"/>
            <p:cNvSpPr txBox="1"/>
            <p:nvPr/>
          </p:nvSpPr>
          <p:spPr>
            <a:xfrm>
              <a:off x="5710581" y="1100666"/>
              <a:ext cx="10160000" cy="9654829"/>
            </a:xfrm>
            <a:prstGeom prst="rect">
              <a:avLst/>
            </a:prstGeom>
            <a:noFill/>
          </p:spPr>
          <p:txBody>
            <a:bodyPr wrap="square" rtlCol="0">
              <a:prstTxWarp prst="textArchUp">
                <a:avLst/>
              </a:prstTxWarp>
              <a:spAutoFit/>
            </a:bodyPr>
            <a:lstStyle/>
            <a:p>
              <a:pPr algn="ctr"/>
              <a:r>
                <a:rPr lang="en-US" sz="4800" b="1" dirty="0">
                  <a:solidFill>
                    <a:srgbClr val="00B0F0"/>
                  </a:solidFill>
                  <a:latin typeface="UTM Avo" panose="02040603050506020204" pitchFamily="18" charset="0"/>
                </a:rPr>
                <a:t>XỬ LÍ BẤT HÒA VỚI BẠN BÈ</a:t>
              </a:r>
            </a:p>
          </p:txBody>
        </p:sp>
      </p:grpSp>
      <p:sp>
        <p:nvSpPr>
          <p:cNvPr id="6" name="Content Placeholder 1"/>
          <p:cNvSpPr txBox="1">
            <a:spLocks/>
          </p:cNvSpPr>
          <p:nvPr/>
        </p:nvSpPr>
        <p:spPr>
          <a:xfrm>
            <a:off x="3185344" y="3067558"/>
            <a:ext cx="2506595" cy="723899"/>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Font typeface="Arial" panose="020B0604020202020204" pitchFamily="34" charset="0"/>
              <a:buNone/>
            </a:pPr>
            <a:r>
              <a:rPr lang="en-US" sz="5000" b="1" dirty="0">
                <a:solidFill>
                  <a:srgbClr val="FF0000"/>
                </a:solidFill>
                <a:latin typeface="Times New Roman" panose="02020603050405020304" pitchFamily="18" charset="0"/>
                <a:cs typeface="Times New Roman" panose="02020603050405020304" pitchFamily="18" charset="0"/>
              </a:rPr>
              <a:t>BÀI 8:</a:t>
            </a:r>
          </a:p>
        </p:txBody>
      </p:sp>
    </p:spTree>
    <p:extLst>
      <p:ext uri="{BB962C8B-B14F-4D97-AF65-F5344CB8AC3E}">
        <p14:creationId xmlns:p14="http://schemas.microsoft.com/office/powerpoint/2010/main" val="181310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977266"/>
            <a:ext cx="3305684" cy="1755155"/>
          </a:xfrm>
          <a:prstGeom prst="rect">
            <a:avLst/>
          </a:prstGeom>
        </p:spPr>
      </p:pic>
      <p:sp>
        <p:nvSpPr>
          <p:cNvPr id="3" name="TextBox 2"/>
          <p:cNvSpPr txBox="1"/>
          <p:nvPr/>
        </p:nvSpPr>
        <p:spPr>
          <a:xfrm>
            <a:off x="1269737" y="2170440"/>
            <a:ext cx="16214697" cy="1384995"/>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581234" y="2437778"/>
            <a:ext cx="1021013" cy="1021013"/>
            <a:chOff x="3231906" y="5706544"/>
            <a:chExt cx="1021013" cy="1021013"/>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02" y="5755385"/>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sp>
        <p:nvSpPr>
          <p:cNvPr id="13" name="TextBox 12"/>
          <p:cNvSpPr txBox="1"/>
          <p:nvPr/>
        </p:nvSpPr>
        <p:spPr>
          <a:xfrm>
            <a:off x="1934756" y="2948284"/>
            <a:ext cx="10219144" cy="1266372"/>
          </a:xfrm>
          <a:prstGeom prst="rect">
            <a:avLst/>
          </a:prstGeom>
          <a:noFill/>
        </p:spPr>
        <p:txBody>
          <a:bodyPr wrap="square" rtlCol="0">
            <a:spAutoFit/>
          </a:bodyPr>
          <a:lstStyle/>
          <a:p>
            <a:pPr>
              <a:lnSpc>
                <a:spcPct val="200000"/>
              </a:lnSpc>
            </a:pPr>
            <a:r>
              <a:rPr lang="en-US" sz="4500" dirty="0" err="1">
                <a:latin typeface="Times New Roman" panose="02020603050405020304" pitchFamily="18" charset="0"/>
                <a:cs typeface="Times New Roman" panose="02020603050405020304" pitchFamily="18" charset="0"/>
              </a:rPr>
              <a:t>Đọc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các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trường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hợp</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sau</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trả</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lời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câu</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hỏi</a:t>
            </a:r>
            <a:r>
              <a:rPr lang="en-US" sz="4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1310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977267"/>
            <a:ext cx="3305684" cy="1096530"/>
          </a:xfrm>
          <a:prstGeom prst="rect">
            <a:avLst/>
          </a:prstGeom>
        </p:spPr>
      </p:pic>
      <p:sp>
        <p:nvSpPr>
          <p:cNvPr id="3" name="TextBox 2"/>
          <p:cNvSpPr txBox="1"/>
          <p:nvPr/>
        </p:nvSpPr>
        <p:spPr>
          <a:xfrm>
            <a:off x="1264394" y="1406136"/>
            <a:ext cx="16214697" cy="1384995"/>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485985" y="1794332"/>
            <a:ext cx="942766" cy="996799"/>
            <a:chOff x="3231906" y="5706544"/>
            <a:chExt cx="1021013" cy="1021013"/>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02" y="5755385"/>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0" y="2791132"/>
            <a:ext cx="8901643" cy="7362518"/>
          </a:xfrm>
          <a:prstGeom prst="rect">
            <a:avLst/>
          </a:prstGeom>
        </p:spPr>
      </p:pic>
      <p:sp>
        <p:nvSpPr>
          <p:cNvPr id="16" name="TextBox 15"/>
          <p:cNvSpPr txBox="1"/>
          <p:nvPr/>
        </p:nvSpPr>
        <p:spPr>
          <a:xfrm>
            <a:off x="8901643" y="3048000"/>
            <a:ext cx="9355857" cy="6589946"/>
          </a:xfrm>
          <a:prstGeom prst="rect">
            <a:avLst/>
          </a:prstGeom>
          <a:noFill/>
        </p:spPr>
        <p:txBody>
          <a:bodyPr wrap="square" rtlCol="0">
            <a:spAutoFit/>
          </a:bodyPr>
          <a:lstStyle/>
          <a:p>
            <a:pPr algn="just">
              <a:lnSpc>
                <a:spcPct val="105000"/>
              </a:lnSpc>
            </a:pP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Nghi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ngờ</a:t>
            </a:r>
            <a:r>
              <a:rPr lang="en-US" sz="4500" dirty="0">
                <a:latin typeface="Times New Roman" panose="02020603050405020304" pitchFamily="18" charset="0"/>
                <a:cs typeface="Times New Roman" panose="02020603050405020304" pitchFamily="18" charset="0"/>
              </a:rPr>
              <a:t> An </a:t>
            </a:r>
            <a:r>
              <a:rPr lang="en-US" sz="4500" dirty="0" err="1">
                <a:latin typeface="Times New Roman" panose="02020603050405020304" pitchFamily="18" charset="0"/>
                <a:cs typeface="Times New Roman" panose="02020603050405020304" pitchFamily="18" charset="0"/>
              </a:rPr>
              <a:t>lấy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bút</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của</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mình</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Hùng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đã</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nói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xấu</a:t>
            </a:r>
            <a:r>
              <a:rPr lang="en-US" sz="4500" dirty="0">
                <a:latin typeface="Times New Roman" panose="02020603050405020304" pitchFamily="18" charset="0"/>
                <a:cs typeface="Times New Roman" panose="02020603050405020304" pitchFamily="18" charset="0"/>
              </a:rPr>
              <a:t> An </a:t>
            </a:r>
            <a:r>
              <a:rPr lang="en-US" sz="4500" dirty="0" err="1">
                <a:latin typeface="Times New Roman" panose="02020603050405020304" pitchFamily="18" charset="0"/>
                <a:cs typeface="Times New Roman" panose="02020603050405020304" pitchFamily="18" charset="0"/>
              </a:rPr>
              <a:t>với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các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bạn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trong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lớp</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Dù</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rất</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tức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giận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nhưng</a:t>
            </a:r>
            <a:r>
              <a:rPr lang="en-US" sz="4500" dirty="0">
                <a:latin typeface="Times New Roman" panose="02020603050405020304" pitchFamily="18" charset="0"/>
                <a:cs typeface="Times New Roman" panose="02020603050405020304" pitchFamily="18" charset="0"/>
              </a:rPr>
              <a:t> An </a:t>
            </a:r>
            <a:r>
              <a:rPr lang="en-US" sz="4500" dirty="0" err="1">
                <a:latin typeface="Times New Roman" panose="02020603050405020304" pitchFamily="18" charset="0"/>
                <a:cs typeface="Times New Roman" panose="02020603050405020304" pitchFamily="18" charset="0"/>
              </a:rPr>
              <a:t>đã</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kiềm</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chế</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giữ</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bình</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tĩnh</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để</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nói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chuyện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với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Hùng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lắng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nghe</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Hùng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nói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bày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tỏ</a:t>
            </a:r>
            <a:r>
              <a:rPr lang="en-US" sz="4500" dirty="0">
                <a:latin typeface="Times New Roman" panose="02020603050405020304" pitchFamily="18" charset="0"/>
                <a:cs typeface="Times New Roman" panose="02020603050405020304" pitchFamily="18" charset="0"/>
              </a:rPr>
              <a:t> ý </a:t>
            </a:r>
            <a:r>
              <a:rPr lang="en-US" sz="4500" dirty="0" err="1">
                <a:latin typeface="Times New Roman" panose="02020603050405020304" pitchFamily="18" charset="0"/>
                <a:cs typeface="Times New Roman" panose="02020603050405020304" pitchFamily="18" charset="0"/>
              </a:rPr>
              <a:t>kiến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của</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mình</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Vài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ngày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sau</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Hùng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tìm</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thấy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chiếc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bút</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đó</a:t>
            </a:r>
            <a:r>
              <a:rPr lang="en-US" sz="4500" dirty="0">
                <a:latin typeface="Times New Roman" panose="02020603050405020304" pitchFamily="18" charset="0"/>
                <a:cs typeface="Times New Roman" panose="02020603050405020304" pitchFamily="18" charset="0"/>
              </a:rPr>
              <a:t> ở </a:t>
            </a:r>
            <a:r>
              <a:rPr lang="en-US" sz="4500" dirty="0" err="1">
                <a:latin typeface="Times New Roman" panose="02020603050405020304" pitchFamily="18" charset="0"/>
                <a:cs typeface="Times New Roman" panose="02020603050405020304" pitchFamily="18" charset="0"/>
              </a:rPr>
              <a:t>nhà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bạn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rất</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hối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hận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nên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đã</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xin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lỗi</a:t>
            </a:r>
            <a:r>
              <a:rPr lang="en-US" sz="4500" dirty="0">
                <a:latin typeface="Times New Roman" panose="02020603050405020304" pitchFamily="18" charset="0"/>
                <a:cs typeface="Times New Roman" panose="02020603050405020304" pitchFamily="18" charset="0"/>
              </a:rPr>
              <a:t> An. An </a:t>
            </a:r>
            <a:r>
              <a:rPr lang="en-US" sz="4500" dirty="0" err="1">
                <a:latin typeface="Times New Roman" panose="02020603050405020304" pitchFamily="18" charset="0"/>
                <a:cs typeface="Times New Roman" panose="02020603050405020304" pitchFamily="18" charset="0"/>
              </a:rPr>
              <a:t>đã</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bỏ</a:t>
            </a:r>
            <a:r>
              <a:rPr lang="en-US" sz="4500" dirty="0">
                <a:latin typeface="Times New Roman" panose="02020603050405020304" pitchFamily="18" charset="0"/>
                <a:cs typeface="Times New Roman" panose="02020603050405020304" pitchFamily="18" charset="0"/>
              </a:rPr>
              <a:t> qua </a:t>
            </a:r>
            <a:r>
              <a:rPr lang="en-US" sz="4500" dirty="0" err="1">
                <a:latin typeface="Times New Roman" panose="02020603050405020304" pitchFamily="18" charset="0"/>
                <a:cs typeface="Times New Roman" panose="02020603050405020304" pitchFamily="18" charset="0"/>
              </a:rPr>
              <a:t>và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hai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bạn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lại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chơi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vui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vẻ</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với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nhau</a:t>
            </a:r>
            <a:endParaRPr lang="en-US" sz="4500" dirty="0">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9205034" y="2791131"/>
            <a:ext cx="900345" cy="900345"/>
            <a:chOff x="4239491" y="7727238"/>
            <a:chExt cx="1111962" cy="1111962"/>
          </a:xfrm>
        </p:grpSpPr>
        <p:sp>
          <p:nvSpPr>
            <p:cNvPr id="15" name="Diamond 14"/>
            <p:cNvSpPr/>
            <p:nvPr/>
          </p:nvSpPr>
          <p:spPr>
            <a:xfrm>
              <a:off x="4239491" y="7727238"/>
              <a:ext cx="1111962" cy="1111962"/>
            </a:xfrm>
            <a:prstGeom prst="diamond">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7" name="TextBox 16"/>
            <p:cNvSpPr txBox="1"/>
            <p:nvPr/>
          </p:nvSpPr>
          <p:spPr>
            <a:xfrm>
              <a:off x="4495364" y="7847427"/>
              <a:ext cx="665020" cy="723391"/>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231221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17568" y="1125293"/>
            <a:ext cx="3305684" cy="1118234"/>
          </a:xfrm>
          <a:prstGeom prst="rect">
            <a:avLst/>
          </a:prstGeom>
        </p:spPr>
      </p:pic>
      <p:sp>
        <p:nvSpPr>
          <p:cNvPr id="3" name="TextBox 2"/>
          <p:cNvSpPr txBox="1"/>
          <p:nvPr/>
        </p:nvSpPr>
        <p:spPr>
          <a:xfrm>
            <a:off x="1157189" y="1971509"/>
            <a:ext cx="11591700" cy="738664"/>
          </a:xfrm>
          <a:prstGeom prst="rect">
            <a:avLst/>
          </a:prstGeom>
          <a:noFill/>
        </p:spPr>
        <p:txBody>
          <a:bodyPr wrap="square" rtlCol="0">
            <a:spAutoFit/>
          </a:bodyPr>
          <a:lstStyle/>
          <a:p>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60110" y="1986497"/>
            <a:ext cx="1097082" cy="1021014"/>
            <a:chOff x="3231906" y="5706544"/>
            <a:chExt cx="1021013" cy="1021013"/>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02" y="5755385"/>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sp>
        <p:nvSpPr>
          <p:cNvPr id="11" name="TextBox 10"/>
          <p:cNvSpPr txBox="1"/>
          <p:nvPr/>
        </p:nvSpPr>
        <p:spPr>
          <a:xfrm>
            <a:off x="10124927" y="2619418"/>
            <a:ext cx="8163073" cy="6324808"/>
          </a:xfrm>
          <a:prstGeom prst="rect">
            <a:avLst/>
          </a:prstGeom>
          <a:noFill/>
        </p:spPr>
        <p:txBody>
          <a:bodyPr wrap="square" rtlCol="0">
            <a:spAutoFit/>
          </a:bodyPr>
          <a:lstStyle/>
          <a:p>
            <a:pPr algn="just">
              <a:lnSpc>
                <a:spcPct val="150000"/>
              </a:lnSpc>
            </a:pP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và</a:t>
            </a:r>
            <a:r>
              <a:rPr lang="en-US" sz="4500" dirty="0">
                <a:latin typeface="Times New Roman" panose="02020603050405020304" pitchFamily="18" charset="0"/>
                <a:cs typeface="Times New Roman" panose="02020603050405020304" pitchFamily="18" charset="0"/>
              </a:rPr>
              <a:t> Mai </a:t>
            </a:r>
            <a:r>
              <a:rPr lang="en-US" sz="4500" dirty="0" err="1">
                <a:latin typeface="Times New Roman" panose="02020603050405020304" pitchFamily="18" charset="0"/>
                <a:cs typeface="Times New Roman" panose="02020603050405020304" pitchFamily="18" charset="0"/>
              </a:rPr>
              <a:t>chơi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thân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với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nhau</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Gần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đây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Hà</a:t>
            </a:r>
            <a:r>
              <a:rPr lang="en-US" sz="4500" dirty="0">
                <a:latin typeface="Times New Roman" panose="02020603050405020304" pitchFamily="18" charset="0"/>
                <a:cs typeface="Times New Roman" panose="02020603050405020304" pitchFamily="18" charset="0"/>
              </a:rPr>
              <a:t> hay </a:t>
            </a:r>
            <a:r>
              <a:rPr lang="en-US" sz="4500" dirty="0" err="1">
                <a:latin typeface="Times New Roman" panose="02020603050405020304" pitchFamily="18" charset="0"/>
                <a:cs typeface="Times New Roman" panose="02020603050405020304" pitchFamily="18" charset="0"/>
              </a:rPr>
              <a:t>trò</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chuyện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với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Hiền</a:t>
            </a:r>
            <a:r>
              <a:rPr lang="en-US" sz="4500" dirty="0">
                <a:latin typeface="Times New Roman" panose="02020603050405020304" pitchFamily="18" charset="0"/>
                <a:cs typeface="Times New Roman" panose="02020603050405020304" pitchFamily="18" charset="0"/>
              </a:rPr>
              <a:t>. Mai </a:t>
            </a:r>
            <a:r>
              <a:rPr lang="en-US" sz="4500" dirty="0" err="1">
                <a:latin typeface="Times New Roman" panose="02020603050405020304" pitchFamily="18" charset="0"/>
                <a:cs typeface="Times New Roman" panose="02020603050405020304" pitchFamily="18" charset="0"/>
              </a:rPr>
              <a:t>cảm</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thấy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như</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bị</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bỏ</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rơi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nên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không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rủ</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học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nữa</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chủ</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động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gặp</a:t>
            </a:r>
            <a:r>
              <a:rPr lang="en-US" sz="4500" dirty="0">
                <a:latin typeface="Times New Roman" panose="02020603050405020304" pitchFamily="18" charset="0"/>
                <a:cs typeface="Times New Roman" panose="02020603050405020304" pitchFamily="18" charset="0"/>
              </a:rPr>
              <a:t> Mai </a:t>
            </a:r>
            <a:r>
              <a:rPr lang="en-US" sz="4500" dirty="0" err="1">
                <a:latin typeface="Times New Roman" panose="02020603050405020304" pitchFamily="18" charset="0"/>
                <a:cs typeface="Times New Roman" panose="02020603050405020304" pitchFamily="18" charset="0"/>
              </a:rPr>
              <a:t>làm</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hòa</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gắn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kết</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tình</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bạn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của</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cả</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ba</a:t>
            </a:r>
            <a:r>
              <a:rPr lang="en-US" sz="4500" dirty="0">
                <a:latin typeface="Times New Roman" panose="02020603050405020304" pitchFamily="18" charset="0"/>
                <a:cs typeface="Times New Roman" panose="02020603050405020304" pitchFamily="18" charset="0"/>
              </a:rPr>
              <a:t>.</a:t>
            </a:r>
          </a:p>
        </p:txBody>
      </p:sp>
      <p:grpSp>
        <p:nvGrpSpPr>
          <p:cNvPr id="8" name="Group 7"/>
          <p:cNvGrpSpPr/>
          <p:nvPr/>
        </p:nvGrpSpPr>
        <p:grpSpPr>
          <a:xfrm>
            <a:off x="9791701" y="2619418"/>
            <a:ext cx="1233572" cy="1210057"/>
            <a:chOff x="4239491" y="7727238"/>
            <a:chExt cx="1111962" cy="1111962"/>
          </a:xfrm>
        </p:grpSpPr>
        <p:sp>
          <p:nvSpPr>
            <p:cNvPr id="4" name="Diamond 3"/>
            <p:cNvSpPr/>
            <p:nvPr/>
          </p:nvSpPr>
          <p:spPr>
            <a:xfrm>
              <a:off x="4239491" y="7727238"/>
              <a:ext cx="1111962" cy="1111962"/>
            </a:xfrm>
            <a:prstGeom prst="diamond">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6" name="TextBox 15"/>
            <p:cNvSpPr txBox="1"/>
            <p:nvPr/>
          </p:nvSpPr>
          <p:spPr>
            <a:xfrm>
              <a:off x="4462962" y="7857434"/>
              <a:ext cx="665020" cy="874267"/>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a:t>
              </a:r>
            </a:p>
          </p:txBody>
        </p:sp>
      </p:grpSp>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20000"/>
                    </a14:imgEffect>
                  </a14:imgLayer>
                </a14:imgProps>
              </a:ext>
            </a:extLst>
          </a:blip>
          <a:srcRect l="17575" r="1862"/>
          <a:stretch/>
        </p:blipFill>
        <p:spPr>
          <a:xfrm>
            <a:off x="60109" y="3089742"/>
            <a:ext cx="9731591" cy="6930557"/>
          </a:xfrm>
          <a:prstGeom prst="rect">
            <a:avLst/>
          </a:prstGeom>
        </p:spPr>
      </p:pic>
    </p:spTree>
    <p:extLst>
      <p:ext uri="{BB962C8B-B14F-4D97-AF65-F5344CB8AC3E}">
        <p14:creationId xmlns:p14="http://schemas.microsoft.com/office/powerpoint/2010/main" val="199107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977266"/>
            <a:ext cx="3305684" cy="1755155"/>
          </a:xfrm>
          <a:prstGeom prst="rect">
            <a:avLst/>
          </a:prstGeom>
        </p:spPr>
      </p:pic>
      <p:sp>
        <p:nvSpPr>
          <p:cNvPr id="3" name="TextBox 2"/>
          <p:cNvSpPr txBox="1"/>
          <p:nvPr/>
        </p:nvSpPr>
        <p:spPr>
          <a:xfrm>
            <a:off x="1269738" y="2241102"/>
            <a:ext cx="16214697" cy="1384995"/>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599543" y="2543061"/>
            <a:ext cx="1021013" cy="1021013"/>
            <a:chOff x="3231906" y="5706544"/>
            <a:chExt cx="1021013" cy="1021013"/>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02" y="5755385"/>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pic>
        <p:nvPicPr>
          <p:cNvPr id="12" name="Picture 2">
            <a:extLst>
              <a:ext uri="{FF2B5EF4-FFF2-40B4-BE49-F238E27FC236}">
                <a16:creationId xmlns:a16="http://schemas.microsoft.com/office/drawing/2014/main"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657022" y="3815629"/>
            <a:ext cx="1148097" cy="98951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34757" y="3404424"/>
            <a:ext cx="12363134" cy="2246769"/>
          </a:xfrm>
          <a:prstGeom prst="rect">
            <a:avLst/>
          </a:prstGeom>
          <a:noFill/>
        </p:spPr>
        <p:txBody>
          <a:bodyPr wrap="square" rtlCol="0">
            <a:spAutoFit/>
          </a:bodyPr>
          <a:lstStyle/>
          <a:p>
            <a:pPr>
              <a:lnSpc>
                <a:spcPct val="20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hòa</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hòa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a:t>
            </a:r>
          </a:p>
        </p:txBody>
      </p:sp>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620556" y="6224009"/>
            <a:ext cx="6277851" cy="3248478"/>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Effect>
                      <a14:brightnessContrast contrast="20000"/>
                    </a14:imgEffect>
                  </a14:imgLayer>
                </a14:imgProps>
              </a:ext>
            </a:extLst>
          </a:blip>
          <a:stretch>
            <a:fillRect/>
          </a:stretch>
        </p:blipFill>
        <p:spPr>
          <a:xfrm>
            <a:off x="9377086" y="6224009"/>
            <a:ext cx="7442332" cy="3248478"/>
          </a:xfrm>
          <a:prstGeom prst="rect">
            <a:avLst/>
          </a:prstGeom>
        </p:spPr>
      </p:pic>
    </p:spTree>
    <p:extLst>
      <p:ext uri="{BB962C8B-B14F-4D97-AF65-F5344CB8AC3E}">
        <p14:creationId xmlns:p14="http://schemas.microsoft.com/office/powerpoint/2010/main" val="62011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819150"/>
            <a:ext cx="2762250" cy="1285491"/>
          </a:xfrm>
          <a:prstGeom prst="rect">
            <a:avLst/>
          </a:prstGeom>
        </p:spPr>
      </p:pic>
      <p:sp>
        <p:nvSpPr>
          <p:cNvPr id="3" name="TextBox 2"/>
          <p:cNvSpPr txBox="1"/>
          <p:nvPr/>
        </p:nvSpPr>
        <p:spPr>
          <a:xfrm>
            <a:off x="1559121" y="1878039"/>
            <a:ext cx="13115766" cy="738664"/>
          </a:xfrm>
          <a:prstGeom prst="rect">
            <a:avLst/>
          </a:prstGeom>
          <a:noFill/>
        </p:spPr>
        <p:txBody>
          <a:bodyPr wrap="square" rtlCol="0">
            <a:spAutoFit/>
          </a:bodyPr>
          <a:lstStyle/>
          <a:p>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360112" y="1832398"/>
            <a:ext cx="1044302" cy="878080"/>
            <a:chOff x="3231906" y="5650566"/>
            <a:chExt cx="1021013" cy="1076991"/>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03" y="5650566"/>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0" y="2807794"/>
            <a:ext cx="7712943" cy="4589912"/>
          </a:xfrm>
          <a:prstGeom prst="rect">
            <a:avLst/>
          </a:prstGeom>
        </p:spPr>
      </p:pic>
      <p:sp>
        <p:nvSpPr>
          <p:cNvPr id="11" name="TextBox 10"/>
          <p:cNvSpPr txBox="1"/>
          <p:nvPr/>
        </p:nvSpPr>
        <p:spPr>
          <a:xfrm>
            <a:off x="7867650" y="2710480"/>
            <a:ext cx="10420350" cy="4575291"/>
          </a:xfrm>
          <a:prstGeom prst="rect">
            <a:avLst/>
          </a:prstGeom>
          <a:noFill/>
        </p:spPr>
        <p:txBody>
          <a:bodyPr wrap="square" rtlCol="0">
            <a:spAutoFit/>
          </a:bodyPr>
          <a:lstStyle/>
          <a:p>
            <a:pPr algn="just">
              <a:lnSpc>
                <a:spcPct val="105000"/>
              </a:lnSpc>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ngờ</a:t>
            </a:r>
            <a:r>
              <a:rPr lang="en-US" sz="4000" dirty="0">
                <a:latin typeface="Times New Roman" panose="02020603050405020304" pitchFamily="18" charset="0"/>
                <a:cs typeface="Times New Roman" panose="02020603050405020304" pitchFamily="18" charset="0"/>
              </a:rPr>
              <a:t> An </a:t>
            </a:r>
            <a:r>
              <a:rPr lang="en-US" sz="4000" dirty="0" err="1">
                <a:latin typeface="Times New Roman" panose="02020603050405020304" pitchFamily="18" charset="0"/>
                <a:cs typeface="Times New Roman" panose="02020603050405020304" pitchFamily="18" charset="0"/>
              </a:rPr>
              <a:t>lấy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bút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nói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xấu</a:t>
            </a:r>
            <a:r>
              <a:rPr lang="en-US" sz="4000" dirty="0">
                <a:latin typeface="Times New Roman" panose="02020603050405020304" pitchFamily="18" charset="0"/>
                <a:cs typeface="Times New Roman" panose="02020603050405020304" pitchFamily="18" charset="0"/>
              </a:rPr>
              <a:t> An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nhưng</a:t>
            </a:r>
            <a:r>
              <a:rPr lang="en-US" sz="4000" dirty="0">
                <a:latin typeface="Times New Roman" panose="02020603050405020304" pitchFamily="18" charset="0"/>
                <a:cs typeface="Times New Roman" panose="02020603050405020304" pitchFamily="18" charset="0"/>
              </a:rPr>
              <a:t> An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kiềm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tĩnh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nói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nói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tỏ</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kiến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bút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xin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lỗi</a:t>
            </a:r>
            <a:r>
              <a:rPr lang="en-US" sz="4000" dirty="0">
                <a:latin typeface="Times New Roman" panose="02020603050405020304" pitchFamily="18" charset="0"/>
                <a:cs typeface="Times New Roman" panose="02020603050405020304" pitchFamily="18" charset="0"/>
              </a:rPr>
              <a:t> An. An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bỏ</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cs typeface="Times New Roman" panose="02020603050405020304" pitchFamily="18" charset="0"/>
              </a:rPr>
              <a:t>.</a:t>
            </a:r>
          </a:p>
        </p:txBody>
      </p:sp>
      <p:grpSp>
        <p:nvGrpSpPr>
          <p:cNvPr id="8" name="Group 7"/>
          <p:cNvGrpSpPr/>
          <p:nvPr/>
        </p:nvGrpSpPr>
        <p:grpSpPr>
          <a:xfrm>
            <a:off x="8117004" y="2585197"/>
            <a:ext cx="900345" cy="900345"/>
            <a:chOff x="4239491" y="7727238"/>
            <a:chExt cx="1111962" cy="1111962"/>
          </a:xfrm>
        </p:grpSpPr>
        <p:sp>
          <p:nvSpPr>
            <p:cNvPr id="4" name="Diamond 3"/>
            <p:cNvSpPr/>
            <p:nvPr/>
          </p:nvSpPr>
          <p:spPr>
            <a:xfrm>
              <a:off x="4239491" y="7727238"/>
              <a:ext cx="1111962" cy="1111962"/>
            </a:xfrm>
            <a:prstGeom prst="diamond">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6" name="TextBox 15"/>
            <p:cNvSpPr txBox="1"/>
            <p:nvPr/>
          </p:nvSpPr>
          <p:spPr>
            <a:xfrm>
              <a:off x="4495364" y="7847427"/>
              <a:ext cx="665020" cy="723391"/>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a:t>
              </a:r>
            </a:p>
          </p:txBody>
        </p:sp>
      </p:grpSp>
      <p:sp>
        <p:nvSpPr>
          <p:cNvPr id="17" name="TextBox 16"/>
          <p:cNvSpPr txBox="1"/>
          <p:nvPr/>
        </p:nvSpPr>
        <p:spPr>
          <a:xfrm>
            <a:off x="0" y="7588797"/>
            <a:ext cx="18288000" cy="2636299"/>
          </a:xfrm>
          <a:prstGeom prst="rect">
            <a:avLst/>
          </a:prstGeom>
          <a:noFill/>
        </p:spPr>
        <p:txBody>
          <a:bodyPr wrap="square" rtlCol="0">
            <a:spAutoFit/>
          </a:bodyPr>
          <a:lstStyle/>
          <a:p>
            <a:pPr algn="just">
              <a:lnSpc>
                <a:spcPct val="105000"/>
              </a:lnSpc>
            </a:pPr>
            <a:r>
              <a:rPr lang="en-US" sz="4000" dirty="0">
                <a:solidFill>
                  <a:srgbClr val="FF0000"/>
                </a:solidFill>
                <a:latin typeface="Times New Roman" panose="02020603050405020304" pitchFamily="18" charset="0"/>
                <a:cs typeface="Times New Roman" panose="02020603050405020304" pitchFamily="18" charset="0"/>
              </a:rPr>
              <a:t>=&gt; An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kiềm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chế</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giữ</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tĩnh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nói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chuyện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với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Hùng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lỗi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Hùng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ra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lỗi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sai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mình</a:t>
            </a:r>
            <a:endParaRPr lang="en-US" sz="4000" dirty="0">
              <a:solidFill>
                <a:srgbClr val="FF0000"/>
              </a:solidFill>
              <a:latin typeface="Times New Roman" panose="02020603050405020304" pitchFamily="18" charset="0"/>
              <a:cs typeface="Times New Roman" panose="02020603050405020304" pitchFamily="18" charset="0"/>
            </a:endParaRPr>
          </a:p>
          <a:p>
            <a:pPr algn="just">
              <a:lnSpc>
                <a:spcPct val="105000"/>
              </a:lnSpc>
            </a:pP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Nếu</a:t>
            </a:r>
            <a:r>
              <a:rPr lang="en-US" sz="4000" dirty="0">
                <a:solidFill>
                  <a:srgbClr val="FF0000"/>
                </a:solidFill>
                <a:latin typeface="Times New Roman" panose="02020603050405020304" pitchFamily="18" charset="0"/>
                <a:cs typeface="Times New Roman" panose="02020603050405020304" pitchFamily="18" charset="0"/>
              </a:rPr>
              <a:t> An </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vậy</a:t>
            </a:r>
            <a:r>
              <a:rPr lang="en-US" sz="4000" dirty="0">
                <a:solidFill>
                  <a:srgbClr val="FF0000"/>
                </a:solidFill>
                <a:latin typeface="Times New Roman" panose="02020603050405020304" pitchFamily="18" charset="0"/>
                <a:cs typeface="Times New Roman" panose="02020603050405020304" pitchFamily="18" charset="0"/>
              </a:rPr>
              <a:t> An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thể</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nghĩ</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sai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về</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Hùng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Hùng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cảm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thấy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tổn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thương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hai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thể</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với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nhau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vui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vẻ</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nữa</a:t>
            </a:r>
            <a:r>
              <a:rPr lang="en-US" sz="40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518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1016015"/>
            <a:ext cx="3305684" cy="856110"/>
          </a:xfrm>
          <a:prstGeom prst="rect">
            <a:avLst/>
          </a:prstGeom>
        </p:spPr>
      </p:pic>
      <p:sp>
        <p:nvSpPr>
          <p:cNvPr id="3" name="TextBox 2"/>
          <p:cNvSpPr txBox="1"/>
          <p:nvPr/>
        </p:nvSpPr>
        <p:spPr>
          <a:xfrm>
            <a:off x="1389889" y="1650349"/>
            <a:ext cx="12747913" cy="738664"/>
          </a:xfrm>
          <a:prstGeom prst="rect">
            <a:avLst/>
          </a:prstGeom>
          <a:noFill/>
        </p:spPr>
        <p:txBody>
          <a:bodyPr wrap="square" rtlCol="0">
            <a:spAutoFit/>
          </a:bodyPr>
          <a:lstStyle/>
          <a:p>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315399" y="1548649"/>
            <a:ext cx="916246" cy="871995"/>
            <a:chOff x="3231906" y="5613906"/>
            <a:chExt cx="1021013" cy="1113651"/>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8244" y="5613906"/>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sp>
        <p:nvSpPr>
          <p:cNvPr id="11" name="TextBox 10"/>
          <p:cNvSpPr txBox="1"/>
          <p:nvPr/>
        </p:nvSpPr>
        <p:spPr>
          <a:xfrm>
            <a:off x="8111400" y="2420644"/>
            <a:ext cx="10176600" cy="3785652"/>
          </a:xfrm>
          <a:prstGeom prst="rect">
            <a:avLst/>
          </a:prstGeom>
          <a:noFill/>
        </p:spPr>
        <p:txBody>
          <a:bodyPr wrap="square" rtlCol="0">
            <a:spAutoFit/>
          </a:bodyPr>
          <a:lstStyle/>
          <a:p>
            <a:pPr algn="just">
              <a:lnSpc>
                <a:spcPct val="150000"/>
              </a:lnSpc>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Mai </a:t>
            </a:r>
            <a:r>
              <a:rPr lang="en-US" sz="4000" dirty="0" err="1">
                <a:latin typeface="Times New Roman" panose="02020603050405020304" pitchFamily="18" charset="0"/>
                <a:cs typeface="Times New Roman" panose="02020603050405020304" pitchFamily="18" charset="0"/>
              </a:rPr>
              <a:t>chơi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a:t>
            </a:r>
            <a:r>
              <a:rPr lang="en-US" sz="4000" dirty="0">
                <a:latin typeface="Times New Roman" panose="02020603050405020304" pitchFamily="18" charset="0"/>
                <a:cs typeface="Times New Roman" panose="02020603050405020304" pitchFamily="18" charset="0"/>
              </a:rPr>
              <a:t> hay </a:t>
            </a:r>
            <a:r>
              <a:rPr lang="en-US" sz="4000" dirty="0" err="1">
                <a:latin typeface="Times New Roman" panose="02020603050405020304" pitchFamily="18" charset="0"/>
                <a:cs typeface="Times New Roman" panose="02020603050405020304" pitchFamily="18" charset="0"/>
              </a:rPr>
              <a:t>trò</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Hiền</a:t>
            </a:r>
            <a:r>
              <a:rPr lang="en-US" sz="4000" dirty="0">
                <a:latin typeface="Times New Roman" panose="02020603050405020304" pitchFamily="18" charset="0"/>
                <a:cs typeface="Times New Roman" panose="02020603050405020304" pitchFamily="18" charset="0"/>
              </a:rPr>
              <a:t>. Mai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nữa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gặp</a:t>
            </a:r>
            <a:r>
              <a:rPr lang="en-US" sz="4000" dirty="0">
                <a:latin typeface="Times New Roman" panose="02020603050405020304" pitchFamily="18" charset="0"/>
                <a:cs typeface="Times New Roman" panose="02020603050405020304" pitchFamily="18" charset="0"/>
              </a:rPr>
              <a:t> Mai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hòa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gắn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ba</a:t>
            </a:r>
            <a:r>
              <a:rPr lang="en-US" sz="4000" dirty="0">
                <a:latin typeface="Times New Roman" panose="02020603050405020304" pitchFamily="18" charset="0"/>
                <a:cs typeface="Times New Roman" panose="02020603050405020304" pitchFamily="18" charset="0"/>
              </a:rPr>
              <a:t>.</a:t>
            </a:r>
          </a:p>
        </p:txBody>
      </p:sp>
      <p:grpSp>
        <p:nvGrpSpPr>
          <p:cNvPr id="8" name="Group 7"/>
          <p:cNvGrpSpPr/>
          <p:nvPr/>
        </p:nvGrpSpPr>
        <p:grpSpPr>
          <a:xfrm>
            <a:off x="7904222" y="2573174"/>
            <a:ext cx="900345" cy="900345"/>
            <a:chOff x="4239491" y="7727238"/>
            <a:chExt cx="1111962" cy="1111962"/>
          </a:xfrm>
        </p:grpSpPr>
        <p:sp>
          <p:nvSpPr>
            <p:cNvPr id="4" name="Diamond 3"/>
            <p:cNvSpPr/>
            <p:nvPr/>
          </p:nvSpPr>
          <p:spPr>
            <a:xfrm>
              <a:off x="4239491" y="7727238"/>
              <a:ext cx="1111962" cy="1111962"/>
            </a:xfrm>
            <a:prstGeom prst="diamond">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6" name="TextBox 15"/>
            <p:cNvSpPr txBox="1"/>
            <p:nvPr/>
          </p:nvSpPr>
          <p:spPr>
            <a:xfrm>
              <a:off x="4495364" y="7847425"/>
              <a:ext cx="665020" cy="874267"/>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a:t>
              </a:r>
            </a:p>
          </p:txBody>
        </p:sp>
      </p:grpSp>
      <p:sp>
        <p:nvSpPr>
          <p:cNvPr id="17" name="TextBox 16"/>
          <p:cNvSpPr txBox="1"/>
          <p:nvPr/>
        </p:nvSpPr>
        <p:spPr>
          <a:xfrm>
            <a:off x="0" y="6858176"/>
            <a:ext cx="18288000" cy="3477875"/>
          </a:xfrm>
          <a:prstGeom prst="rect">
            <a:avLst/>
          </a:prstGeom>
          <a:noFill/>
        </p:spPr>
        <p:txBody>
          <a:bodyPr wrap="square" rtlCol="0">
            <a:spAutoFit/>
          </a:bodyPr>
          <a:lstStyle/>
          <a:p>
            <a:pPr marL="571500" indent="-571500" algn="just">
              <a:lnSpc>
                <a:spcPct val="110000"/>
              </a:lnSpc>
              <a:buFont typeface="Symbol" panose="05050102010706020507" pitchFamily="18" charset="2"/>
              <a:buChar char="Þ"/>
            </a:pPr>
            <a:r>
              <a:rPr lang="en-US" sz="4000" dirty="0" err="1">
                <a:solidFill>
                  <a:srgbClr val="FF0000"/>
                </a:solidFill>
                <a:latin typeface="Times New Roman" panose="02020603050405020304" pitchFamily="18" charset="0"/>
                <a:cs typeface="Times New Roman" panose="02020603050405020304" pitchFamily="18" charset="0"/>
              </a:rPr>
              <a:t>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chủ</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tìm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gặp</a:t>
            </a:r>
            <a:r>
              <a:rPr lang="en-US" sz="4000" dirty="0">
                <a:solidFill>
                  <a:srgbClr val="FF0000"/>
                </a:solidFill>
                <a:latin typeface="Times New Roman" panose="02020603050405020304" pitchFamily="18" charset="0"/>
                <a:cs typeface="Times New Roman" panose="02020603050405020304" pitchFamily="18" charset="0"/>
              </a:rPr>
              <a:t> Mai </a:t>
            </a:r>
            <a:r>
              <a:rPr lang="en-US" sz="4000" dirty="0" err="1">
                <a:solidFill>
                  <a:srgbClr val="FF0000"/>
                </a:solidFill>
                <a:latin typeface="Times New Roman" panose="02020603050405020304" pitchFamily="18" charset="0"/>
                <a:cs typeface="Times New Roman" panose="02020603050405020304" pitchFamily="18" charset="0"/>
              </a:rPr>
              <a:t>để</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hòa</a:t>
            </a:r>
            <a:r>
              <a:rPr lang="en-US" sz="4000" dirty="0">
                <a:solidFill>
                  <a:srgbClr val="FF0000"/>
                </a:solidFill>
                <a:latin typeface="Times New Roman" panose="02020603050405020304" pitchFamily="18" charset="0"/>
                <a:cs typeface="Times New Roman" panose="02020603050405020304" pitchFamily="18" charset="0"/>
              </a:rPr>
              <a:t>.</a:t>
            </a:r>
          </a:p>
          <a:p>
            <a:pPr algn="just">
              <a:lnSpc>
                <a:spcPct val="110000"/>
              </a:lnSpc>
            </a:pP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Nếu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tĩnh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tìm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hiểu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nguyên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chủ</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tìm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gặp</a:t>
            </a:r>
            <a:r>
              <a:rPr lang="en-US" sz="4000" dirty="0">
                <a:solidFill>
                  <a:srgbClr val="FF0000"/>
                </a:solidFill>
                <a:latin typeface="Times New Roman" panose="02020603050405020304" pitchFamily="18" charset="0"/>
                <a:cs typeface="Times New Roman" panose="02020603050405020304" pitchFamily="18" charset="0"/>
              </a:rPr>
              <a:t> Mai </a:t>
            </a:r>
            <a:r>
              <a:rPr lang="en-US" sz="4000" dirty="0" err="1">
                <a:solidFill>
                  <a:srgbClr val="FF0000"/>
                </a:solidFill>
                <a:latin typeface="Times New Roman" panose="02020603050405020304" pitchFamily="18" charset="0"/>
                <a:cs typeface="Times New Roman" panose="02020603050405020304" pitchFamily="18" charset="0"/>
              </a:rPr>
              <a:t>giải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quyết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bất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hòa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thì</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Mai </a:t>
            </a:r>
            <a:r>
              <a:rPr lang="en-US" sz="4000" dirty="0" err="1">
                <a:solidFill>
                  <a:srgbClr val="FF0000"/>
                </a:solidFill>
                <a:latin typeface="Times New Roman" panose="02020603050405020304" pitchFamily="18" charset="0"/>
                <a:cs typeface="Times New Roman" panose="02020603050405020304" pitchFamily="18" charset="0"/>
              </a:rPr>
              <a:t>có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thể</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sẽ</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còn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với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nhau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nữa</a:t>
            </a:r>
            <a:r>
              <a:rPr lang="en-US" sz="4000" dirty="0">
                <a:solidFill>
                  <a:srgbClr val="FF0000"/>
                </a:solidFill>
                <a:latin typeface="Times New Roman" panose="02020603050405020304" pitchFamily="18" charset="0"/>
                <a:cs typeface="Times New Roman" panose="02020603050405020304" pitchFamily="18" charset="0"/>
              </a:rPr>
              <a:t>. </a:t>
            </a:r>
          </a:p>
          <a:p>
            <a:pPr algn="just">
              <a:lnSpc>
                <a:spcPct val="110000"/>
              </a:lnSpc>
            </a:pP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Nhưng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khéo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léo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giải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quyết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vấn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đền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Mai </a:t>
            </a:r>
            <a:r>
              <a:rPr lang="en-US" sz="4000" dirty="0" err="1">
                <a:solidFill>
                  <a:srgbClr val="FF0000"/>
                </a:solidFill>
                <a:latin typeface="Times New Roman" panose="02020603050405020304" pitchFamily="18" charset="0"/>
                <a:cs typeface="Times New Roman" panose="02020603050405020304" pitchFamily="18" charset="0"/>
              </a:rPr>
              <a:t>đã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thêm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người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tốt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Hiền</a:t>
            </a:r>
            <a:r>
              <a:rPr lang="en-US" sz="4000" dirty="0">
                <a:solidFill>
                  <a:srgbClr val="FF0000"/>
                </a:solidFill>
                <a:latin typeface="Times New Roman" panose="02020603050405020304" pitchFamily="18" charset="0"/>
                <a:cs typeface="Times New Roman" panose="02020603050405020304" pitchFamily="18" charset="0"/>
              </a:rPr>
              <a:t>.</a:t>
            </a:r>
          </a:p>
        </p:txBody>
      </p:sp>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20000"/>
                    </a14:imgEffect>
                  </a14:imgLayer>
                </a14:imgProps>
              </a:ext>
            </a:extLst>
          </a:blip>
          <a:srcRect l="17575" r="1862"/>
          <a:stretch/>
        </p:blipFill>
        <p:spPr>
          <a:xfrm>
            <a:off x="0" y="2420644"/>
            <a:ext cx="7904222" cy="4437532"/>
          </a:xfrm>
          <a:prstGeom prst="rect">
            <a:avLst/>
          </a:prstGeom>
        </p:spPr>
      </p:pic>
    </p:spTree>
    <p:extLst>
      <p:ext uri="{BB962C8B-B14F-4D97-AF65-F5344CB8AC3E}">
        <p14:creationId xmlns:p14="http://schemas.microsoft.com/office/powerpoint/2010/main" val="235117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977266"/>
            <a:ext cx="3305684" cy="1755155"/>
          </a:xfrm>
          <a:prstGeom prst="rect">
            <a:avLst/>
          </a:prstGeom>
        </p:spPr>
      </p:pic>
      <p:sp>
        <p:nvSpPr>
          <p:cNvPr id="3" name="TextBox 2"/>
          <p:cNvSpPr txBox="1"/>
          <p:nvPr/>
        </p:nvSpPr>
        <p:spPr>
          <a:xfrm>
            <a:off x="1269737" y="2170440"/>
            <a:ext cx="16214697" cy="1384995"/>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lợi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ích</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của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xử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lí</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grpSp>
        <p:nvGrpSpPr>
          <p:cNvPr id="7" name="Group 6"/>
          <p:cNvGrpSpPr/>
          <p:nvPr/>
        </p:nvGrpSpPr>
        <p:grpSpPr>
          <a:xfrm>
            <a:off x="581234" y="2437778"/>
            <a:ext cx="1021013" cy="1021013"/>
            <a:chOff x="3231906" y="5706544"/>
            <a:chExt cx="1021013" cy="1021013"/>
          </a:xfrm>
        </p:grpSpPr>
        <p:sp>
          <p:nvSpPr>
            <p:cNvPr id="5" name="Oval 4"/>
            <p:cNvSpPr/>
            <p:nvPr/>
          </p:nvSpPr>
          <p:spPr>
            <a:xfrm>
              <a:off x="3231906" y="5706544"/>
              <a:ext cx="1021013" cy="10210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02" y="5755385"/>
              <a:ext cx="665019" cy="923330"/>
            </a:xfrm>
            <a:prstGeom prst="rect">
              <a:avLst/>
            </a:prstGeom>
            <a:noFill/>
          </p:spPr>
          <p:txBody>
            <a:bodyPr wrap="square" rtlCol="0">
              <a:spAutoFit/>
            </a:bodyPr>
            <a:lstStyle/>
            <a:p>
              <a:r>
                <a:rPr lang="en-US" sz="5400" dirty="0">
                  <a:solidFill>
                    <a:schemeClr val="bg1"/>
                  </a:solidFill>
                  <a:latin typeface="Arial Black" panose="020B0A04020102020204" pitchFamily="34" charset="0"/>
                </a:rPr>
                <a:t>2</a:t>
              </a:r>
            </a:p>
          </p:txBody>
        </p:sp>
      </p:grpSp>
      <p:sp>
        <p:nvSpPr>
          <p:cNvPr id="13" name="TextBox 12"/>
          <p:cNvSpPr txBox="1"/>
          <p:nvPr/>
        </p:nvSpPr>
        <p:spPr>
          <a:xfrm>
            <a:off x="0" y="3604276"/>
            <a:ext cx="18288000" cy="4524315"/>
          </a:xfrm>
          <a:prstGeom prst="rect">
            <a:avLst/>
          </a:prstGeom>
          <a:noFill/>
        </p:spPr>
        <p:txBody>
          <a:bodyPr wrap="square" rtlCol="0">
            <a:spAutoFit/>
          </a:bodyPr>
          <a:lstStyle/>
          <a:p>
            <a:pPr algn="just">
              <a:lnSpc>
                <a:spcPct val="200000"/>
              </a:lnSpc>
            </a:pP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luận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chúng</a:t>
            </a:r>
            <a:r>
              <a:rPr lang="en-US" sz="4800" dirty="0">
                <a:latin typeface="Times New Roman" panose="02020603050405020304" pitchFamily="18" charset="0"/>
                <a:cs typeface="Times New Roman" panose="02020603050405020304" pitchFamily="18" charset="0"/>
              </a:rPr>
              <a:t> ta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hòa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bè</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cần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tìm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Nếu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những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hòa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được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hiện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kịp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chúng</a:t>
            </a:r>
            <a:r>
              <a:rPr lang="en-US" sz="4800" dirty="0">
                <a:latin typeface="Times New Roman" panose="02020603050405020304" pitchFamily="18" charset="0"/>
                <a:cs typeface="Times New Roman" panose="02020603050405020304" pitchFamily="18" charset="0"/>
              </a:rPr>
              <a:t> ta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đẹp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dẫn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đến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những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hậu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lớn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hơn</a:t>
            </a:r>
            <a:r>
              <a:rPr lang="en-US" sz="4800" dirty="0">
                <a:latin typeface="Times New Roman" panose="02020603050405020304" pitchFamily="18" charset="0"/>
                <a:cs typeface="Times New Roman" panose="02020603050405020304" pitchFamily="18" charset="0"/>
              </a:rPr>
              <a:t>. </a:t>
            </a:r>
            <a:endParaRPr lang="en-US" sz="4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771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233" t="17730"/>
          <a:stretch/>
        </p:blipFill>
        <p:spPr>
          <a:xfrm>
            <a:off x="0" y="1905466"/>
            <a:ext cx="3464062" cy="1510756"/>
          </a:xfrm>
          <a:prstGeom prst="rect">
            <a:avLst/>
          </a:prstGeom>
        </p:spPr>
      </p:pic>
      <p:sp>
        <p:nvSpPr>
          <p:cNvPr id="3" name="TextBox 2"/>
          <p:cNvSpPr txBox="1"/>
          <p:nvPr/>
        </p:nvSpPr>
        <p:spPr>
          <a:xfrm>
            <a:off x="1212588" y="5765352"/>
            <a:ext cx="16214697" cy="1785104"/>
          </a:xfrm>
          <a:prstGeom prst="rect">
            <a:avLst/>
          </a:prstGeom>
          <a:noFill/>
        </p:spPr>
        <p:txBody>
          <a:bodyPr wrap="square" rtlCol="0">
            <a:spAutoFit/>
          </a:bodyPr>
          <a:lstStyle/>
          <a:p>
            <a:r>
              <a:rPr lang="nl-NL" sz="5500" b="1" dirty="0">
                <a:solidFill>
                  <a:srgbClr val="00B050"/>
                </a:solidFill>
                <a:latin typeface="Times New Roman" panose="02020603050405020304" pitchFamily="18" charset="0"/>
                <a:cs typeface="Times New Roman" panose="02020603050405020304" pitchFamily="18" charset="0"/>
              </a:rPr>
              <a:t>- Chia sẻ việc em đã từng bất hòa với bạn bè và cách giải quyết sự bất hòa đó.</a:t>
            </a:r>
            <a:endParaRPr lang="en-US" sz="5500" b="1"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12588" y="3609257"/>
            <a:ext cx="14188475" cy="1785104"/>
          </a:xfrm>
          <a:prstGeom prst="rect">
            <a:avLst/>
          </a:prstGeom>
          <a:noFill/>
        </p:spPr>
        <p:txBody>
          <a:bodyPr wrap="square" rtlCol="0">
            <a:spAutoFit/>
          </a:bodyPr>
          <a:lstStyle/>
          <a:p>
            <a:pPr>
              <a:lnSpc>
                <a:spcPct val="200000"/>
              </a:lnSpc>
            </a:pPr>
            <a:r>
              <a:rPr lang="en-US" sz="5500" b="1" dirty="0">
                <a:solidFill>
                  <a:srgbClr val="00B050"/>
                </a:solidFill>
                <a:latin typeface="Times New Roman" panose="02020603050405020304" pitchFamily="18" charset="0"/>
                <a:cs typeface="Times New Roman" panose="02020603050405020304" pitchFamily="18" charset="0"/>
              </a:rPr>
              <a:t>- Qua </a:t>
            </a:r>
            <a:r>
              <a:rPr lang="en-US" sz="5500" b="1" dirty="0" err="1">
                <a:solidFill>
                  <a:srgbClr val="00B050"/>
                </a:solidFill>
                <a:latin typeface="Times New Roman" panose="02020603050405020304" pitchFamily="18" charset="0"/>
                <a:cs typeface="Times New Roman" panose="02020603050405020304" pitchFamily="18" charset="0"/>
              </a:rPr>
              <a:t>tiết</a:t>
            </a:r>
            <a:r>
              <a:rPr lang="en-US" sz="5500" b="1" dirty="0">
                <a:solidFill>
                  <a:srgbClr val="00B050"/>
                </a:solidFill>
                <a:latin typeface="Times New Roman" panose="02020603050405020304" pitchFamily="18" charset="0"/>
                <a:cs typeface="Times New Roman" panose="02020603050405020304" pitchFamily="18" charset="0"/>
              </a:rPr>
              <a:t> </a:t>
            </a:r>
            <a:r>
              <a:rPr lang="en-US" sz="5500" b="1" dirty="0" err="1">
                <a:solidFill>
                  <a:srgbClr val="00B050"/>
                </a:solidFill>
                <a:latin typeface="Times New Roman" panose="02020603050405020304" pitchFamily="18" charset="0"/>
                <a:cs typeface="Times New Roman" panose="02020603050405020304" pitchFamily="18" charset="0"/>
              </a:rPr>
              <a:t>học</a:t>
            </a:r>
            <a:r>
              <a:rPr lang="en-US" sz="5500" b="1" dirty="0">
                <a:solidFill>
                  <a:srgbClr val="00B050"/>
                </a:solidFill>
                <a:latin typeface="Times New Roman" panose="02020603050405020304" pitchFamily="18" charset="0"/>
                <a:cs typeface="Times New Roman" panose="02020603050405020304" pitchFamily="18" charset="0"/>
              </a:rPr>
              <a:t> </a:t>
            </a:r>
            <a:r>
              <a:rPr lang="en-US" sz="5500" b="1" dirty="0" err="1">
                <a:solidFill>
                  <a:srgbClr val="00B050"/>
                </a:solidFill>
                <a:latin typeface="Times New Roman" panose="02020603050405020304" pitchFamily="18" charset="0"/>
                <a:cs typeface="Times New Roman" panose="02020603050405020304" pitchFamily="18" charset="0"/>
              </a:rPr>
              <a:t>hôm</a:t>
            </a:r>
            <a:r>
              <a:rPr lang="en-US" sz="5500" b="1" dirty="0">
                <a:solidFill>
                  <a:srgbClr val="00B050"/>
                </a:solidFill>
                <a:latin typeface="Times New Roman" panose="02020603050405020304" pitchFamily="18" charset="0"/>
                <a:cs typeface="Times New Roman" panose="02020603050405020304" pitchFamily="18" charset="0"/>
              </a:rPr>
              <a:t> nay </a:t>
            </a:r>
            <a:r>
              <a:rPr lang="en-US" sz="5500" b="1" dirty="0" err="1">
                <a:solidFill>
                  <a:srgbClr val="00B050"/>
                </a:solidFill>
                <a:latin typeface="Times New Roman" panose="02020603050405020304" pitchFamily="18" charset="0"/>
                <a:cs typeface="Times New Roman" panose="02020603050405020304" pitchFamily="18" charset="0"/>
              </a:rPr>
              <a:t>em</a:t>
            </a:r>
            <a:r>
              <a:rPr lang="en-US" sz="5500" b="1" dirty="0">
                <a:solidFill>
                  <a:srgbClr val="00B050"/>
                </a:solidFill>
                <a:latin typeface="Times New Roman" panose="02020603050405020304" pitchFamily="18" charset="0"/>
                <a:cs typeface="Times New Roman" panose="02020603050405020304" pitchFamily="18" charset="0"/>
              </a:rPr>
              <a:t> </a:t>
            </a:r>
            <a:r>
              <a:rPr lang="en-US" sz="5500" b="1" dirty="0" err="1">
                <a:solidFill>
                  <a:srgbClr val="00B050"/>
                </a:solidFill>
                <a:latin typeface="Times New Roman" panose="02020603050405020304" pitchFamily="18" charset="0"/>
                <a:cs typeface="Times New Roman" panose="02020603050405020304" pitchFamily="18" charset="0"/>
              </a:rPr>
              <a:t>học</a:t>
            </a:r>
            <a:r>
              <a:rPr lang="en-US" sz="5500" b="1" dirty="0">
                <a:solidFill>
                  <a:srgbClr val="00B050"/>
                </a:solidFill>
                <a:latin typeface="Times New Roman" panose="02020603050405020304" pitchFamily="18" charset="0"/>
                <a:cs typeface="Times New Roman" panose="02020603050405020304" pitchFamily="18" charset="0"/>
              </a:rPr>
              <a:t> </a:t>
            </a:r>
            <a:r>
              <a:rPr lang="en-US" sz="5500" b="1" dirty="0" err="1">
                <a:solidFill>
                  <a:srgbClr val="00B050"/>
                </a:solidFill>
                <a:latin typeface="Times New Roman" panose="02020603050405020304" pitchFamily="18" charset="0"/>
                <a:cs typeface="Times New Roman" panose="02020603050405020304" pitchFamily="18" charset="0"/>
              </a:rPr>
              <a:t>được</a:t>
            </a:r>
            <a:r>
              <a:rPr lang="en-US" sz="5500" b="1" dirty="0">
                <a:solidFill>
                  <a:srgbClr val="00B050"/>
                </a:solidFill>
                <a:latin typeface="Times New Roman" panose="02020603050405020304" pitchFamily="18" charset="0"/>
                <a:cs typeface="Times New Roman" panose="02020603050405020304" pitchFamily="18" charset="0"/>
              </a:rPr>
              <a:t> </a:t>
            </a:r>
            <a:r>
              <a:rPr lang="en-US" sz="5500" b="1" dirty="0" err="1">
                <a:solidFill>
                  <a:srgbClr val="00B050"/>
                </a:solidFill>
                <a:latin typeface="Times New Roman" panose="02020603050405020304" pitchFamily="18" charset="0"/>
                <a:cs typeface="Times New Roman" panose="02020603050405020304" pitchFamily="18" charset="0"/>
              </a:rPr>
              <a:t>điều</a:t>
            </a:r>
            <a:r>
              <a:rPr lang="en-US" sz="5500" b="1" dirty="0">
                <a:solidFill>
                  <a:srgbClr val="00B050"/>
                </a:solidFill>
                <a:latin typeface="Times New Roman" panose="02020603050405020304" pitchFamily="18" charset="0"/>
                <a:cs typeface="Times New Roman" panose="02020603050405020304" pitchFamily="18" charset="0"/>
              </a:rPr>
              <a:t> </a:t>
            </a:r>
            <a:r>
              <a:rPr lang="en-US" sz="5500" b="1" dirty="0" err="1">
                <a:solidFill>
                  <a:srgbClr val="00B050"/>
                </a:solidFill>
                <a:latin typeface="Times New Roman" panose="02020603050405020304" pitchFamily="18" charset="0"/>
                <a:cs typeface="Times New Roman" panose="02020603050405020304" pitchFamily="18" charset="0"/>
              </a:rPr>
              <a:t>gì</a:t>
            </a:r>
            <a:r>
              <a:rPr lang="en-US" sz="5500" b="1"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5935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864241" y="1871808"/>
            <a:ext cx="9229116" cy="1384995"/>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sp>
        <p:nvSpPr>
          <p:cNvPr id="7" name="TextBox 6"/>
          <p:cNvSpPr txBox="1"/>
          <p:nvPr/>
        </p:nvSpPr>
        <p:spPr>
          <a:xfrm>
            <a:off x="0" y="3110421"/>
            <a:ext cx="10363200" cy="2169825"/>
          </a:xfrm>
          <a:prstGeom prst="rect">
            <a:avLst/>
          </a:prstGeom>
          <a:noFill/>
        </p:spPr>
        <p:txBody>
          <a:bodyPr wrap="square" rtlCol="0">
            <a:spAutoFit/>
          </a:bodyPr>
          <a:lstStyle/>
          <a:p>
            <a:pPr algn="just">
              <a:lnSpc>
                <a:spcPct val="150000"/>
              </a:lnSpc>
            </a:pP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Quan</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sát</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tranh</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và</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nêu</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biểu</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hiện</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của</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sự</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bất</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hòa</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trong</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các</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tranh</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sau</a:t>
            </a:r>
            <a:r>
              <a:rPr lang="en-US" sz="4500" i="1" dirty="0">
                <a:latin typeface="Arial" panose="020B0604020202020204" pitchFamily="34" charset="0"/>
                <a:cs typeface="Arial" panose="020B0604020202020204" pitchFamily="34" charset="0"/>
              </a:rPr>
              <a:t>.</a:t>
            </a: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Lst>
          </a:blip>
          <a:stretch>
            <a:fillRect/>
          </a:stretch>
        </p:blipFill>
        <p:spPr>
          <a:xfrm>
            <a:off x="0" y="6055614"/>
            <a:ext cx="5156653" cy="4098035"/>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Effect>
                      <a14:brightnessContrast contrast="20000"/>
                    </a14:imgEffect>
                  </a14:imgLayer>
                </a14:imgProps>
              </a:ext>
            </a:extLst>
          </a:blip>
          <a:stretch>
            <a:fillRect/>
          </a:stretch>
        </p:blipFill>
        <p:spPr>
          <a:xfrm>
            <a:off x="5156654" y="6039151"/>
            <a:ext cx="4748774" cy="4114497"/>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10400708" y="1528434"/>
            <a:ext cx="3766645" cy="4626492"/>
          </a:xfrm>
          <a:prstGeom prst="rect">
            <a:avLst/>
          </a:prstGeom>
        </p:spPr>
      </p:pic>
      <p:pic>
        <p:nvPicPr>
          <p:cNvPr id="12" name="Picture 11"/>
          <p:cNvPicPr>
            <a:picLocks noChangeAspect="1"/>
          </p:cNvPicPr>
          <p:nvPr/>
        </p:nvPicPr>
        <p:blipFill>
          <a:blip r:embed="rId8">
            <a:extLst>
              <a:ext uri="{BEBA8EAE-BF5A-486C-A8C5-ECC9F3942E4B}">
                <a14:imgProps xmlns:a14="http://schemas.microsoft.com/office/drawing/2010/main">
                  <a14:imgLayer r:embed="rId9">
                    <a14:imgEffect>
                      <a14:saturation sat="200000"/>
                    </a14:imgEffect>
                  </a14:imgLayer>
                </a14:imgProps>
              </a:ext>
            </a:extLst>
          </a:blip>
          <a:stretch>
            <a:fillRect/>
          </a:stretch>
        </p:blipFill>
        <p:spPr>
          <a:xfrm>
            <a:off x="14191679" y="1528435"/>
            <a:ext cx="4096321" cy="4678064"/>
          </a:xfrm>
          <a:prstGeom prst="rect">
            <a:avLst/>
          </a:prstGeom>
        </p:spPr>
      </p:pic>
      <p:pic>
        <p:nvPicPr>
          <p:cNvPr id="13" name="Picture 12"/>
          <p:cNvPicPr>
            <a:picLocks noChangeAspect="1"/>
          </p:cNvPicPr>
          <p:nvPr/>
        </p:nvPicPr>
        <p:blipFill>
          <a:blip r:embed="rId10">
            <a:extLst>
              <a:ext uri="{BEBA8EAE-BF5A-486C-A8C5-ECC9F3942E4B}">
                <a14:imgProps xmlns:a14="http://schemas.microsoft.com/office/drawing/2010/main">
                  <a14:imgLayer r:embed="rId11">
                    <a14:imgEffect>
                      <a14:saturation sat="200000"/>
                    </a14:imgEffect>
                    <a14:imgEffect>
                      <a14:brightnessContrast contrast="20000"/>
                    </a14:imgEffect>
                  </a14:imgLayer>
                </a14:imgProps>
              </a:ext>
            </a:extLst>
          </a:blip>
          <a:stretch>
            <a:fillRect/>
          </a:stretch>
        </p:blipFill>
        <p:spPr>
          <a:xfrm>
            <a:off x="9942936" y="6154926"/>
            <a:ext cx="8345064" cy="4132074"/>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sharpenSoften amount="25000"/>
                    </a14:imgEffect>
                    <a14:imgEffect>
                      <a14:saturation sat="200000"/>
                    </a14:imgEffect>
                  </a14:imgLayer>
                </a14:imgProps>
              </a:ext>
            </a:extLst>
          </a:blip>
          <a:srcRect l="7143" t="14237"/>
          <a:stretch/>
        </p:blipFill>
        <p:spPr>
          <a:xfrm>
            <a:off x="0" y="871033"/>
            <a:ext cx="3305684" cy="1523971"/>
          </a:xfrm>
          <a:prstGeom prst="rect">
            <a:avLst/>
          </a:prstGeom>
        </p:spPr>
      </p:pic>
      <p:pic>
        <p:nvPicPr>
          <p:cNvPr id="8" name="Picture 7"/>
          <p:cNvPicPr>
            <a:picLocks noChangeAspect="1"/>
          </p:cNvPicPr>
          <p:nvPr/>
        </p:nvPicPr>
        <p:blipFill>
          <a:blip r:embed="rId14"/>
          <a:stretch>
            <a:fillRect/>
          </a:stretch>
        </p:blipFill>
        <p:spPr>
          <a:xfrm>
            <a:off x="341572" y="2141624"/>
            <a:ext cx="1021013" cy="1028748"/>
          </a:xfrm>
          <a:prstGeom prst="rect">
            <a:avLst/>
          </a:prstGeom>
        </p:spPr>
      </p:pic>
    </p:spTree>
    <p:extLst>
      <p:ext uri="{BB962C8B-B14F-4D97-AF65-F5344CB8AC3E}">
        <p14:creationId xmlns:p14="http://schemas.microsoft.com/office/powerpoint/2010/main" val="300375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4577" y="650856"/>
            <a:ext cx="3305684" cy="1755155"/>
          </a:xfrm>
          <a:prstGeom prst="rect">
            <a:avLst/>
          </a:prstGeom>
        </p:spPr>
      </p:pic>
      <p:sp>
        <p:nvSpPr>
          <p:cNvPr id="6" name="TextBox 5"/>
          <p:cNvSpPr txBox="1"/>
          <p:nvPr/>
        </p:nvSpPr>
        <p:spPr>
          <a:xfrm>
            <a:off x="1137758" y="1880031"/>
            <a:ext cx="11753534" cy="1184427"/>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455802" y="2035710"/>
            <a:ext cx="1021013" cy="1028748"/>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brightnessContrast contrast="20000"/>
                    </a14:imgEffect>
                  </a14:imgLayer>
                </a14:imgProps>
              </a:ext>
            </a:extLst>
          </a:blip>
          <a:stretch>
            <a:fillRect/>
          </a:stretch>
        </p:blipFill>
        <p:spPr>
          <a:xfrm>
            <a:off x="0" y="3064458"/>
            <a:ext cx="9383383" cy="7222542"/>
          </a:xfrm>
          <a:prstGeom prst="rect">
            <a:avLst/>
          </a:prstGeom>
        </p:spPr>
      </p:pic>
      <p:sp>
        <p:nvSpPr>
          <p:cNvPr id="14" name="TextBox 13"/>
          <p:cNvSpPr txBox="1"/>
          <p:nvPr/>
        </p:nvSpPr>
        <p:spPr>
          <a:xfrm>
            <a:off x="9383383" y="2820828"/>
            <a:ext cx="8901473" cy="7709803"/>
          </a:xfrm>
          <a:prstGeom prst="rect">
            <a:avLst/>
          </a:prstGeom>
          <a:noFill/>
        </p:spPr>
        <p:txBody>
          <a:bodyPr wrap="square" rtlCol="0">
            <a:spAutoFit/>
          </a:bodyPr>
          <a:lstStyle/>
          <a:p>
            <a:pPr algn="just">
              <a:lnSpc>
                <a:spcPct val="150000"/>
              </a:lnSpc>
            </a:pPr>
            <a:r>
              <a:rPr lang="en-US" sz="5500" dirty="0">
                <a:solidFill>
                  <a:srgbClr val="002060"/>
                </a:solidFill>
                <a:latin typeface="Times New Roman" panose="02020603050405020304" pitchFamily="18" charset="0"/>
                <a:cs typeface="Times New Roman" panose="02020603050405020304" pitchFamily="18" charset="0"/>
              </a:rPr>
              <a:t>=&gt; Hai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đang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tranh</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luận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với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nhau</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nam</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yêu</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cầu</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phải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làm</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theo</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những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gì</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mình</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nói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không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đồng</a:t>
            </a:r>
            <a:r>
              <a:rPr lang="en-US" sz="5500" dirty="0">
                <a:solidFill>
                  <a:srgbClr val="002060"/>
                </a:solidFill>
                <a:latin typeface="Times New Roman" panose="02020603050405020304" pitchFamily="18" charset="0"/>
                <a:cs typeface="Times New Roman" panose="02020603050405020304" pitchFamily="18" charset="0"/>
              </a:rPr>
              <a:t> ý. </a:t>
            </a:r>
            <a:r>
              <a:rPr lang="en-US" sz="5500" dirty="0" err="1">
                <a:solidFill>
                  <a:srgbClr val="002060"/>
                </a:solidFill>
                <a:latin typeface="Times New Roman" panose="02020603050405020304" pitchFamily="18" charset="0"/>
                <a:cs typeface="Times New Roman" panose="02020603050405020304" pitchFamily="18" charset="0"/>
              </a:rPr>
              <a:t>Việc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đó</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thể</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hiện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sự</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bất</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hòa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giữa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hai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738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868260"/>
            <a:ext cx="3305684" cy="1755155"/>
          </a:xfrm>
          <a:prstGeom prst="rect">
            <a:avLst/>
          </a:prstGeom>
        </p:spPr>
      </p:pic>
      <p:sp>
        <p:nvSpPr>
          <p:cNvPr id="6" name="TextBox 5"/>
          <p:cNvSpPr txBox="1"/>
          <p:nvPr/>
        </p:nvSpPr>
        <p:spPr>
          <a:xfrm>
            <a:off x="1137758" y="2031201"/>
            <a:ext cx="11753534" cy="1184427"/>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455802" y="2207912"/>
            <a:ext cx="1021013" cy="1028748"/>
          </a:xfrm>
          <a:prstGeom prst="rect">
            <a:avLst/>
          </a:pr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brightnessContrast contrast="20000"/>
                    </a14:imgEffect>
                  </a14:imgLayer>
                </a14:imgProps>
              </a:ext>
            </a:extLst>
          </a:blip>
          <a:stretch>
            <a:fillRect/>
          </a:stretch>
        </p:blipFill>
        <p:spPr>
          <a:xfrm>
            <a:off x="0" y="3413370"/>
            <a:ext cx="9353550" cy="6873629"/>
          </a:xfrm>
          <a:prstGeom prst="rect">
            <a:avLst/>
          </a:prstGeom>
        </p:spPr>
      </p:pic>
      <p:sp>
        <p:nvSpPr>
          <p:cNvPr id="15" name="TextBox 14"/>
          <p:cNvSpPr txBox="1"/>
          <p:nvPr/>
        </p:nvSpPr>
        <p:spPr>
          <a:xfrm>
            <a:off x="9353550" y="3392338"/>
            <a:ext cx="8934450" cy="6440225"/>
          </a:xfrm>
          <a:prstGeom prst="rect">
            <a:avLst/>
          </a:prstGeom>
          <a:noFill/>
        </p:spPr>
        <p:txBody>
          <a:bodyPr wrap="square" rtlCol="0">
            <a:spAutoFit/>
          </a:bodyPr>
          <a:lstStyle/>
          <a:p>
            <a:pPr algn="just">
              <a:lnSpc>
                <a:spcPct val="150000"/>
              </a:lnSpc>
            </a:pPr>
            <a:r>
              <a:rPr lang="en-US" sz="5500" dirty="0">
                <a:solidFill>
                  <a:srgbClr val="002060"/>
                </a:solidFill>
                <a:latin typeface="Times New Roman" panose="02020603050405020304" pitchFamily="18" charset="0"/>
                <a:cs typeface="Times New Roman" panose="02020603050405020304" pitchFamily="18" charset="0"/>
              </a:rPr>
              <a:t>=&gt;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tóc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ngắn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yêu</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cầu</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tóc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dài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không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được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chơi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với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Hoa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Nhưng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tóc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dài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không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đồng</a:t>
            </a:r>
            <a:r>
              <a:rPr lang="en-US" sz="5500" dirty="0">
                <a:solidFill>
                  <a:srgbClr val="002060"/>
                </a:solidFill>
                <a:latin typeface="Times New Roman" panose="02020603050405020304" pitchFamily="18" charset="0"/>
                <a:cs typeface="Times New Roman" panose="02020603050405020304" pitchFamily="18" charset="0"/>
              </a:rPr>
              <a:t> ý </a:t>
            </a:r>
            <a:r>
              <a:rPr lang="en-US" sz="5500" dirty="0" err="1">
                <a:solidFill>
                  <a:srgbClr val="002060"/>
                </a:solidFill>
                <a:latin typeface="Times New Roman" panose="02020603050405020304" pitchFamily="18" charset="0"/>
                <a:cs typeface="Times New Roman" panose="02020603050405020304" pitchFamily="18" charset="0"/>
              </a:rPr>
              <a:t>và</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vẫn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muốn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chơi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với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Hoa</a:t>
            </a:r>
            <a:r>
              <a:rPr lang="en-US" sz="55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8481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1007191"/>
            <a:ext cx="3305684" cy="1755155"/>
          </a:xfrm>
          <a:prstGeom prst="rect">
            <a:avLst/>
          </a:prstGeom>
        </p:spPr>
      </p:pic>
      <p:sp>
        <p:nvSpPr>
          <p:cNvPr id="6" name="TextBox 5"/>
          <p:cNvSpPr txBox="1"/>
          <p:nvPr/>
        </p:nvSpPr>
        <p:spPr>
          <a:xfrm>
            <a:off x="1241673" y="2090113"/>
            <a:ext cx="11753534" cy="1184427"/>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405486" y="2352838"/>
            <a:ext cx="1021013" cy="1028748"/>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0" y="3296933"/>
            <a:ext cx="9154760" cy="6990067"/>
          </a:xfrm>
          <a:prstGeom prst="rect">
            <a:avLst/>
          </a:prstGeom>
        </p:spPr>
      </p:pic>
      <p:sp>
        <p:nvSpPr>
          <p:cNvPr id="14" name="TextBox 13"/>
          <p:cNvSpPr txBox="1"/>
          <p:nvPr/>
        </p:nvSpPr>
        <p:spPr>
          <a:xfrm>
            <a:off x="9154760" y="3269694"/>
            <a:ext cx="8951358" cy="7017306"/>
          </a:xfrm>
          <a:prstGeom prst="rect">
            <a:avLst/>
          </a:prstGeom>
          <a:noFill/>
        </p:spPr>
        <p:txBody>
          <a:bodyPr wrap="square" rtlCol="0">
            <a:spAutoFit/>
          </a:bodyPr>
          <a:lstStyle/>
          <a:p>
            <a:pPr algn="just">
              <a:lnSpc>
                <a:spcPct val="150000"/>
              </a:lnSpc>
            </a:pPr>
            <a:r>
              <a:rPr lang="en-US" sz="6000" dirty="0">
                <a:solidFill>
                  <a:srgbClr val="002060"/>
                </a:solidFill>
                <a:latin typeface="Times New Roman" panose="02020603050405020304" pitchFamily="18" charset="0"/>
                <a:cs typeface="Times New Roman" panose="02020603050405020304" pitchFamily="18" charset="0"/>
              </a:rPr>
              <a:t>=&gt; </a:t>
            </a:r>
            <a:r>
              <a:rPr lang="en-US" sz="6000" dirty="0" err="1">
                <a:solidFill>
                  <a:srgbClr val="002060"/>
                </a:solidFill>
                <a:latin typeface="Times New Roman" panose="02020603050405020304" pitchFamily="18" charset="0"/>
                <a:cs typeface="Times New Roman" panose="02020603050405020304" pitchFamily="18" charset="0"/>
              </a:rPr>
              <a:t>Bạn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nữ</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cho</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rằng</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bạn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nam</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nói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dối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nhưng</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bạn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nam</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khẳng</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định</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mình</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không</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nói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dối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dẫn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tới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việc</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hai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bạn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bất</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hòa</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với</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nhau</a:t>
            </a:r>
            <a:r>
              <a:rPr lang="en-US" sz="6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907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1020737"/>
            <a:ext cx="3305684" cy="1755155"/>
          </a:xfrm>
          <a:prstGeom prst="rect">
            <a:avLst/>
          </a:prstGeom>
        </p:spPr>
      </p:pic>
      <p:sp>
        <p:nvSpPr>
          <p:cNvPr id="6" name="TextBox 5"/>
          <p:cNvSpPr txBox="1"/>
          <p:nvPr/>
        </p:nvSpPr>
        <p:spPr>
          <a:xfrm>
            <a:off x="1251338" y="1916283"/>
            <a:ext cx="11753534" cy="1184427"/>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0" y="3136650"/>
            <a:ext cx="10153650" cy="7150350"/>
          </a:xfrm>
          <a:prstGeom prst="rect">
            <a:avLst/>
          </a:prstGeom>
        </p:spPr>
      </p:pic>
      <p:sp>
        <p:nvSpPr>
          <p:cNvPr id="14" name="TextBox 13"/>
          <p:cNvSpPr txBox="1"/>
          <p:nvPr/>
        </p:nvSpPr>
        <p:spPr>
          <a:xfrm>
            <a:off x="10382250" y="3771028"/>
            <a:ext cx="7753350" cy="5170646"/>
          </a:xfrm>
          <a:prstGeom prst="rect">
            <a:avLst/>
          </a:prstGeom>
          <a:noFill/>
        </p:spPr>
        <p:txBody>
          <a:bodyPr wrap="square" rtlCol="0">
            <a:spAutoFit/>
          </a:bodyPr>
          <a:lstStyle/>
          <a:p>
            <a:pPr algn="just">
              <a:lnSpc>
                <a:spcPct val="150000"/>
              </a:lnSpc>
            </a:pPr>
            <a:r>
              <a:rPr lang="en-US" sz="5500" dirty="0">
                <a:solidFill>
                  <a:srgbClr val="002060"/>
                </a:solidFill>
                <a:latin typeface="Times New Roman" panose="02020603050405020304" pitchFamily="18" charset="0"/>
                <a:cs typeface="Times New Roman" panose="02020603050405020304" pitchFamily="18" charset="0"/>
              </a:rPr>
              <a:t>=&gt;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bảo</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ghét</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Nga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vì</a:t>
            </a:r>
            <a:r>
              <a:rPr lang="en-US" sz="5500" dirty="0">
                <a:solidFill>
                  <a:srgbClr val="002060"/>
                </a:solidFill>
                <a:latin typeface="Times New Roman" panose="02020603050405020304" pitchFamily="18" charset="0"/>
                <a:cs typeface="Times New Roman" panose="02020603050405020304" pitchFamily="18" charset="0"/>
              </a:rPr>
              <a:t> hay </a:t>
            </a:r>
            <a:r>
              <a:rPr lang="en-US" sz="5500" dirty="0" err="1">
                <a:solidFill>
                  <a:srgbClr val="002060"/>
                </a:solidFill>
                <a:latin typeface="Times New Roman" panose="02020603050405020304" pitchFamily="18" charset="0"/>
                <a:cs typeface="Times New Roman" panose="02020603050405020304" pitchFamily="18" charset="0"/>
              </a:rPr>
              <a:t>nói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xấu</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ấy</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Việc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đó</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thể</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hiện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sự</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bất</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hòa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giữ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nữ</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và</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Nga</a:t>
            </a:r>
            <a:r>
              <a:rPr lang="en-US" sz="5500" dirty="0">
                <a:solidFill>
                  <a:srgbClr val="002060"/>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6"/>
          <a:stretch>
            <a:fillRect/>
          </a:stretch>
        </p:blipFill>
        <p:spPr>
          <a:xfrm>
            <a:off x="631829" y="2234371"/>
            <a:ext cx="1021013" cy="1028748"/>
          </a:xfrm>
          <a:prstGeom prst="rect">
            <a:avLst/>
          </a:prstGeom>
        </p:spPr>
      </p:pic>
    </p:spTree>
    <p:extLst>
      <p:ext uri="{BB962C8B-B14F-4D97-AF65-F5344CB8AC3E}">
        <p14:creationId xmlns:p14="http://schemas.microsoft.com/office/powerpoint/2010/main" val="169697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1406239"/>
            <a:ext cx="3305684" cy="968485"/>
          </a:xfrm>
          <a:prstGeom prst="rect">
            <a:avLst/>
          </a:prstGeom>
        </p:spPr>
      </p:pic>
      <p:sp>
        <p:nvSpPr>
          <p:cNvPr id="6" name="TextBox 5"/>
          <p:cNvSpPr txBox="1"/>
          <p:nvPr/>
        </p:nvSpPr>
        <p:spPr>
          <a:xfrm>
            <a:off x="983989" y="1701558"/>
            <a:ext cx="9074411" cy="1384995"/>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349120" y="2057805"/>
            <a:ext cx="1021013" cy="1028748"/>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brightnessContrast contrast="20000"/>
                    </a14:imgEffect>
                  </a14:imgLayer>
                </a14:imgProps>
              </a:ext>
            </a:extLst>
          </a:blip>
          <a:stretch>
            <a:fillRect/>
          </a:stretch>
        </p:blipFill>
        <p:spPr>
          <a:xfrm>
            <a:off x="0" y="3232586"/>
            <a:ext cx="10706100" cy="7054415"/>
          </a:xfrm>
          <a:prstGeom prst="rect">
            <a:avLst/>
          </a:prstGeom>
        </p:spPr>
      </p:pic>
      <p:sp>
        <p:nvSpPr>
          <p:cNvPr id="14" name="TextBox 13"/>
          <p:cNvSpPr txBox="1"/>
          <p:nvPr/>
        </p:nvSpPr>
        <p:spPr>
          <a:xfrm>
            <a:off x="10859576" y="2394055"/>
            <a:ext cx="7159729" cy="7709803"/>
          </a:xfrm>
          <a:prstGeom prst="rect">
            <a:avLst/>
          </a:prstGeom>
          <a:noFill/>
        </p:spPr>
        <p:txBody>
          <a:bodyPr wrap="square" rtlCol="0">
            <a:spAutoFit/>
          </a:bodyPr>
          <a:lstStyle/>
          <a:p>
            <a:pPr algn="just">
              <a:lnSpc>
                <a:spcPct val="150000"/>
              </a:lnSpc>
            </a:pPr>
            <a:r>
              <a:rPr lang="en-US" sz="5500" dirty="0">
                <a:solidFill>
                  <a:srgbClr val="002060"/>
                </a:solidFill>
                <a:latin typeface="Times New Roman" panose="02020603050405020304" pitchFamily="18" charset="0"/>
                <a:cs typeface="Times New Roman" panose="02020603050405020304" pitchFamily="18" charset="0"/>
              </a:rPr>
              <a:t>=&gt;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nam</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đeo</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cặp</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vàng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không</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muốn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còn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lại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nói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ra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sự</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thật</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mình</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làm</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gãy</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thước</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kẻ</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của</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bạn</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Huệ</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Đây</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là</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hành</a:t>
            </a:r>
            <a:r>
              <a:rPr lang="en-US" sz="5500" dirty="0">
                <a:solidFill>
                  <a:srgbClr val="002060"/>
                </a:solidFill>
                <a:latin typeface="Times New Roman" panose="02020603050405020304" pitchFamily="18" charset="0"/>
                <a:cs typeface="Times New Roman" panose="02020603050405020304" pitchFamily="18" charset="0"/>
              </a:rPr>
              <a:t> vi </a:t>
            </a:r>
            <a:r>
              <a:rPr lang="en-US" sz="5500" dirty="0" err="1">
                <a:solidFill>
                  <a:srgbClr val="002060"/>
                </a:solidFill>
                <a:latin typeface="Times New Roman" panose="02020603050405020304" pitchFamily="18" charset="0"/>
                <a:cs typeface="Times New Roman" panose="02020603050405020304" pitchFamily="18" charset="0"/>
              </a:rPr>
              <a:t>nói</a:t>
            </a:r>
            <a:r>
              <a:rPr lang="en-US" sz="5500" dirty="0">
                <a:solidFill>
                  <a:srgbClr val="002060"/>
                </a:solidFill>
                <a:latin typeface="Times New Roman" panose="02020603050405020304" pitchFamily="18" charset="0"/>
                <a:cs typeface="Times New Roman" panose="02020603050405020304" pitchFamily="18" charset="0"/>
              </a:rPr>
              <a:t> </a:t>
            </a:r>
            <a:r>
              <a:rPr lang="en-US" sz="5500" dirty="0" err="1">
                <a:solidFill>
                  <a:srgbClr val="002060"/>
                </a:solidFill>
                <a:latin typeface="Times New Roman" panose="02020603050405020304" pitchFamily="18" charset="0"/>
                <a:cs typeface="Times New Roman" panose="02020603050405020304" pitchFamily="18" charset="0"/>
              </a:rPr>
              <a:t>dối</a:t>
            </a:r>
            <a:r>
              <a:rPr lang="en-US" sz="55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1506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4577" y="1555525"/>
            <a:ext cx="3305684" cy="1376777"/>
          </a:xfrm>
          <a:prstGeom prst="rect">
            <a:avLst/>
          </a:prstGeom>
        </p:spPr>
      </p:pic>
      <p:sp>
        <p:nvSpPr>
          <p:cNvPr id="6" name="TextBox 5"/>
          <p:cNvSpPr txBox="1"/>
          <p:nvPr/>
        </p:nvSpPr>
        <p:spPr>
          <a:xfrm>
            <a:off x="1250689" y="2718614"/>
            <a:ext cx="11753534" cy="1184427"/>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412688" y="2932303"/>
            <a:ext cx="1021013" cy="1028748"/>
          </a:xfrm>
          <a:prstGeom prst="rect">
            <a:avLst/>
          </a:prstGeom>
        </p:spPr>
      </p:pic>
      <p:sp>
        <p:nvSpPr>
          <p:cNvPr id="9" name="TextBox 8">
            <a:extLst>
              <a:ext uri="{FF2B5EF4-FFF2-40B4-BE49-F238E27FC236}">
                <a16:creationId xmlns:a16="http://schemas.microsoft.com/office/drawing/2014/main" id="{B600F577-F819-4602-BCEB-985221633540}"/>
              </a:ext>
            </a:extLst>
          </p:cNvPr>
          <p:cNvSpPr txBox="1"/>
          <p:nvPr/>
        </p:nvSpPr>
        <p:spPr>
          <a:xfrm>
            <a:off x="3062600" y="4989799"/>
            <a:ext cx="12897836" cy="2123658"/>
          </a:xfrm>
          <a:prstGeom prst="rect">
            <a:avLst/>
          </a:prstGeom>
          <a:noFill/>
        </p:spPr>
        <p:txBody>
          <a:bodyPr wrap="square" rtlCol="0">
            <a:spAutoFit/>
          </a:bodyPr>
          <a:lstStyle/>
          <a:p>
            <a:pPr algn="just">
              <a:lnSpc>
                <a:spcPct val="150000"/>
              </a:lnSpc>
            </a:pPr>
            <a:r>
              <a:rPr lang="en-US" sz="4400" b="1" dirty="0" err="1">
                <a:solidFill>
                  <a:schemeClr val="accent5">
                    <a:lumMod val="50000"/>
                  </a:schemeClr>
                </a:solidFill>
                <a:latin typeface="Arial" panose="020B0604020202020204" pitchFamily="34" charset="0"/>
                <a:cs typeface="Arial" panose="020B0604020202020204" pitchFamily="34" charset="0"/>
              </a:rPr>
              <a:t>Ngoài</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ra</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em</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còn</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biết</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những</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biểu</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hiện</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bất</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hòa</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nào</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khác</a:t>
            </a:r>
            <a:r>
              <a:rPr lang="en-US" sz="4400" b="1" dirty="0">
                <a:solidFill>
                  <a:schemeClr val="accent5">
                    <a:lumMod val="50000"/>
                  </a:schemeClr>
                </a:solidFill>
                <a:latin typeface="Arial" panose="020B0604020202020204" pitchFamily="34" charset="0"/>
                <a:cs typeface="Arial" panose="020B0604020202020204" pitchFamily="34" charset="0"/>
              </a:rPr>
              <a:t>?</a:t>
            </a:r>
            <a:endParaRPr lang="vi-VN" sz="4400" b="1" dirty="0">
              <a:solidFill>
                <a:schemeClr val="accent5">
                  <a:lumMod val="50000"/>
                </a:schemeClr>
              </a:solidFill>
              <a:latin typeface="Arial" panose="020B0604020202020204" pitchFamily="34" charset="0"/>
              <a:cs typeface="Arial" panose="020B0604020202020204" pitchFamily="34" charset="0"/>
            </a:endParaRPr>
          </a:p>
        </p:txBody>
      </p:sp>
      <p:pic>
        <p:nvPicPr>
          <p:cNvPr id="10" name="Picture 2" descr="Tổng hợp những câu hỏi test sự sáng tạo siêu hay - BYTUO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21" t="7273" r="51306" b="6909"/>
          <a:stretch/>
        </p:blipFill>
        <p:spPr bwMode="auto">
          <a:xfrm>
            <a:off x="923195" y="4989799"/>
            <a:ext cx="1655245" cy="186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33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7143" t="14237"/>
          <a:stretch/>
        </p:blipFill>
        <p:spPr>
          <a:xfrm>
            <a:off x="0" y="967547"/>
            <a:ext cx="3305684" cy="1376777"/>
          </a:xfrm>
          <a:prstGeom prst="rect">
            <a:avLst/>
          </a:prstGeom>
        </p:spPr>
      </p:pic>
      <p:sp>
        <p:nvSpPr>
          <p:cNvPr id="6" name="TextBox 5"/>
          <p:cNvSpPr txBox="1"/>
          <p:nvPr/>
        </p:nvSpPr>
        <p:spPr>
          <a:xfrm>
            <a:off x="1288789" y="1752110"/>
            <a:ext cx="11753534" cy="1184427"/>
          </a:xfrm>
          <a:prstGeom prst="rect">
            <a:avLst/>
          </a:prstGeom>
          <a:noFill/>
        </p:spPr>
        <p:txBody>
          <a:bodyPr wrap="square" rtlCol="0">
            <a:spAutoFit/>
          </a:bodyPr>
          <a:lstStyle/>
          <a:p>
            <a:pPr>
              <a:lnSpc>
                <a:spcPct val="200000"/>
              </a:lnSpc>
            </a:pP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Tìm</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biểu</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hiện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bất</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hòa</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với</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bạn</a:t>
            </a:r>
            <a:r>
              <a:rPr lang="en-US" sz="4200" b="1" dirty="0">
                <a:solidFill>
                  <a:srgbClr val="00B050"/>
                </a:solidFill>
                <a:latin typeface="Arial" panose="020B0604020202020204" pitchFamily="34" charset="0"/>
                <a:cs typeface="Arial" panose="020B0604020202020204" pitchFamily="34" charset="0"/>
              </a:rPr>
              <a:t> </a:t>
            </a:r>
            <a:r>
              <a:rPr lang="en-US" sz="4200" b="1" dirty="0" err="1">
                <a:solidFill>
                  <a:srgbClr val="00B050"/>
                </a:solidFill>
                <a:latin typeface="Arial" panose="020B0604020202020204" pitchFamily="34" charset="0"/>
                <a:cs typeface="Arial" panose="020B0604020202020204" pitchFamily="34" charset="0"/>
              </a:rPr>
              <a:t>bè</a:t>
            </a:r>
            <a:endParaRPr lang="en-US" sz="42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469838" y="2041848"/>
            <a:ext cx="1021013" cy="1028748"/>
          </a:xfrm>
          <a:prstGeom prst="rect">
            <a:avLst/>
          </a:prstGeom>
        </p:spPr>
      </p:pic>
      <p:sp>
        <p:nvSpPr>
          <p:cNvPr id="9" name="TextBox 8">
            <a:extLst>
              <a:ext uri="{FF2B5EF4-FFF2-40B4-BE49-F238E27FC236}">
                <a16:creationId xmlns:a16="http://schemas.microsoft.com/office/drawing/2014/main" id="{B600F577-F819-4602-BCEB-985221633540}"/>
              </a:ext>
            </a:extLst>
          </p:cNvPr>
          <p:cNvSpPr txBox="1"/>
          <p:nvPr/>
        </p:nvSpPr>
        <p:spPr>
          <a:xfrm>
            <a:off x="0" y="3095474"/>
            <a:ext cx="18288000" cy="7432804"/>
          </a:xfrm>
          <a:prstGeom prst="rect">
            <a:avLst/>
          </a:prstGeom>
          <a:solidFill>
            <a:schemeClr val="accent6">
              <a:lumMod val="60000"/>
              <a:lumOff val="40000"/>
            </a:schemeClr>
          </a:solidFill>
        </p:spPr>
        <p:txBody>
          <a:bodyPr wrap="square" rtlCol="0">
            <a:spAutoFit/>
          </a:bodyPr>
          <a:lstStyle/>
          <a:p>
            <a:pPr algn="just">
              <a:lnSpc>
                <a:spcPct val="150000"/>
              </a:lnSpc>
            </a:pPr>
            <a:r>
              <a:rPr lang="nl-NL" sz="5300" dirty="0">
                <a:latin typeface="Times New Roman" panose="02020603050405020304" pitchFamily="18" charset="0"/>
                <a:cs typeface="Times New Roman" panose="02020603050405020304" pitchFamily="18" charset="0"/>
              </a:rPr>
              <a:t>Kết luận: Có nhiều biểu hiện bất hòa giữa bạn bè đa dạng như: không nhường nhịn nhau, gây áp lực lên bạn, nói dối hoặc lập nhóm tẩy chay bạn bè của mình,... </a:t>
            </a:r>
          </a:p>
          <a:p>
            <a:pPr algn="just">
              <a:lnSpc>
                <a:spcPct val="150000"/>
              </a:lnSpc>
            </a:pPr>
            <a:r>
              <a:rPr lang="nl-NL" sz="5300" dirty="0">
                <a:latin typeface="Times New Roman" panose="02020603050405020304" pitchFamily="18" charset="0"/>
                <a:cs typeface="Times New Roman" panose="02020603050405020304" pitchFamily="18" charset="0"/>
              </a:rPr>
              <a:t>			Nguyên nhân của sự bất hòa là khi mỗi người đều khăng khăng giữ quan điểm của riêng mình. Chúng ta cần nhận ra các biểu hiện của bất hòa để có cách xử lí tốt nhất.</a:t>
            </a:r>
            <a:endParaRPr lang="vi-VN" sz="53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45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TotalTime>
  <Words>1001</Words>
  <Application>Microsoft Office PowerPoint</Application>
  <PresentationFormat>Custom</PresentationFormat>
  <Paragraphs>54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Symbol</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Cao Nam</cp:lastModifiedBy>
  <cp:revision>81</cp:revision>
  <dcterms:created xsi:type="dcterms:W3CDTF">2022-06-02T13:51:01Z</dcterms:created>
  <dcterms:modified xsi:type="dcterms:W3CDTF">2026-03-31T10:02:13Z</dcterms:modified>
</cp:coreProperties>
</file>