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notesMasterIdLst>
    <p:notesMasterId r:id="rId26"/>
  </p:notesMasterIdLst>
  <p:sldIdLst>
    <p:sldId id="259" r:id="rId3"/>
    <p:sldId id="315" r:id="rId4"/>
    <p:sldId id="312" r:id="rId5"/>
    <p:sldId id="304" r:id="rId6"/>
    <p:sldId id="305" r:id="rId7"/>
    <p:sldId id="317" r:id="rId8"/>
    <p:sldId id="319" r:id="rId9"/>
    <p:sldId id="320" r:id="rId10"/>
    <p:sldId id="307" r:id="rId11"/>
    <p:sldId id="333" r:id="rId12"/>
    <p:sldId id="308" r:id="rId13"/>
    <p:sldId id="332" r:id="rId14"/>
    <p:sldId id="309" r:id="rId15"/>
    <p:sldId id="322" r:id="rId16"/>
    <p:sldId id="331" r:id="rId17"/>
    <p:sldId id="323" r:id="rId18"/>
    <p:sldId id="324" r:id="rId19"/>
    <p:sldId id="325" r:id="rId20"/>
    <p:sldId id="326" r:id="rId21"/>
    <p:sldId id="327" r:id="rId22"/>
    <p:sldId id="328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3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4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1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3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9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1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16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21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69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7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465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95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312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5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346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5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3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5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>
            <a:fillRect/>
          </a:stretch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2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81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5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36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94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/>
          <p:nvPr/>
        </p:nvGrpSpPr>
        <p:grpSpPr bwMode="auto">
          <a:xfrm>
            <a:off x="-412686" y="189707"/>
            <a:ext cx="4624388" cy="5716587"/>
            <a:chOff x="-562491" y="356815"/>
            <a:chExt cx="4625368" cy="5717389"/>
          </a:xfrm>
        </p:grpSpPr>
        <p:sp>
          <p:nvSpPr>
            <p:cNvPr id="4108" name="TextBox 2"/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6550" y="2458839"/>
            <a:ext cx="856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3904" y="795367"/>
            <a:ext cx="38779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373091" y="2474687"/>
            <a:ext cx="4667266" cy="2711903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- Thước đo handmade:</a:t>
            </a:r>
          </a:p>
          <a:p>
            <a:pPr lvl="0" defTabSz="457200">
              <a:spcBef>
                <a:spcPct val="20000"/>
              </a:spcBef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  + Dùng giấy bìa cứng, vẽ các vạch đo, trang trí sáng tạo.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2932340"/>
            <a:ext cx="5533883" cy="1543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62469" y="1229779"/>
            <a:ext cx="3888509" cy="8391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</p:txBody>
      </p:sp>
    </p:spTree>
    <p:extLst>
      <p:ext uri="{BB962C8B-B14F-4D97-AF65-F5344CB8AC3E}">
        <p14:creationId xmlns:p14="http://schemas.microsoft.com/office/powerpoint/2010/main" val="5161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360953" y="1576388"/>
            <a:ext cx="4667266" cy="2711903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Thước kẻ thường được làm từ nhựa,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hoặc kim loại hay có thể được làm từ giấy thủ công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.</a:t>
            </a: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2932340"/>
            <a:ext cx="5533883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5375638" y="2155241"/>
            <a:ext cx="5682343" cy="2908886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8" y="1017343"/>
            <a:ext cx="4057650" cy="481195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73091" y="1017343"/>
            <a:ext cx="3888509" cy="8391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</p:txBody>
      </p:sp>
    </p:spTree>
    <p:extLst>
      <p:ext uri="{BB962C8B-B14F-4D97-AF65-F5344CB8AC3E}">
        <p14:creationId xmlns:p14="http://schemas.microsoft.com/office/powerpoint/2010/main" val="415202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5566097" y="1222368"/>
            <a:ext cx="5682343" cy="2908886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8" y="1017343"/>
            <a:ext cx="4057650" cy="4811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1004322" y="888802"/>
            <a:ext cx="8646358" cy="4729574"/>
          </a:xfrm>
          <a:prstGeom prst="cloudCallout">
            <a:avLst>
              <a:gd name="adj1" fmla="val 59985"/>
              <a:gd name="adj2" fmla="val 486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590" y="1946605"/>
            <a:ext cx="7321187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 dùng học tập rất đa dạng, phong phú, có những tác dụng khác nhau. Khi sử dụng, em cần chú ý bảo quản và sắp xếp đồ dùng học tập gọn gàng.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995086" y="1417638"/>
            <a:ext cx="8646358" cy="4729574"/>
          </a:xfrm>
          <a:prstGeom prst="cloudCallout">
            <a:avLst>
              <a:gd name="adj1" fmla="val 59985"/>
              <a:gd name="adj2" fmla="val 486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</a:pPr>
            <a:r>
              <a:rPr lang="vi-VN" sz="3600" b="1" dirty="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3600" b="1" dirty="0">
                <a:solidFill>
                  <a:prstClr val="black"/>
                </a:solidFill>
                <a:latin typeface="+mj-lt"/>
              </a:rPr>
              <a:t>Tiết kiệm chi phí.</a:t>
            </a:r>
          </a:p>
          <a:p>
            <a:pPr lvl="0" defTabSz="457200">
              <a:spcBef>
                <a:spcPct val="20000"/>
              </a:spcBef>
            </a:pPr>
            <a:r>
              <a:rPr lang="vi-VN" sz="3600" b="1" dirty="0">
                <a:solidFill>
                  <a:prstClr val="black"/>
                </a:solidFill>
                <a:latin typeface="+mj-lt"/>
              </a:rPr>
              <a:t>- Bảo vệ môi trường bằng cách tái sử dụng vật liệu.</a:t>
            </a:r>
          </a:p>
          <a:p>
            <a:pPr lvl="0" defTabSz="457200">
              <a:spcBef>
                <a:spcPct val="20000"/>
              </a:spcBef>
            </a:pPr>
            <a:r>
              <a:rPr lang="vi-VN" sz="3600" b="1" dirty="0">
                <a:solidFill>
                  <a:prstClr val="black"/>
                </a:solidFill>
                <a:latin typeface="+mj-lt"/>
              </a:rPr>
              <a:t>- Phát triển kỹ năng sáng tạo và khéo tay.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8696" y="4778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22834" y="2176088"/>
            <a:ext cx="5251270" cy="2978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:  ( 2’)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nhóm nêu tên và tác dụng của những đồ dùng học tập của nhóm đã chuẩn bị.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208" y="336356"/>
            <a:ext cx="100549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Tìm hiểu và giới thiệu một số đồ dùng học tập của em 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969292" y="1127893"/>
            <a:ext cx="4859382" cy="4371702"/>
            <a:chOff x="109286" y="3561806"/>
            <a:chExt cx="4227581" cy="3052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9"/>
            <a:stretch/>
          </p:blipFill>
          <p:spPr>
            <a:xfrm>
              <a:off x="109286" y="4798423"/>
              <a:ext cx="2295525" cy="1816146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1907176" y="3561806"/>
              <a:ext cx="2429691" cy="1027611"/>
            </a:xfrm>
            <a:prstGeom prst="cloudCallout">
              <a:avLst>
                <a:gd name="adj1" fmla="val -45923"/>
                <a:gd name="adj2" fmla="val 82839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Thảo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luận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nhóm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6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270"/>
            <a:ext cx="3552190" cy="38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/>
          <p:cNvGrpSpPr/>
          <p:nvPr/>
        </p:nvGrpSpPr>
        <p:grpSpPr bwMode="auto">
          <a:xfrm>
            <a:off x="2276475" y="173355"/>
            <a:ext cx="8420554" cy="4150995"/>
            <a:chOff x="237067" y="132645"/>
            <a:chExt cx="7345043" cy="294040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872068" y="463704"/>
              <a:ext cx="6710042" cy="2609342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             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muốt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dày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b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</a:t>
              </a:r>
            </a:p>
            <a:p>
              <a:r>
                <a:rPr lang="en-US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?)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9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640715"/>
            <a:ext cx="1125855" cy="1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/>
          <p:nvPr/>
        </p:nvSpPr>
        <p:spPr bwMode="auto">
          <a:xfrm>
            <a:off x="8020685" y="494061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4.07407E-6 L -0.70118 0.593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2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/>
          <p:cNvGrpSpPr/>
          <p:nvPr/>
        </p:nvGrpSpPr>
        <p:grpSpPr bwMode="auto">
          <a:xfrm>
            <a:off x="2489200" y="356235"/>
            <a:ext cx="8263255" cy="3576955"/>
            <a:chOff x="-194026" y="5901"/>
            <a:chExt cx="9151414" cy="2137573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    Đầu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đuôi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vuông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vắn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nhau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Thân</a:t>
              </a:r>
              <a:r>
                <a:rPr lang="en-US" sz="3200" dirty="0">
                  <a:solidFill>
                    <a:schemeClr val="tx1"/>
                  </a:solidFill>
                </a:rPr>
                <a:t> chia </a:t>
              </a:r>
              <a:r>
                <a:rPr lang="en-US" sz="3200" dirty="0" err="1">
                  <a:solidFill>
                    <a:schemeClr val="tx1"/>
                  </a:solidFill>
                </a:rPr>
                <a:t>nhiều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đốt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mau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đều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Tính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chân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thức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đáng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yêu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Muốn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dài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ngắn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mọi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em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844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026" y="5901"/>
              <a:ext cx="1255304" cy="88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7795260" y="480599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26765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3.7037E-7 L -0.71042 0.6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30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6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/>
          <p:cNvGrpSpPr/>
          <p:nvPr/>
        </p:nvGrpSpPr>
        <p:grpSpPr bwMode="auto">
          <a:xfrm>
            <a:off x="2202815" y="269240"/>
            <a:ext cx="7305079" cy="3470275"/>
            <a:chOff x="-273652" y="132645"/>
            <a:chExt cx="8429469" cy="2010829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745078" y="401073"/>
              <a:ext cx="7410739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en-US" sz="3200" dirty="0" err="1">
                  <a:solidFill>
                    <a:schemeClr val="tx1"/>
                  </a:solidFill>
                </a:rPr>
                <a:t>  Thân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dài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thượt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Ruột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thẳng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băng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Khi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thịt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bị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cắt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khỏi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chân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Thì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ruột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lòi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dần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vẫn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thẳng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rươi</a:t>
              </a:r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2049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652" y="132645"/>
              <a:ext cx="1394401" cy="8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6989848" y="4844560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Bút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chì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55" y="55753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3.7037E-7 L -0.70326 0.58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/>
          <p:cNvGrpSpPr/>
          <p:nvPr/>
        </p:nvGrpSpPr>
        <p:grpSpPr bwMode="auto">
          <a:xfrm>
            <a:off x="3392170" y="772160"/>
            <a:ext cx="5177157" cy="3009265"/>
            <a:chOff x="-421151" y="132645"/>
            <a:chExt cx="6978485" cy="2010829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439925" y="401236"/>
              <a:ext cx="6117409" cy="1742238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nl-NL" sz="32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kẹo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nhỏ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dirty="0">
                  <a:solidFill>
                    <a:schemeClr val="tx1"/>
                  </a:solidFill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</a:rPr>
                <a:t>Chữ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hỏng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xóa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ngay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trò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</a:rPr>
                <a:t> nay</a:t>
              </a:r>
              <a:br>
                <a:rPr lang="en-US" sz="3200" dirty="0">
                  <a:solidFill>
                    <a:schemeClr val="tx1"/>
                  </a:solidFill>
                </a:rPr>
              </a:br>
              <a:r>
                <a:rPr lang="en-US" sz="3200" dirty="0">
                  <a:solidFill>
                    <a:schemeClr val="tx1"/>
                  </a:solidFill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</a:rPr>
                <a:t>Vẫn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dùng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nó</a:t>
              </a:r>
              <a:endParaRPr lang="en-US" sz="3200" dirty="0">
                <a:solidFill>
                  <a:schemeClr val="tx1"/>
                </a:solidFill>
              </a:endParaRPr>
            </a:p>
            <a:p>
              <a:r>
                <a:rPr lang="en-US" sz="3200" b="1" dirty="0">
                  <a:solidFill>
                    <a:schemeClr val="tx1"/>
                  </a:solidFill>
                </a:rPr>
                <a:t>                            (</a:t>
              </a:r>
              <a:r>
                <a:rPr lang="en-US" sz="3200" b="1" dirty="0" err="1">
                  <a:solidFill>
                    <a:schemeClr val="tx1"/>
                  </a:solidFill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cái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</a:rPr>
                <a:t>?)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2253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151" y="132645"/>
              <a:ext cx="1541549" cy="88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/>
          <p:nvPr/>
        </p:nvSpPr>
        <p:spPr bwMode="auto">
          <a:xfrm>
            <a:off x="7333615" y="465423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Cục tẩy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51308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1.11111E-6 L -0.72253 0.5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33" y="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18276" y="1882597"/>
            <a:ext cx="9469755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911670" y="196985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45124" y="3546311"/>
            <a:ext cx="9350375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762953" y="363356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851" y="364619"/>
            <a:ext cx="6084335" cy="1012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18276" y="5387704"/>
            <a:ext cx="10273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838518" y="5374622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20532" y="592311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661402" y="1194804"/>
            <a:ext cx="7927977" cy="1638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39" y="1765602"/>
            <a:ext cx="8085592" cy="4548146"/>
          </a:xfrm>
          <a:prstGeom prst="rect">
            <a:avLst/>
          </a:prstGeom>
        </p:spPr>
      </p:pic>
      <p:sp>
        <p:nvSpPr>
          <p:cNvPr id="7" name="Rectangle: Rounded Corners 9"/>
          <p:cNvSpPr/>
          <p:nvPr/>
        </p:nvSpPr>
        <p:spPr>
          <a:xfrm>
            <a:off x="3949289" y="1765602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737249" y="2544764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9" name="Rectangle: Rounded Corners 11"/>
          <p:cNvSpPr/>
          <p:nvPr/>
        </p:nvSpPr>
        <p:spPr>
          <a:xfrm>
            <a:off x="477891" y="4537912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0" name="Rectangle: Rounded Corners 12"/>
          <p:cNvSpPr/>
          <p:nvPr/>
        </p:nvSpPr>
        <p:spPr>
          <a:xfrm>
            <a:off x="3495460" y="5383423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1" name="Rectangle: Rounded Corners 13"/>
          <p:cNvSpPr/>
          <p:nvPr/>
        </p:nvSpPr>
        <p:spPr>
          <a:xfrm>
            <a:off x="7608404" y="4290262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 LÔ</a:t>
            </a:r>
          </a:p>
        </p:txBody>
      </p:sp>
      <p:sp>
        <p:nvSpPr>
          <p:cNvPr id="12" name="Rectangle: Rounded Corners 10"/>
          <p:cNvSpPr/>
          <p:nvPr/>
        </p:nvSpPr>
        <p:spPr>
          <a:xfrm>
            <a:off x="7498866" y="2337084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TẨY</a:t>
            </a:r>
          </a:p>
        </p:txBody>
      </p:sp>
      <p:sp>
        <p:nvSpPr>
          <p:cNvPr id="2" name="Rectangle 1"/>
          <p:cNvSpPr/>
          <p:nvPr/>
        </p:nvSpPr>
        <p:spPr>
          <a:xfrm>
            <a:off x="840509" y="485066"/>
            <a:ext cx="578293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đồ dùng học tập. </a:t>
            </a:r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7802880" y="87086"/>
            <a:ext cx="4389120" cy="2260902"/>
          </a:xfrm>
          <a:prstGeom prst="cloudCallout">
            <a:avLst>
              <a:gd name="adj1" fmla="val -40044"/>
              <a:gd name="adj2" fmla="val 1140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những đồ dùng học tập có trong hình 1?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636978" y="741386"/>
            <a:ext cx="8820530" cy="3415401"/>
          </a:xfrm>
          <a:prstGeom prst="cloudCallout">
            <a:avLst>
              <a:gd name="adj1" fmla="val 59985"/>
              <a:gd name="adj2" fmla="val 486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048" y="1691154"/>
            <a:ext cx="80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Em hãy nêu tác dụng của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đồ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dùng học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tập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34470"/>
              </p:ext>
            </p:extLst>
          </p:nvPr>
        </p:nvGraphicFramePr>
        <p:xfrm>
          <a:off x="928877" y="897418"/>
          <a:ext cx="10370821" cy="4901680"/>
        </p:xfrm>
        <a:graphic>
          <a:graphicData uri="http://schemas.openxmlformats.org/drawingml/2006/table">
            <a:tbl>
              <a:tblPr/>
              <a:tblGrid>
                <a:gridCol w="1148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viết, vẽ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680521" y="1345812"/>
            <a:ext cx="8820530" cy="3718024"/>
          </a:xfrm>
          <a:prstGeom prst="cloudCallout">
            <a:avLst>
              <a:gd name="adj1" fmla="val 59985"/>
              <a:gd name="adj2" fmla="val 486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0051" y="2432966"/>
            <a:ext cx="8017873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kể tên và nêu tác dụng của một số đồ dùng học tập khác mà em biết</a:t>
            </a:r>
            <a:r>
              <a:rPr kumimoji="0" lang="vi-VN" sz="36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5641" b="12688"/>
          <a:stretch>
            <a:fillRect/>
          </a:stretch>
        </p:blipFill>
        <p:spPr>
          <a:xfrm>
            <a:off x="2325189" y="508499"/>
            <a:ext cx="6574971" cy="2439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1464" r="1925" b="7686"/>
          <a:stretch/>
        </p:blipFill>
        <p:spPr>
          <a:xfrm>
            <a:off x="1193074" y="2855167"/>
            <a:ext cx="8569235" cy="33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8307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0943" y="123979"/>
            <a:ext cx="754783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Tìm hiểu chất liệu làm đồ dùng học tập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74453" y="4519748"/>
            <a:ext cx="11895777" cy="2238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( 2’)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sát tranh 2 và cho biết những đồ dùng học tập đó có thể được làm bằng chất liệu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hãy nêu tính chất của những chất liệu đó và nêu phương án giữ gìn và bảo vệ chúng?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3" y="708754"/>
            <a:ext cx="7623302" cy="369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33" y="100149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694</Words>
  <Application>Microsoft Office PowerPoint</Application>
  <PresentationFormat>Widescreen</PresentationFormat>
  <Paragraphs>83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SVN-Poky's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Cao Nam</cp:lastModifiedBy>
  <cp:revision>69</cp:revision>
  <dcterms:created xsi:type="dcterms:W3CDTF">2022-11-16T09:30:00Z</dcterms:created>
  <dcterms:modified xsi:type="dcterms:W3CDTF">2026-03-31T10:05:37Z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C91508B35CDA44FBA9003EE5DB6605A7_12</vt:lpwstr>
  </property>
  <property fmtid="{D5CDD505-2E9C-101B-9397-08002B2CF9AE}" pid="3" name="KSOProductBuildVer">
    <vt:lpwstr>1033-12.2.0.13266</vt:lpwstr>
  </property>
</Properties>
</file>