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  <p:sldMasterId id="2147483687" r:id="rId4"/>
  </p:sldMasterIdLst>
  <p:notesMasterIdLst>
    <p:notesMasterId r:id="rId12"/>
  </p:notesMasterIdLst>
  <p:sldIdLst>
    <p:sldId id="258" r:id="rId5"/>
    <p:sldId id="257" r:id="rId6"/>
    <p:sldId id="2007577136" r:id="rId7"/>
    <p:sldId id="348" r:id="rId8"/>
    <p:sldId id="334" r:id="rId9"/>
    <p:sldId id="2007577137" r:id="rId10"/>
    <p:sldId id="33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00A4B-AD33-47BF-9FCC-50AC00BCC14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95417-2416-481C-9571-FA70CED8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5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7830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55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12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5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8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1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2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4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2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28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3663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2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5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6473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85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01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6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7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8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2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2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1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2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BCB43-9AF4-4888-84C0-DA62525E59BF}"/>
              </a:ext>
            </a:extLst>
          </p:cNvPr>
          <p:cNvSpPr txBox="1"/>
          <p:nvPr userDrawn="1"/>
        </p:nvSpPr>
        <p:spPr>
          <a:xfrm>
            <a:off x="10225454" y="6444762"/>
            <a:ext cx="3015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Design by: </a:t>
            </a:r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85448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F49C0-ED96-4690-9E4B-03C4A1E78F77}"/>
              </a:ext>
            </a:extLst>
          </p:cNvPr>
          <p:cNvSpPr txBox="1"/>
          <p:nvPr userDrawn="1"/>
        </p:nvSpPr>
        <p:spPr>
          <a:xfrm>
            <a:off x="10225454" y="6444762"/>
            <a:ext cx="3015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512570" y="-582295"/>
            <a:ext cx="13532485" cy="799084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22976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546E4A-2104-46CE-BD21-FBF3D6BD60A6}"/>
              </a:ext>
            </a:extLst>
          </p:cNvPr>
          <p:cNvSpPr txBox="1"/>
          <p:nvPr userDrawn="1"/>
        </p:nvSpPr>
        <p:spPr>
          <a:xfrm>
            <a:off x="10225454" y="6444762"/>
            <a:ext cx="3015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Design by: </a:t>
            </a:r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0544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73251" y="735633"/>
            <a:ext cx="6619240" cy="45827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2489835" y="4055745"/>
            <a:ext cx="7009765" cy="2845435"/>
            <a:chOff x="2178296" y="3110568"/>
            <a:chExt cx="8289199" cy="383458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8296" y="3110568"/>
              <a:ext cx="1600551" cy="37855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0887" y="4828067"/>
              <a:ext cx="2108662" cy="209601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9545" y="4747508"/>
              <a:ext cx="1524334" cy="219764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89105" y="4533318"/>
              <a:ext cx="1778390" cy="2362782"/>
            </a:xfrm>
            <a:prstGeom prst="rect">
              <a:avLst/>
            </a:prstGeom>
          </p:spPr>
        </p:pic>
      </p:grpSp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4153823" y="2238196"/>
            <a:ext cx="47850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lt"/>
              </a:rPr>
              <a:t>Khởi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lt"/>
              </a:rPr>
              <a:t>động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5D6D31"/>
              </a:solidFill>
              <a:effectLst/>
              <a:uLnTx/>
              <a:uFillTx/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7173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755" y="98679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9232439" y="4055974"/>
            <a:ext cx="2695575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69">
            <a:off x="1850390" y="-985520"/>
            <a:ext cx="8369300" cy="732663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489835" y="4055745"/>
            <a:ext cx="7009765" cy="2845435"/>
            <a:chOff x="2178296" y="3110568"/>
            <a:chExt cx="8289199" cy="383458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8296" y="3110568"/>
              <a:ext cx="1600551" cy="37855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0887" y="4828067"/>
              <a:ext cx="2108662" cy="209601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9545" y="4747508"/>
              <a:ext cx="1524334" cy="219764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89105" y="4533318"/>
              <a:ext cx="1778390" cy="2362782"/>
            </a:xfrm>
            <a:prstGeom prst="rect">
              <a:avLst/>
            </a:prstGeom>
          </p:spPr>
        </p:pic>
      </p:grpSp>
      <p:pic>
        <p:nvPicPr>
          <p:cNvPr id="7173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755" y="98679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9232439" y="4055974"/>
            <a:ext cx="2695575" cy="7143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38423" y="2018011"/>
            <a:ext cx="6009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6CC820A1-8AFC-4A0D-9469-CCA8E63C9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1429" t="22563" r="12521" b="22935"/>
          <a:stretch/>
        </p:blipFill>
        <p:spPr bwMode="auto">
          <a:xfrm>
            <a:off x="6420560" y="3054147"/>
            <a:ext cx="3056178" cy="30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C3D52E-ED03-4771-B830-8E0FDC431BD7}"/>
              </a:ext>
            </a:extLst>
          </p:cNvPr>
          <p:cNvSpPr txBox="1"/>
          <p:nvPr/>
        </p:nvSpPr>
        <p:spPr>
          <a:xfrm>
            <a:off x="2701871" y="428055"/>
            <a:ext cx="7154436" cy="85408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</a:t>
            </a:r>
            <a:endParaRPr kumimoji="0" lang="en-US" sz="2133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4A6CC-8E4A-49E1-9F6E-D3A69EC9BE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3086" t="789" r="56218" b="-789"/>
          <a:stretch/>
        </p:blipFill>
        <p:spPr>
          <a:xfrm>
            <a:off x="2159208" y="2201356"/>
            <a:ext cx="3799356" cy="3897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94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90" name="Text Box 286"/>
          <p:cNvSpPr txBox="1"/>
          <p:nvPr/>
        </p:nvSpPr>
        <p:spPr>
          <a:xfrm>
            <a:off x="2895600" y="4556126"/>
            <a:ext cx="7543800" cy="176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Khi viết chữ </a:t>
            </a:r>
            <a:r>
              <a:rPr lang="en-US" altLang="en-US" sz="3600" dirty="0">
                <a:solidFill>
                  <a:srgbClr val="FFFFFF"/>
                </a:solidFill>
                <a:latin typeface="HP001 4 hàng" panose="020B0603050302020204" pitchFamily="34" charset="0"/>
              </a:rPr>
              <a:t>Quê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, các em chú ý nét lượn của con chữ </a:t>
            </a:r>
            <a:r>
              <a:rPr lang="en-US" altLang="en-US" sz="3200" dirty="0">
                <a:solidFill>
                  <a:srgbClr val="FFFFFF"/>
                </a:solidFill>
                <a:latin typeface="HP001 4 hàng" panose="020B0603050302020204" pitchFamily="34" charset="0"/>
              </a:rPr>
              <a:t>Q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nối vào nét 1 của  con chữ </a:t>
            </a:r>
            <a:r>
              <a:rPr lang="en-US" altLang="en-US" sz="3200" dirty="0">
                <a:solidFill>
                  <a:srgbClr val="FFFFFF"/>
                </a:solidFill>
                <a:latin typeface="HP001 4 hàng" panose="020B0603050302020204" pitchFamily="34" charset="0"/>
              </a:rPr>
              <a:t>u.</a:t>
            </a:r>
          </a:p>
        </p:txBody>
      </p:sp>
      <p:pic>
        <p:nvPicPr>
          <p:cNvPr id="18440" name="Picture 449" descr="DECOR033"/>
          <p:cNvPicPr>
            <a:picLocks noChangeAspect="1"/>
          </p:cNvPicPr>
          <p:nvPr/>
        </p:nvPicPr>
        <p:blipFill>
          <a:blip r:embed="rId3">
            <a:lum bright="67999" contrast="34000"/>
          </a:blip>
          <a:stretch>
            <a:fillRect/>
          </a:stretch>
        </p:blipFill>
        <p:spPr>
          <a:xfrm rot="-3217548" flipV="1">
            <a:off x="1385888" y="5338763"/>
            <a:ext cx="12954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Picture 450" descr="DECOR033"/>
          <p:cNvPicPr>
            <a:picLocks noChangeAspect="1"/>
          </p:cNvPicPr>
          <p:nvPr/>
        </p:nvPicPr>
        <p:blipFill>
          <a:blip r:embed="rId3">
            <a:lum bright="67999" contrast="34000"/>
          </a:blip>
          <a:stretch>
            <a:fillRect/>
          </a:stretch>
        </p:blipFill>
        <p:spPr>
          <a:xfrm rot="-7130662">
            <a:off x="9393238" y="5402264"/>
            <a:ext cx="1435100" cy="147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9205" name="AutoShape 501"/>
          <p:cNvSpPr/>
          <p:nvPr/>
        </p:nvSpPr>
        <p:spPr>
          <a:xfrm>
            <a:off x="2655903" y="4076701"/>
            <a:ext cx="7086600" cy="28194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66"/>
                </a:solidFill>
                <a:latin typeface="Arial" panose="020B0604020202020204" pitchFamily="34" charset="0"/>
              </a:rPr>
              <a:t>Trong cụm từ, chữ nào chứa chữ hoa </a:t>
            </a:r>
            <a:r>
              <a:rPr lang="en-US" altLang="en-US" sz="3200" b="1" dirty="0">
                <a:solidFill>
                  <a:srgbClr val="FF0066"/>
                </a:solidFill>
                <a:latin typeface="HP001 4 hàng" panose="020B0603050302020204" pitchFamily="34" charset="0"/>
              </a:rPr>
              <a:t>Q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66"/>
                </a:solidFill>
                <a:latin typeface="Arial" panose="020B0604020202020204" pitchFamily="34" charset="0"/>
              </a:rPr>
              <a:t> ta vừa luyện viết?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9209" name="Rectangle 505"/>
          <p:cNvSpPr/>
          <p:nvPr/>
        </p:nvSpPr>
        <p:spPr>
          <a:xfrm>
            <a:off x="5638800" y="3074988"/>
            <a:ext cx="2051050" cy="1573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lnSpc>
                <a:spcPct val="135000"/>
              </a:lnSpc>
              <a:spcBef>
                <a:spcPct val="50000"/>
              </a:spcBef>
              <a:buNone/>
            </a:pPr>
            <a:r>
              <a:rPr lang="en-US" altLang="en-US" sz="7200" b="1" dirty="0">
                <a:solidFill>
                  <a:schemeClr val="bg1"/>
                </a:solidFill>
                <a:latin typeface="HP001 4 hàng" panose="020B0603050302020204" pitchFamily="34" charset="0"/>
              </a:rPr>
              <a:t>QuĹ</a:t>
            </a:r>
            <a:endParaRPr lang="en-US" altLang="en-US" sz="72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graphicFrame>
        <p:nvGraphicFramePr>
          <p:cNvPr id="329516" name="Group 8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272165"/>
              </p:ext>
            </p:extLst>
          </p:nvPr>
        </p:nvGraphicFramePr>
        <p:xfrm>
          <a:off x="2379215" y="1663701"/>
          <a:ext cx="8345009" cy="1463040"/>
        </p:xfrm>
        <a:graphic>
          <a:graphicData uri="http://schemas.openxmlformats.org/drawingml/2006/table">
            <a:tbl>
              <a:tblPr/>
              <a:tblGrid>
                <a:gridCol w="118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1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4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7240" name="Rectangle 104"/>
          <p:cNvSpPr/>
          <p:nvPr/>
        </p:nvSpPr>
        <p:spPr>
          <a:xfrm>
            <a:off x="2476870" y="1981201"/>
            <a:ext cx="806980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QuĹ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hương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em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đồng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err="1">
                <a:solidFill>
                  <a:srgbClr val="FFFFFF"/>
                </a:solidFill>
                <a:latin typeface="HP001 4 hàng" panose="020B0603050302020204" pitchFamily="34" charset="0"/>
              </a:rPr>
              <a:t>lúa</a:t>
            </a:r>
            <a:r>
              <a:rPr lang="en-US" altLang="en-US" sz="3600" b="1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xanh.</a:t>
            </a:r>
            <a:endParaRPr lang="en-US" altLang="en-US" sz="36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8625" name="Text Box 890"/>
          <p:cNvSpPr txBox="1"/>
          <p:nvPr/>
        </p:nvSpPr>
        <p:spPr>
          <a:xfrm>
            <a:off x="4058575" y="295229"/>
            <a:ext cx="5345097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FFFFFF"/>
                </a:solidFill>
                <a:latin typeface="HP001 4 hàng" panose="020B0603050302020204" pitchFamily="34" charset="0"/>
              </a:rPr>
              <a:t>Viết</a:t>
            </a:r>
            <a:r>
              <a:rPr lang="en-US" altLang="en-US" sz="4000" b="1" u="sng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u="sng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4000" b="1" u="sng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u="sng" dirty="0" err="1">
                <a:solidFill>
                  <a:srgbClr val="FFFFFF"/>
                </a:solidFill>
                <a:latin typeface="HP001 4 hàng" panose="020B0603050302020204" pitchFamily="34" charset="0"/>
              </a:rPr>
              <a:t>ứng</a:t>
            </a:r>
            <a:r>
              <a:rPr lang="en-US" altLang="en-US" sz="4000" b="1" u="sng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u="sng" dirty="0" err="1">
                <a:solidFill>
                  <a:srgbClr val="FFFFFF"/>
                </a:solidFill>
                <a:latin typeface="HP001 4 hàng" panose="020B0603050302020204" pitchFamily="34" charset="0"/>
              </a:rPr>
              <a:t>dụng</a:t>
            </a:r>
            <a:endParaRPr lang="en-US" altLang="en-US" sz="4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47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2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9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990" grpId="0"/>
      <p:bldP spid="329205" grpId="0" animBg="1"/>
      <p:bldP spid="329205" grpId="1" animBg="1"/>
      <p:bldP spid="329209" grpId="0"/>
      <p:bldP spid="3472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587754-D4A9-4DEA-8550-9E9C0057C99F}"/>
              </a:ext>
            </a:extLst>
          </p:cNvPr>
          <p:cNvSpPr txBox="1"/>
          <p:nvPr/>
        </p:nvSpPr>
        <p:spPr>
          <a:xfrm>
            <a:off x="2317732" y="2956313"/>
            <a:ext cx="8159768" cy="253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2.5 li 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6476EB-1811-4299-8963-F255E352B0FA}"/>
              </a:ext>
            </a:extLst>
          </p:cNvPr>
          <p:cNvGrpSpPr/>
          <p:nvPr/>
        </p:nvGrpSpPr>
        <p:grpSpPr>
          <a:xfrm>
            <a:off x="1974722" y="1453984"/>
            <a:ext cx="8242553" cy="1666402"/>
            <a:chOff x="318992" y="2043956"/>
            <a:chExt cx="6181915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B3E5CF-748B-420D-90C9-2D39441A5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5DCDB4-FED5-4063-86E7-C6A03E429D9A}"/>
                </a:ext>
              </a:extLst>
            </p:cNvPr>
            <p:cNvSpPr txBox="1"/>
            <p:nvPr/>
          </p:nvSpPr>
          <p:spPr>
            <a:xfrm>
              <a:off x="318992" y="2331614"/>
              <a:ext cx="6181915" cy="500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Quê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hương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em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có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đồng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lúa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xanh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2107634" y="3895448"/>
            <a:ext cx="8159768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 con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o.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EF5CD-14DC-41E3-A034-489A32944ED7}"/>
              </a:ext>
            </a:extLst>
          </p:cNvPr>
          <p:cNvSpPr txBox="1"/>
          <p:nvPr/>
        </p:nvSpPr>
        <p:spPr>
          <a:xfrm>
            <a:off x="2646205" y="5615263"/>
            <a:ext cx="8159768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Q, h, l, g, y.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8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 uiExpan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06C88-B70B-44BA-9B34-30165D80A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749300"/>
            <a:ext cx="9949468" cy="55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97" y="150921"/>
            <a:ext cx="4948406" cy="4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4385567" y="5099327"/>
            <a:ext cx="5157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124</Words>
  <Application>Microsoft Office PowerPoint</Application>
  <PresentationFormat>Widescreen</PresentationFormat>
  <Paragraphs>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微软雅黑</vt:lpstr>
      <vt:lpstr>Microsoft YaHei UI</vt:lpstr>
      <vt:lpstr>宋体</vt:lpstr>
      <vt:lpstr>Arial</vt:lpstr>
      <vt:lpstr>Arial-Rounded</vt:lpstr>
      <vt:lpstr>Calibri</vt:lpstr>
      <vt:lpstr>等线</vt:lpstr>
      <vt:lpstr>等线 Light</vt:lpstr>
      <vt:lpstr>HP001 4 hàng</vt:lpstr>
      <vt:lpstr>Kalam</vt:lpstr>
      <vt:lpstr>Montserrat</vt:lpstr>
      <vt:lpstr>Times New Roman</vt:lpstr>
      <vt:lpstr>UTM Avo</vt:lpstr>
      <vt:lpstr>Wingdings</vt:lpstr>
      <vt:lpstr>1_Doodle Sketchbook by Slidesgo</vt:lpstr>
      <vt:lpstr>千图网拥有20W+精美PPT模板 更多PPT模板下载至：www.58pic.com/office/ppt​​</vt:lpstr>
      <vt:lpstr>Office 主题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</cp:revision>
  <dcterms:created xsi:type="dcterms:W3CDTF">2021-07-31T09:21:23Z</dcterms:created>
  <dcterms:modified xsi:type="dcterms:W3CDTF">2026-02-02T05:54:54Z</dcterms:modified>
</cp:coreProperties>
</file>