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20" r:id="rId2"/>
    <p:sldId id="264" r:id="rId3"/>
    <p:sldId id="259" r:id="rId4"/>
    <p:sldId id="258" r:id="rId5"/>
    <p:sldId id="267" r:id="rId6"/>
    <p:sldId id="301" r:id="rId7"/>
    <p:sldId id="270" r:id="rId8"/>
    <p:sldId id="322" r:id="rId9"/>
    <p:sldId id="323" r:id="rId10"/>
    <p:sldId id="303" r:id="rId11"/>
    <p:sldId id="308" r:id="rId12"/>
    <p:sldId id="296" r:id="rId13"/>
    <p:sldId id="324" r:id="rId14"/>
    <p:sldId id="272" r:id="rId15"/>
    <p:sldId id="309"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CC66FF"/>
    <a:srgbClr val="D60093"/>
    <a:srgbClr val="9900FF"/>
    <a:srgbClr val="FF33CC"/>
    <a:srgbClr val="FFFF99"/>
    <a:srgbClr val="00CC99"/>
    <a:srgbClr val="CC0099"/>
    <a:srgbClr val="FFC413"/>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94660"/>
  </p:normalViewPr>
  <p:slideViewPr>
    <p:cSldViewPr snapToGrid="0">
      <p:cViewPr varScale="1">
        <p:scale>
          <a:sx n="62" d="100"/>
          <a:sy n="62" d="100"/>
        </p:scale>
        <p:origin x="102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83700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72345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61C277-1607-FE47-7E81-56B51B57C6CD}"/>
              </a:ext>
            </a:extLst>
          </p:cNvPr>
          <p:cNvGrpSpPr/>
          <p:nvPr userDrawn="1"/>
        </p:nvGrpSpPr>
        <p:grpSpPr>
          <a:xfrm>
            <a:off x="-184919" y="-311962"/>
            <a:ext cx="12376919" cy="7169962"/>
            <a:chOff x="-184919" y="-311962"/>
            <a:chExt cx="12376919" cy="7169962"/>
          </a:xfrm>
        </p:grpSpPr>
        <p:grpSp>
          <p:nvGrpSpPr>
            <p:cNvPr id="4" name="Group 3">
              <a:extLst>
                <a:ext uri="{FF2B5EF4-FFF2-40B4-BE49-F238E27FC236}">
                  <a16:creationId xmlns:a16="http://schemas.microsoft.com/office/drawing/2014/main"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a16="http://schemas.microsoft.com/office/drawing/2014/main"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2" descr="徽标&#10;&#10;描述已自动生成">
                <a:extLst>
                  <a:ext uri="{FF2B5EF4-FFF2-40B4-BE49-F238E27FC236}">
                    <a16:creationId xmlns:a16="http://schemas.microsoft.com/office/drawing/2014/main"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a16="http://schemas.microsoft.com/office/drawing/2014/main"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90719317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jpeg"/><Relationship Id="rId10" Type="http://schemas.openxmlformats.org/officeDocument/2006/relationships/image" Target="../media/image5.png"/><Relationship Id="rId4" Type="http://schemas.openxmlformats.org/officeDocument/2006/relationships/theme" Target="../theme/theme1.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dirty="0" err="1">
                <a:ln>
                  <a:noFill/>
                </a:ln>
                <a:solidFill>
                  <a:srgbClr val="FFC000"/>
                </a:solidFill>
                <a:effectLst/>
                <a:uLnTx/>
                <a:uFillTx/>
                <a:latin typeface="#9Slide07 HoneyCream" pitchFamily="2" charset="0"/>
                <a:ea typeface="+mj-ea"/>
                <a:cs typeface="+mj-cs"/>
                <a:sym typeface="Arial"/>
              </a:rPr>
              <a:t>Măng</a:t>
            </a:r>
            <a:r>
              <a:rPr kumimoji="0" lang="en-US" sz="3200" b="0" i="0" u="none" strike="noStrike" kern="1200" cap="none" spc="0" normalizeH="0" baseline="0" noProof="0" dirty="0">
                <a:ln>
                  <a:noFill/>
                </a:ln>
                <a:solidFill>
                  <a:srgbClr val="FFC000"/>
                </a:solidFill>
                <a:effectLst/>
                <a:uLnTx/>
                <a:uFillTx/>
                <a:latin typeface="#9Slide07 HoneyCream" pitchFamily="2" charset="0"/>
                <a:ea typeface="+mj-ea"/>
                <a:cs typeface="+mj-cs"/>
                <a:sym typeface="Arial"/>
              </a:rPr>
              <a:t> Non</a:t>
            </a:r>
          </a:p>
        </p:txBody>
      </p:sp>
      <p:sp>
        <p:nvSpPr>
          <p:cNvPr id="2" name="TextBox 3">
            <a:extLst>
              <a:ext uri="{FF2B5EF4-FFF2-40B4-BE49-F238E27FC236}">
                <a16:creationId xmlns:a16="http://schemas.microsoft.com/office/drawing/2014/main" id="{48A56AD7-5FE2-854E-DE54-8175BA8E1032}"/>
              </a:ext>
            </a:extLst>
          </p:cNvPr>
          <p:cNvSpPr txBox="1"/>
          <p:nvPr userDrawn="1"/>
        </p:nvSpPr>
        <p:spPr>
          <a:xfrm>
            <a:off x="3169920" y="8783763"/>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2FE612A8-78C9-A35B-9060-4248DC8E395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4" name="Hình ảnh 31">
            <a:extLst>
              <a:ext uri="{FF2B5EF4-FFF2-40B4-BE49-F238E27FC236}">
                <a16:creationId xmlns:a16="http://schemas.microsoft.com/office/drawing/2014/main" id="{0A9088DA-048A-D2EA-25A6-3F04CDB4F1A1}"/>
              </a:ext>
            </a:extLst>
          </p:cNvPr>
          <p:cNvPicPr>
            <a:picLocks noChangeAspect="1"/>
          </p:cNvPicPr>
          <p:nvPr userDrawn="1"/>
        </p:nvPicPr>
        <p:blipFill>
          <a:blip r:embed="rId10"/>
          <a:stretch>
            <a:fillRect/>
          </a:stretch>
        </p:blipFill>
        <p:spPr>
          <a:xfrm>
            <a:off x="-2554458" y="-541097"/>
            <a:ext cx="1804572" cy="2542252"/>
          </a:xfrm>
          <a:prstGeom prst="rect">
            <a:avLst/>
          </a:prstGeom>
        </p:spPr>
      </p:pic>
      <p:pic>
        <p:nvPicPr>
          <p:cNvPr id="5" name="Picture 4">
            <a:extLst>
              <a:ext uri="{FF2B5EF4-FFF2-40B4-BE49-F238E27FC236}">
                <a16:creationId xmlns:a16="http://schemas.microsoft.com/office/drawing/2014/main" id="{DEAB005C-0E10-F144-E494-E984B51C6627}"/>
              </a:ext>
            </a:extLst>
          </p:cNvPr>
          <p:cNvPicPr>
            <a:picLocks noChangeAspect="1"/>
          </p:cNvPicPr>
          <p:nvPr userDrawn="1"/>
        </p:nvPicPr>
        <p:blipFill>
          <a:blip r:embed="rId11"/>
          <a:stretch>
            <a:fillRect/>
          </a:stretch>
        </p:blipFill>
        <p:spPr>
          <a:xfrm>
            <a:off x="-23255" y="6464110"/>
            <a:ext cx="1450974" cy="499915"/>
          </a:xfrm>
          <a:prstGeom prst="rect">
            <a:avLst/>
          </a:prstGeom>
        </p:spPr>
      </p:pic>
    </p:spTree>
    <p:extLst>
      <p:ext uri="{BB962C8B-B14F-4D97-AF65-F5344CB8AC3E}">
        <p14:creationId xmlns:p14="http://schemas.microsoft.com/office/powerpoint/2010/main" val="1011245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98927722-7B33-11BC-32D4-E3DB5193AC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52" descr="徽标&#10;&#10;描述已自动生成">
            <a:extLst>
              <a:ext uri="{FF2B5EF4-FFF2-40B4-BE49-F238E27FC236}">
                <a16:creationId xmlns:a16="http://schemas.microsoft.com/office/drawing/2014/main" id="{CB3FB022-75CB-23A7-096A-3DCBF7FA3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pic>
        <p:nvPicPr>
          <p:cNvPr id="4" name="Picture 3">
            <a:extLst>
              <a:ext uri="{FF2B5EF4-FFF2-40B4-BE49-F238E27FC236}">
                <a16:creationId xmlns:a16="http://schemas.microsoft.com/office/drawing/2014/main" id="{5675948B-D6B6-CA96-C3F7-D23A09A8BB54}"/>
              </a:ext>
            </a:extLst>
          </p:cNvPr>
          <p:cNvPicPr>
            <a:picLocks noChangeAspect="1"/>
          </p:cNvPicPr>
          <p:nvPr/>
        </p:nvPicPr>
        <p:blipFill rotWithShape="1">
          <a:blip r:embed="rId4"/>
          <a:srcRect t="50000"/>
          <a:stretch/>
        </p:blipFill>
        <p:spPr>
          <a:xfrm>
            <a:off x="4966041" y="1358494"/>
            <a:ext cx="7238151" cy="5542355"/>
          </a:xfrm>
          <a:prstGeom prst="rect">
            <a:avLst/>
          </a:prstGeom>
        </p:spPr>
      </p:pic>
      <p:pic>
        <p:nvPicPr>
          <p:cNvPr id="5" name="Picture 4">
            <a:extLst>
              <a:ext uri="{FF2B5EF4-FFF2-40B4-BE49-F238E27FC236}">
                <a16:creationId xmlns:a16="http://schemas.microsoft.com/office/drawing/2014/main" id="{55CC518F-4FB5-0F6A-2842-885EAA5DA7EB}"/>
              </a:ext>
            </a:extLst>
          </p:cNvPr>
          <p:cNvPicPr>
            <a:picLocks noChangeAspect="1"/>
          </p:cNvPicPr>
          <p:nvPr/>
        </p:nvPicPr>
        <p:blipFill rotWithShape="1">
          <a:blip r:embed="rId5"/>
          <a:srcRect l="22098" t="54905"/>
          <a:stretch/>
        </p:blipFill>
        <p:spPr>
          <a:xfrm>
            <a:off x="-20616" y="2063062"/>
            <a:ext cx="6236426" cy="4813403"/>
          </a:xfrm>
          <a:prstGeom prst="rect">
            <a:avLst/>
          </a:prstGeom>
        </p:spPr>
      </p:pic>
      <p:pic>
        <p:nvPicPr>
          <p:cNvPr id="6" name="Picture 5">
            <a:extLst>
              <a:ext uri="{FF2B5EF4-FFF2-40B4-BE49-F238E27FC236}">
                <a16:creationId xmlns:a16="http://schemas.microsoft.com/office/drawing/2014/main" id="{C6AB2CC5-DB92-C5B7-2FA4-97E01B5B24CA}"/>
              </a:ext>
            </a:extLst>
          </p:cNvPr>
          <p:cNvPicPr>
            <a:picLocks noChangeAspect="1"/>
          </p:cNvPicPr>
          <p:nvPr/>
        </p:nvPicPr>
        <p:blipFill>
          <a:blip r:embed="rId6"/>
          <a:stretch>
            <a:fillRect/>
          </a:stretch>
        </p:blipFill>
        <p:spPr>
          <a:xfrm>
            <a:off x="150125" y="-133694"/>
            <a:ext cx="1523956" cy="1508868"/>
          </a:xfrm>
          <a:prstGeom prst="rect">
            <a:avLst/>
          </a:prstGeom>
        </p:spPr>
      </p:pic>
      <p:pic>
        <p:nvPicPr>
          <p:cNvPr id="7" name="Picture 6">
            <a:extLst>
              <a:ext uri="{FF2B5EF4-FFF2-40B4-BE49-F238E27FC236}">
                <a16:creationId xmlns:a16="http://schemas.microsoft.com/office/drawing/2014/main" id="{E245D5F7-5C5B-96A0-7D92-4004BAEDF365}"/>
              </a:ext>
            </a:extLst>
          </p:cNvPr>
          <p:cNvPicPr>
            <a:picLocks noChangeAspect="1"/>
          </p:cNvPicPr>
          <p:nvPr/>
        </p:nvPicPr>
        <p:blipFill rotWithShape="1">
          <a:blip r:embed="rId7"/>
          <a:srcRect b="53723"/>
          <a:stretch/>
        </p:blipFill>
        <p:spPr>
          <a:xfrm rot="182133">
            <a:off x="1952032" y="419461"/>
            <a:ext cx="7754784" cy="1847969"/>
          </a:xfrm>
          <a:prstGeom prst="rect">
            <a:avLst/>
          </a:prstGeom>
        </p:spPr>
      </p:pic>
      <p:pic>
        <p:nvPicPr>
          <p:cNvPr id="8" name="图片 47" descr="图片包含 游戏机, 食物, 房间&#10;&#10;描述已自动生成">
            <a:extLst>
              <a:ext uri="{FF2B5EF4-FFF2-40B4-BE49-F238E27FC236}">
                <a16:creationId xmlns:a16="http://schemas.microsoft.com/office/drawing/2014/main" id="{710281E6-65A5-CB8C-461A-8CE4AD3E01A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7500" t="5927" r="9643" b="55546"/>
          <a:stretch/>
        </p:blipFill>
        <p:spPr>
          <a:xfrm>
            <a:off x="9527235" y="-133694"/>
            <a:ext cx="2514640" cy="2383670"/>
          </a:xfrm>
          <a:prstGeom prst="rect">
            <a:avLst/>
          </a:prstGeom>
        </p:spPr>
      </p:pic>
      <p:pic>
        <p:nvPicPr>
          <p:cNvPr id="9" name="图片 12" descr="E:\ppt创作\新建文件夹\33.png33">
            <a:extLst>
              <a:ext uri="{FF2B5EF4-FFF2-40B4-BE49-F238E27FC236}">
                <a16:creationId xmlns:a16="http://schemas.microsoft.com/office/drawing/2014/main" id="{AECAFC4E-D330-4CCE-F3F2-71D330920102}"/>
              </a:ext>
            </a:extLst>
          </p:cNvPr>
          <p:cNvPicPr>
            <a:picLocks noChangeAspect="1"/>
          </p:cNvPicPr>
          <p:nvPr/>
        </p:nvPicPr>
        <p:blipFill>
          <a:blip r:embed="rId9"/>
          <a:srcRect l="4069" t="17637" r="70556" b="18696"/>
          <a:stretch>
            <a:fillRect/>
          </a:stretch>
        </p:blipFill>
        <p:spPr>
          <a:xfrm flipH="1">
            <a:off x="8982075" y="2293620"/>
            <a:ext cx="3246755" cy="4582160"/>
          </a:xfrm>
          <a:prstGeom prst="rect">
            <a:avLst/>
          </a:prstGeom>
        </p:spPr>
      </p:pic>
      <p:pic>
        <p:nvPicPr>
          <p:cNvPr id="14" name="Picture 13">
            <a:extLst>
              <a:ext uri="{FF2B5EF4-FFF2-40B4-BE49-F238E27FC236}">
                <a16:creationId xmlns:a16="http://schemas.microsoft.com/office/drawing/2014/main" id="{E43CFDDC-72EF-4AEE-962E-F4153856E47F}"/>
              </a:ext>
            </a:extLst>
          </p:cNvPr>
          <p:cNvPicPr>
            <a:picLocks noChangeAspect="1"/>
          </p:cNvPicPr>
          <p:nvPr/>
        </p:nvPicPr>
        <p:blipFill>
          <a:blip r:embed="rId10"/>
          <a:stretch>
            <a:fillRect/>
          </a:stretch>
        </p:blipFill>
        <p:spPr>
          <a:xfrm>
            <a:off x="519112" y="2561938"/>
            <a:ext cx="9896475" cy="3302544"/>
          </a:xfrm>
          <a:prstGeom prst="rect">
            <a:avLst/>
          </a:prstGeom>
        </p:spPr>
      </p:pic>
      <p:pic>
        <p:nvPicPr>
          <p:cNvPr id="15" name="Picture 14">
            <a:extLst>
              <a:ext uri="{FF2B5EF4-FFF2-40B4-BE49-F238E27FC236}">
                <a16:creationId xmlns:a16="http://schemas.microsoft.com/office/drawing/2014/main" id="{3E58B325-915C-301B-D35D-E533A288B5F8}"/>
              </a:ext>
            </a:extLst>
          </p:cNvPr>
          <p:cNvPicPr>
            <a:picLocks noChangeAspect="1"/>
          </p:cNvPicPr>
          <p:nvPr/>
        </p:nvPicPr>
        <p:blipFill>
          <a:blip r:embed="rId11"/>
          <a:stretch>
            <a:fillRect/>
          </a:stretch>
        </p:blipFill>
        <p:spPr>
          <a:xfrm>
            <a:off x="4034666" y="1375174"/>
            <a:ext cx="2865368" cy="1609483"/>
          </a:xfrm>
          <a:prstGeom prst="rect">
            <a:avLst/>
          </a:prstGeom>
        </p:spPr>
      </p:pic>
    </p:spTree>
    <p:extLst>
      <p:ext uri="{BB962C8B-B14F-4D97-AF65-F5344CB8AC3E}">
        <p14:creationId xmlns:p14="http://schemas.microsoft.com/office/powerpoint/2010/main" val="396126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fltVal val="0"/>
                                          </p:val>
                                        </p:tav>
                                        <p:tav tm="100000">
                                          <p:val>
                                            <p:strVal val="#ppt_w"/>
                                          </p:val>
                                        </p:tav>
                                      </p:tavLst>
                                    </p:anim>
                                    <p:anim calcmode="lin" valueType="num">
                                      <p:cBhvr>
                                        <p:cTn id="21" dur="1000" fill="hold"/>
                                        <p:tgtEl>
                                          <p:spTgt spid="14"/>
                                        </p:tgtEl>
                                        <p:attrNameLst>
                                          <p:attrName>ppt_h</p:attrName>
                                        </p:attrNameLst>
                                      </p:cBhvr>
                                      <p:tavLst>
                                        <p:tav tm="0">
                                          <p:val>
                                            <p:fltVal val="0"/>
                                          </p:val>
                                        </p:tav>
                                        <p:tav tm="100000">
                                          <p:val>
                                            <p:strVal val="#ppt_h"/>
                                          </p:val>
                                        </p:tav>
                                      </p:tavLst>
                                    </p:anim>
                                    <p:anim calcmode="lin" valueType="num">
                                      <p:cBhvr>
                                        <p:cTn id="22" dur="1000" fill="hold"/>
                                        <p:tgtEl>
                                          <p:spTgt spid="14"/>
                                        </p:tgtEl>
                                        <p:attrNameLst>
                                          <p:attrName>style.rotation</p:attrName>
                                        </p:attrNameLst>
                                      </p:cBhvr>
                                      <p:tavLst>
                                        <p:tav tm="0">
                                          <p:val>
                                            <p:fltVal val="90"/>
                                          </p:val>
                                        </p:tav>
                                        <p:tav tm="100000">
                                          <p:val>
                                            <p:fltVal val="0"/>
                                          </p:val>
                                        </p:tav>
                                      </p:tavLst>
                                    </p:anim>
                                    <p:animEffect transition="in" filter="fade">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B4D60B-9CD3-0AF9-0407-1AFC389CAA96}"/>
              </a:ext>
            </a:extLst>
          </p:cNvPr>
          <p:cNvGrpSpPr/>
          <p:nvPr/>
        </p:nvGrpSpPr>
        <p:grpSpPr>
          <a:xfrm>
            <a:off x="3890747" y="269269"/>
            <a:ext cx="3422469" cy="1214846"/>
            <a:chOff x="252583" y="146709"/>
            <a:chExt cx="4995863" cy="1581150"/>
          </a:xfrm>
        </p:grpSpPr>
        <p:pic>
          <p:nvPicPr>
            <p:cNvPr id="3" name="图片 62">
              <a:extLst>
                <a:ext uri="{FF2B5EF4-FFF2-40B4-BE49-F238E27FC236}">
                  <a16:creationId xmlns:a16="http://schemas.microsoft.com/office/drawing/2014/main" id="{E90A1FD0-110D-99F1-FBE5-64080F01F9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a:extLst>
                <a:ext uri="{FF2B5EF4-FFF2-40B4-BE49-F238E27FC236}">
                  <a16:creationId xmlns:a16="http://schemas.microsoft.com/office/drawing/2014/main" id="{5A783376-7D58-4902-DAEE-47C3AFD41B01}"/>
                </a:ext>
              </a:extLst>
            </p:cNvPr>
            <p:cNvSpPr txBox="1"/>
            <p:nvPr/>
          </p:nvSpPr>
          <p:spPr>
            <a:xfrm>
              <a:off x="770575" y="791884"/>
              <a:ext cx="3707295"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GỢI Ý</a:t>
              </a:r>
            </a:p>
          </p:txBody>
        </p:sp>
      </p:grpSp>
      <p:sp>
        <p:nvSpPr>
          <p:cNvPr id="5" name="TextBox 4">
            <a:extLst>
              <a:ext uri="{FF2B5EF4-FFF2-40B4-BE49-F238E27FC236}">
                <a16:creationId xmlns:a16="http://schemas.microsoft.com/office/drawing/2014/main" id="{5498A4CE-FC59-70AF-4971-27059661B7FD}"/>
              </a:ext>
            </a:extLst>
          </p:cNvPr>
          <p:cNvSpPr txBox="1"/>
          <p:nvPr/>
        </p:nvSpPr>
        <p:spPr>
          <a:xfrm>
            <a:off x="421013" y="1314139"/>
            <a:ext cx="11051176" cy="2177904"/>
          </a:xfrm>
          <a:prstGeom prst="rect">
            <a:avLst/>
          </a:prstGeom>
          <a:noFill/>
        </p:spPr>
        <p:txBody>
          <a:bodyPr wrap="square" rtlCol="0">
            <a:spAutoFit/>
          </a:bodyPr>
          <a:lstStyle/>
          <a:p>
            <a:pPr algn="just">
              <a:lnSpc>
                <a:spcPct val="130000"/>
              </a:lnSpc>
            </a:pPr>
            <a:r>
              <a:rPr lang="vi-VN" sz="3600" dirty="0">
                <a:solidFill>
                  <a:srgbClr val="002060"/>
                </a:solidFill>
                <a:latin typeface="Cambria" panose="02040503050406030204" pitchFamily="18" charset="0"/>
                <a:ea typeface="Cambria" panose="02040503050406030204" pitchFamily="18" charset="0"/>
              </a:rPr>
              <a:t>- Kĩ năng giao tiếp cần phải cởi mở, hòa đồng,… </a:t>
            </a:r>
          </a:p>
          <a:p>
            <a:pPr algn="just">
              <a:lnSpc>
                <a:spcPct val="130000"/>
              </a:lnSpc>
            </a:pPr>
            <a:r>
              <a:rPr lang="vi-VN" sz="3600" dirty="0">
                <a:solidFill>
                  <a:srgbClr val="002060"/>
                </a:solidFill>
                <a:latin typeface="Cambria" panose="02040503050406030204" pitchFamily="18" charset="0"/>
                <a:ea typeface="Cambria" panose="02040503050406030204" pitchFamily="18" charset="0"/>
              </a:rPr>
              <a:t>- Tinh thần hợp tác, kiên trì, cầu tiến, chủ động, tự quản lý, tự chủ, ….</a:t>
            </a:r>
          </a:p>
        </p:txBody>
      </p:sp>
      <p:pic>
        <p:nvPicPr>
          <p:cNvPr id="6" name="Picture 5" descr="A group of kids sitting at a table&#10;&#10;Description automatically generated">
            <a:extLst>
              <a:ext uri="{FF2B5EF4-FFF2-40B4-BE49-F238E27FC236}">
                <a16:creationId xmlns:a16="http://schemas.microsoft.com/office/drawing/2014/main" id="{E052126B-4815-FB06-6BC1-5ECFE2D0D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212" y="2899287"/>
            <a:ext cx="5801133" cy="3958713"/>
          </a:xfrm>
          <a:prstGeom prst="rect">
            <a:avLst/>
          </a:prstGeom>
        </p:spPr>
      </p:pic>
    </p:spTree>
    <p:extLst>
      <p:ext uri="{BB962C8B-B14F-4D97-AF65-F5344CB8AC3E}">
        <p14:creationId xmlns:p14="http://schemas.microsoft.com/office/powerpoint/2010/main" val="19008978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E6ED86-4FEA-A5AF-3B77-DDEDB03FBCC7}"/>
              </a:ext>
            </a:extLst>
          </p:cNvPr>
          <p:cNvPicPr>
            <a:picLocks noChangeAspect="1"/>
          </p:cNvPicPr>
          <p:nvPr/>
        </p:nvPicPr>
        <p:blipFill rotWithShape="1">
          <a:blip r:embed="rId2"/>
          <a:srcRect l="21069" t="10582" r="38495" b="50757"/>
          <a:stretch/>
        </p:blipFill>
        <p:spPr>
          <a:xfrm rot="1203949">
            <a:off x="3934018" y="349386"/>
            <a:ext cx="2925116" cy="2152552"/>
          </a:xfrm>
          <a:prstGeom prst="rect">
            <a:avLst/>
          </a:prstGeom>
        </p:spPr>
      </p:pic>
      <p:sp>
        <p:nvSpPr>
          <p:cNvPr id="3" name="TextBox 2">
            <a:extLst>
              <a:ext uri="{FF2B5EF4-FFF2-40B4-BE49-F238E27FC236}">
                <a16:creationId xmlns:a16="http://schemas.microsoft.com/office/drawing/2014/main" id="{76313AA5-53DA-2322-5E67-899B8D6EC424}"/>
              </a:ext>
            </a:extLst>
          </p:cNvPr>
          <p:cNvSpPr txBox="1"/>
          <p:nvPr/>
        </p:nvSpPr>
        <p:spPr>
          <a:xfrm>
            <a:off x="654957" y="2054937"/>
            <a:ext cx="10882086" cy="3209789"/>
          </a:xfrm>
          <a:prstGeom prst="rect">
            <a:avLst/>
          </a:prstGeom>
          <a:noFill/>
        </p:spPr>
        <p:txBody>
          <a:bodyPr wrap="square" rtlCol="0">
            <a:spAutoFit/>
          </a:bodyPr>
          <a:lstStyle/>
          <a:p>
            <a:pPr algn="just">
              <a:lnSpc>
                <a:spcPct val="130000"/>
              </a:lnSpc>
              <a:spcBef>
                <a:spcPts val="600"/>
              </a:spcBef>
            </a:pPr>
            <a:r>
              <a:rPr kumimoji="0" lang="en-US" sz="4000" b="1" u="none" strike="noStrike" kern="1200" cap="none" spc="0" normalizeH="0" baseline="0" noProof="0" dirty="0">
                <a:ln>
                  <a:noFill/>
                </a:ln>
                <a:solidFill>
                  <a:srgbClr val="D60093"/>
                </a:solidFill>
                <a:effectLst/>
                <a:uLnTx/>
                <a:uFillTx/>
                <a:latin typeface="Cambria" panose="02040503050406030204" pitchFamily="18" charset="0"/>
                <a:ea typeface="Cambria" panose="02040503050406030204" pitchFamily="18" charset="0"/>
              </a:rPr>
              <a:t>    </a:t>
            </a:r>
            <a:r>
              <a:rPr kumimoji="0" lang="vi-VN" sz="4000" b="1" u="none" strike="noStrike" kern="1200" cap="none" spc="0" normalizeH="0" baseline="0" noProof="0" dirty="0">
                <a:ln>
                  <a:noFill/>
                </a:ln>
                <a:solidFill>
                  <a:srgbClr val="D60093"/>
                </a:solidFill>
                <a:effectLst/>
                <a:uLnTx/>
                <a:uFillTx/>
                <a:latin typeface="Cambria" panose="02040503050406030204" pitchFamily="18" charset="0"/>
                <a:ea typeface="Cambria" panose="02040503050406030204" pitchFamily="18" charset="0"/>
              </a:rPr>
              <a:t> </a:t>
            </a:r>
            <a:r>
              <a:rPr lang="vi-VN" sz="4000" b="1" dirty="0">
                <a:solidFill>
                  <a:srgbClr val="D60093"/>
                </a:solidFill>
                <a:latin typeface="Cambria" panose="02040503050406030204" pitchFamily="18" charset="0"/>
                <a:ea typeface="Cambria" panose="02040503050406030204" pitchFamily="18" charset="0"/>
              </a:rPr>
              <a:t>Để thích ứng với môi trường học tập mới, việc rèn luyện các đức tính, kĩ năng là rất cần thiết. Việc rèn luyện này cần được đưa ra kế hoạch cụ thể và thực hiện bền bỉ hằng ngày. </a:t>
            </a:r>
          </a:p>
        </p:txBody>
      </p:sp>
    </p:spTree>
    <p:extLst>
      <p:ext uri="{BB962C8B-B14F-4D97-AF65-F5344CB8AC3E}">
        <p14:creationId xmlns:p14="http://schemas.microsoft.com/office/powerpoint/2010/main" val="2376341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EECD6-F509-277D-1DDE-8E230C634FA3}"/>
            </a:ext>
          </a:extLst>
        </p:cNvPr>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8FFE377A-ADCF-2B08-FA88-31C3C5D70E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4C4B9F31-7C70-289A-F3F9-C0504368D113}"/>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997670"/>
            <a:ext cx="10653486" cy="5319486"/>
          </a:xfrm>
          <a:prstGeom prst="rect">
            <a:avLst/>
          </a:prstGeom>
        </p:spPr>
      </p:pic>
      <p:pic>
        <p:nvPicPr>
          <p:cNvPr id="4" name="图片 24" descr="卡通人物&#10;&#10;低可信度描述已自动生成">
            <a:extLst>
              <a:ext uri="{FF2B5EF4-FFF2-40B4-BE49-F238E27FC236}">
                <a16:creationId xmlns:a16="http://schemas.microsoft.com/office/drawing/2014/main" id="{7B436C36-3201-B0D1-D35E-297834F5D7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458" b="939"/>
          <a:stretch/>
        </p:blipFill>
        <p:spPr>
          <a:xfrm>
            <a:off x="0" y="3629912"/>
            <a:ext cx="12192000" cy="3228088"/>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pic>
        <p:nvPicPr>
          <p:cNvPr id="6" name="图片 21" descr="卡通人物&#10;&#10;低可信度描述已自动生成">
            <a:extLst>
              <a:ext uri="{FF2B5EF4-FFF2-40B4-BE49-F238E27FC236}">
                <a16:creationId xmlns:a16="http://schemas.microsoft.com/office/drawing/2014/main" id="{EF611658-1A96-EA37-7E60-FBF3F22649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9721"/>
          <a:stretch/>
        </p:blipFill>
        <p:spPr>
          <a:xfrm>
            <a:off x="0" y="0"/>
            <a:ext cx="12192000" cy="2338466"/>
          </a:xfrm>
          <a:prstGeom prst="rect">
            <a:avLst/>
          </a:prstGeom>
        </p:spPr>
      </p:pic>
      <p:grpSp>
        <p:nvGrpSpPr>
          <p:cNvPr id="7" name="组合 11">
            <a:extLst>
              <a:ext uri="{FF2B5EF4-FFF2-40B4-BE49-F238E27FC236}">
                <a16:creationId xmlns:a16="http://schemas.microsoft.com/office/drawing/2014/main" id="{83E46CEE-B892-096C-4D29-B24089E626CB}"/>
              </a:ext>
            </a:extLst>
          </p:cNvPr>
          <p:cNvGrpSpPr/>
          <p:nvPr/>
        </p:nvGrpSpPr>
        <p:grpSpPr>
          <a:xfrm>
            <a:off x="0" y="-217380"/>
            <a:ext cx="3026128" cy="3026128"/>
            <a:chOff x="8718098" y="-182640"/>
            <a:chExt cx="3600000" cy="3600000"/>
          </a:xfrm>
        </p:grpSpPr>
        <p:sp>
          <p:nvSpPr>
            <p:cNvPr id="8" name="椭圆 10">
              <a:extLst>
                <a:ext uri="{FF2B5EF4-FFF2-40B4-BE49-F238E27FC236}">
                  <a16:creationId xmlns:a16="http://schemas.microsoft.com/office/drawing/2014/main" id="{10DB8B31-AD63-8554-49F3-F2AA3013BA87}"/>
                </a:ext>
              </a:extLst>
            </p:cNvPr>
            <p:cNvSpPr/>
            <p:nvPr/>
          </p:nvSpPr>
          <p:spPr>
            <a:xfrm>
              <a:off x="9363976" y="651753"/>
              <a:ext cx="2413416" cy="21885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9" name="图片 8" descr="图片包含 游戏机&#10;&#10;描述已自动生成">
              <a:extLst>
                <a:ext uri="{FF2B5EF4-FFF2-40B4-BE49-F238E27FC236}">
                  <a16:creationId xmlns:a16="http://schemas.microsoft.com/office/drawing/2014/main" id="{F11EEB1F-29DB-5EAB-D165-A5E8CDFD81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8098" y="-182640"/>
              <a:ext cx="3600000" cy="3600000"/>
            </a:xfrm>
            <a:prstGeom prst="rect">
              <a:avLst/>
            </a:prstGeom>
          </p:spPr>
        </p:pic>
      </p:grpSp>
      <p:pic>
        <p:nvPicPr>
          <p:cNvPr id="5" name="Picture 4">
            <a:extLst>
              <a:ext uri="{FF2B5EF4-FFF2-40B4-BE49-F238E27FC236}">
                <a16:creationId xmlns:a16="http://schemas.microsoft.com/office/drawing/2014/main" id="{EEE94ADE-CABF-93EB-D3B0-C8EA8A446895}"/>
              </a:ext>
            </a:extLst>
          </p:cNvPr>
          <p:cNvPicPr>
            <a:picLocks noChangeAspect="1"/>
          </p:cNvPicPr>
          <p:nvPr/>
        </p:nvPicPr>
        <p:blipFill>
          <a:blip r:embed="rId6"/>
          <a:stretch>
            <a:fillRect/>
          </a:stretch>
        </p:blipFill>
        <p:spPr>
          <a:xfrm rot="1113901">
            <a:off x="4114746" y="1177247"/>
            <a:ext cx="3955507" cy="2652655"/>
          </a:xfrm>
          <a:prstGeom prst="rect">
            <a:avLst/>
          </a:prstGeom>
        </p:spPr>
      </p:pic>
      <p:pic>
        <p:nvPicPr>
          <p:cNvPr id="11" name="Picture 10">
            <a:extLst>
              <a:ext uri="{FF2B5EF4-FFF2-40B4-BE49-F238E27FC236}">
                <a16:creationId xmlns:a16="http://schemas.microsoft.com/office/drawing/2014/main" id="{DBF6E7D4-AAE3-AEC7-E05D-408E1071B7F1}"/>
              </a:ext>
            </a:extLst>
          </p:cNvPr>
          <p:cNvPicPr>
            <a:picLocks noChangeAspect="1"/>
          </p:cNvPicPr>
          <p:nvPr/>
        </p:nvPicPr>
        <p:blipFill>
          <a:blip r:embed="rId7"/>
          <a:stretch>
            <a:fillRect/>
          </a:stretch>
        </p:blipFill>
        <p:spPr>
          <a:xfrm>
            <a:off x="1148434" y="2503574"/>
            <a:ext cx="10053175" cy="3468925"/>
          </a:xfrm>
          <a:prstGeom prst="rect">
            <a:avLst/>
          </a:prstGeom>
        </p:spPr>
      </p:pic>
    </p:spTree>
    <p:extLst>
      <p:ext uri="{BB962C8B-B14F-4D97-AF65-F5344CB8AC3E}">
        <p14:creationId xmlns:p14="http://schemas.microsoft.com/office/powerpoint/2010/main" val="3923078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127A93-36EE-46A3-EFD2-30311F2E00B3}"/>
              </a:ext>
            </a:extLst>
          </p:cNvPr>
          <p:cNvSpPr txBox="1"/>
          <p:nvPr/>
        </p:nvSpPr>
        <p:spPr>
          <a:xfrm>
            <a:off x="0" y="384008"/>
            <a:ext cx="11438199" cy="646331"/>
          </a:xfrm>
          <a:prstGeom prst="rect">
            <a:avLst/>
          </a:prstGeom>
          <a:noFill/>
        </p:spPr>
        <p:txBody>
          <a:bodyPr wrap="square" rtlCol="0">
            <a:spAutoFit/>
          </a:bodyPr>
          <a:lstStyle/>
          <a:p>
            <a:pPr algn="ctr"/>
            <a:r>
              <a:rPr lang="vi-VN" sz="3600" b="1" dirty="0">
                <a:solidFill>
                  <a:srgbClr val="002060"/>
                </a:solidFill>
                <a:latin typeface="Cambria" panose="02040503050406030204" pitchFamily="18" charset="0"/>
                <a:ea typeface="Cambria" panose="02040503050406030204" pitchFamily="18" charset="0"/>
              </a:rPr>
              <a:t>Xây dựng kế hoạch theo gợi ý:</a:t>
            </a:r>
            <a:endParaRPr lang="en-US" sz="3600"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D95CF33E-3BFD-040F-7B76-33CFD76D521D}"/>
              </a:ext>
            </a:extLst>
          </p:cNvPr>
          <p:cNvPicPr>
            <a:picLocks noChangeAspect="1"/>
          </p:cNvPicPr>
          <p:nvPr/>
        </p:nvPicPr>
        <p:blipFill>
          <a:blip r:embed="rId2"/>
          <a:stretch>
            <a:fillRect/>
          </a:stretch>
        </p:blipFill>
        <p:spPr>
          <a:xfrm>
            <a:off x="642320" y="1030339"/>
            <a:ext cx="10907358" cy="5515652"/>
          </a:xfrm>
          <a:prstGeom prst="rect">
            <a:avLst/>
          </a:prstGeom>
          <a:ln>
            <a:noFill/>
          </a:ln>
          <a:effectLst>
            <a:softEdge rad="112500"/>
          </a:effectLst>
        </p:spPr>
      </p:pic>
    </p:spTree>
    <p:extLst>
      <p:ext uri="{BB962C8B-B14F-4D97-AF65-F5344CB8AC3E}">
        <p14:creationId xmlns:p14="http://schemas.microsoft.com/office/powerpoint/2010/main" val="21403866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9A10FB9-B07A-9875-91C9-8C37AA725B12}"/>
              </a:ext>
            </a:extLst>
          </p:cNvPr>
          <p:cNvGrpSpPr/>
          <p:nvPr/>
        </p:nvGrpSpPr>
        <p:grpSpPr>
          <a:xfrm>
            <a:off x="2794538" y="0"/>
            <a:ext cx="6602923" cy="1510091"/>
            <a:chOff x="1670007" y="353433"/>
            <a:chExt cx="7913047" cy="1780186"/>
          </a:xfrm>
        </p:grpSpPr>
        <p:pic>
          <p:nvPicPr>
            <p:cNvPr id="7" name="Hình ảnh 4">
              <a:extLst>
                <a:ext uri="{FF2B5EF4-FFF2-40B4-BE49-F238E27FC236}">
                  <a16:creationId xmlns:a16="http://schemas.microsoft.com/office/drawing/2014/main" id="{44E5EBFC-1C6F-7C60-5609-420EB754C8DF}"/>
                </a:ext>
              </a:extLst>
            </p:cNvPr>
            <p:cNvPicPr>
              <a:picLocks noChangeAspect="1"/>
            </p:cNvPicPr>
            <p:nvPr/>
          </p:nvPicPr>
          <p:blipFill>
            <a:blip r:embed="rId2"/>
            <a:stretch>
              <a:fillRect/>
            </a:stretch>
          </p:blipFill>
          <p:spPr>
            <a:xfrm>
              <a:off x="1670007" y="509414"/>
              <a:ext cx="6840305" cy="1103472"/>
            </a:xfrm>
            <a:prstGeom prst="rect">
              <a:avLst/>
            </a:prstGeom>
          </p:spPr>
        </p:pic>
        <p:pic>
          <p:nvPicPr>
            <p:cNvPr id="9" name="Picture 8">
              <a:extLst>
                <a:ext uri="{FF2B5EF4-FFF2-40B4-BE49-F238E27FC236}">
                  <a16:creationId xmlns:a16="http://schemas.microsoft.com/office/drawing/2014/main" id="{8E7F0028-853A-F836-DB22-7FC881B6277D}"/>
                </a:ext>
              </a:extLst>
            </p:cNvPr>
            <p:cNvPicPr>
              <a:picLocks noChangeAspect="1"/>
            </p:cNvPicPr>
            <p:nvPr/>
          </p:nvPicPr>
          <p:blipFill>
            <a:blip r:embed="rId3"/>
            <a:stretch>
              <a:fillRect/>
            </a:stretch>
          </p:blipFill>
          <p:spPr>
            <a:xfrm>
              <a:off x="8016246" y="353433"/>
              <a:ext cx="1566808" cy="1780186"/>
            </a:xfrm>
            <a:prstGeom prst="rect">
              <a:avLst/>
            </a:prstGeom>
          </p:spPr>
        </p:pic>
      </p:grpSp>
      <p:sp>
        <p:nvSpPr>
          <p:cNvPr id="10" name="TextBox 9">
            <a:extLst>
              <a:ext uri="{FF2B5EF4-FFF2-40B4-BE49-F238E27FC236}">
                <a16:creationId xmlns:a16="http://schemas.microsoft.com/office/drawing/2014/main" id="{98705177-9F65-85D1-17AB-77C0AA741919}"/>
              </a:ext>
            </a:extLst>
          </p:cNvPr>
          <p:cNvSpPr txBox="1"/>
          <p:nvPr/>
        </p:nvSpPr>
        <p:spPr>
          <a:xfrm>
            <a:off x="367977" y="1068365"/>
            <a:ext cx="11438199" cy="1615827"/>
          </a:xfrm>
          <a:prstGeom prst="rect">
            <a:avLst/>
          </a:prstGeom>
          <a:noFill/>
        </p:spPr>
        <p:txBody>
          <a:bodyPr wrap="square" rtlCol="0">
            <a:spAutoFit/>
          </a:bodyPr>
          <a:lstStyle/>
          <a:p>
            <a:pPr algn="just"/>
            <a:r>
              <a:rPr lang="vi-VN" sz="3300" b="1" dirty="0">
                <a:solidFill>
                  <a:srgbClr val="002060"/>
                </a:solidFill>
                <a:latin typeface="Cambria" panose="02040503050406030204" pitchFamily="18" charset="0"/>
                <a:ea typeface="Cambria" panose="02040503050406030204" pitchFamily="18" charset="0"/>
              </a:rPr>
              <a:t>- Xây dựng kế hoạch rèn luyện các đức tính cần thiết để thích ứng với môi trường học tập mới đã được nêu ở hoạt động trên.</a:t>
            </a:r>
            <a:endParaRPr lang="en-US" sz="33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682432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D87BB-3183-B7E3-5B87-28EFCCA7A61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516E380-0D6E-53DB-6F54-4501D0CE6CF5}"/>
              </a:ext>
            </a:extLst>
          </p:cNvPr>
          <p:cNvPicPr>
            <a:picLocks noChangeAspect="1"/>
          </p:cNvPicPr>
          <p:nvPr/>
        </p:nvPicPr>
        <p:blipFill rotWithShape="1">
          <a:blip r:embed="rId2"/>
          <a:srcRect l="21069" t="10582" r="38495" b="50757"/>
          <a:stretch/>
        </p:blipFill>
        <p:spPr>
          <a:xfrm rot="1368040">
            <a:off x="3961683" y="347499"/>
            <a:ext cx="3334351" cy="2453702"/>
          </a:xfrm>
          <a:prstGeom prst="rect">
            <a:avLst/>
          </a:prstGeom>
        </p:spPr>
      </p:pic>
      <p:sp>
        <p:nvSpPr>
          <p:cNvPr id="3" name="TextBox 2">
            <a:extLst>
              <a:ext uri="{FF2B5EF4-FFF2-40B4-BE49-F238E27FC236}">
                <a16:creationId xmlns:a16="http://schemas.microsoft.com/office/drawing/2014/main" id="{2D43AEAD-EBF0-9656-EE21-002C90B6076B}"/>
              </a:ext>
            </a:extLst>
          </p:cNvPr>
          <p:cNvSpPr txBox="1"/>
          <p:nvPr/>
        </p:nvSpPr>
        <p:spPr>
          <a:xfrm>
            <a:off x="590653" y="2570439"/>
            <a:ext cx="9199891" cy="1717393"/>
          </a:xfrm>
          <a:prstGeom prst="rect">
            <a:avLst/>
          </a:prstGeom>
          <a:noFill/>
        </p:spPr>
        <p:txBody>
          <a:bodyPr wrap="square" rtlCol="0">
            <a:spAutoFit/>
          </a:bodyPr>
          <a:lstStyle/>
          <a:p>
            <a:pPr lvl="0">
              <a:lnSpc>
                <a:spcPct val="110000"/>
              </a:lnSpc>
              <a:spcBef>
                <a:spcPts val="600"/>
              </a:spcBef>
            </a:pPr>
            <a:r>
              <a:rPr kumimoji="0" lang="en-US" sz="4800" b="1" i="0" u="none" strike="noStrike" kern="1200" cap="none" spc="0" normalizeH="0" baseline="0" noProof="0" dirty="0">
                <a:ln>
                  <a:noFill/>
                </a:ln>
                <a:solidFill>
                  <a:srgbClr val="D60093"/>
                </a:solidFill>
                <a:effectLst/>
                <a:uLnTx/>
                <a:uFillTx/>
                <a:latin typeface="Cambria" panose="02040503050406030204" pitchFamily="18" charset="0"/>
                <a:ea typeface="Cambria" panose="02040503050406030204" pitchFamily="18" charset="0"/>
              </a:rPr>
              <a:t>    </a:t>
            </a:r>
            <a:r>
              <a:rPr lang="vi-VN" sz="4800" b="1" dirty="0">
                <a:solidFill>
                  <a:srgbClr val="D60093"/>
                </a:solidFill>
                <a:latin typeface="Cambria" panose="02040503050406030204" pitchFamily="18" charset="0"/>
                <a:ea typeface="Cambria" panose="02040503050406030204" pitchFamily="18" charset="0"/>
              </a:rPr>
              <a:t> Kế hoạch càng chi tiết, cụ thể, chúng ta càng dễ thực hiện.</a:t>
            </a:r>
            <a:endParaRPr kumimoji="0" lang="vi-VN" sz="4800" b="1" i="0" u="none" strike="noStrike" kern="1200" cap="none" spc="0" normalizeH="0" baseline="0" noProof="0" dirty="0">
              <a:ln>
                <a:noFill/>
              </a:ln>
              <a:solidFill>
                <a:srgbClr val="D60093"/>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94780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7" name="Picture 6">
            <a:extLst>
              <a:ext uri="{FF2B5EF4-FFF2-40B4-BE49-F238E27FC236}">
                <a16:creationId xmlns:a16="http://schemas.microsoft.com/office/drawing/2014/main" id="{6BCFD44D-C842-41EE-99F7-8A7422E73854}"/>
              </a:ext>
            </a:extLst>
          </p:cNvPr>
          <p:cNvPicPr>
            <a:picLocks noChangeAspect="1"/>
          </p:cNvPicPr>
          <p:nvPr/>
        </p:nvPicPr>
        <p:blipFill>
          <a:blip r:embed="rId7"/>
          <a:stretch>
            <a:fillRect/>
          </a:stretch>
        </p:blipFill>
        <p:spPr>
          <a:xfrm>
            <a:off x="1260393" y="1872898"/>
            <a:ext cx="9671213" cy="2345213"/>
          </a:xfrm>
          <a:prstGeom prst="rect">
            <a:avLst/>
          </a:prstGeom>
        </p:spPr>
      </p:pic>
    </p:spTree>
    <p:extLst>
      <p:ext uri="{BB962C8B-B14F-4D97-AF65-F5344CB8AC3E}">
        <p14:creationId xmlns:p14="http://schemas.microsoft.com/office/powerpoint/2010/main" val="918182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7" name="Picture 6">
            <a:extLst>
              <a:ext uri="{FF2B5EF4-FFF2-40B4-BE49-F238E27FC236}">
                <a16:creationId xmlns:a16="http://schemas.microsoft.com/office/drawing/2014/main" id="{644754A4-FC16-B104-DDCA-CE90C9F0DA50}"/>
              </a:ext>
            </a:extLst>
          </p:cNvPr>
          <p:cNvPicPr>
            <a:picLocks noChangeAspect="1"/>
          </p:cNvPicPr>
          <p:nvPr/>
        </p:nvPicPr>
        <p:blipFill>
          <a:blip r:embed="rId7"/>
          <a:stretch>
            <a:fillRect/>
          </a:stretch>
        </p:blipFill>
        <p:spPr>
          <a:xfrm>
            <a:off x="1613932" y="200670"/>
            <a:ext cx="8964133" cy="1876420"/>
          </a:xfrm>
          <a:prstGeom prst="rect">
            <a:avLst/>
          </a:prstGeom>
        </p:spPr>
      </p:pic>
      <p:sp>
        <p:nvSpPr>
          <p:cNvPr id="8" name="TextBox 7"/>
          <p:cNvSpPr txBox="1"/>
          <p:nvPr/>
        </p:nvSpPr>
        <p:spPr>
          <a:xfrm>
            <a:off x="1757449" y="2045804"/>
            <a:ext cx="8820616" cy="1938992"/>
          </a:xfrm>
          <a:prstGeom prst="rect">
            <a:avLst/>
          </a:prstGeom>
          <a:noFill/>
        </p:spPr>
        <p:txBody>
          <a:bodyPr wrap="square" rtlCol="0">
            <a:spAutoFit/>
          </a:bodyPr>
          <a:lstStyle/>
          <a:p>
            <a:pPr algn="just"/>
            <a:r>
              <a:rPr lang="vi-VN" sz="4000" dirty="0">
                <a:solidFill>
                  <a:srgbClr val="0070C0"/>
                </a:solidFill>
                <a:latin typeface="Cambria" panose="02040503050406030204" pitchFamily="18" charset="0"/>
                <a:ea typeface="Cambria" panose="02040503050406030204" pitchFamily="18" charset="0"/>
              </a:rPr>
              <a:t>- Học sinh thực hiện việc rèn luyện các đức tính cần thiết để thích ứng với môi trường học tập mới theo kế hoạch.</a:t>
            </a:r>
          </a:p>
        </p:txBody>
      </p:sp>
    </p:spTree>
    <p:extLst>
      <p:ext uri="{BB962C8B-B14F-4D97-AF65-F5344CB8AC3E}">
        <p14:creationId xmlns:p14="http://schemas.microsoft.com/office/powerpoint/2010/main" val="2187209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997670"/>
            <a:ext cx="10653486" cy="5319486"/>
          </a:xfrm>
          <a:prstGeom prst="rect">
            <a:avLst/>
          </a:prstGeom>
        </p:spPr>
      </p:pic>
      <p:pic>
        <p:nvPicPr>
          <p:cNvPr id="4" name="图片 24" descr="卡通人物&#10;&#10;低可信度描述已自动生成">
            <a:extLst>
              <a:ext uri="{FF2B5EF4-FFF2-40B4-BE49-F238E27FC236}">
                <a16:creationId xmlns:a16="http://schemas.microsoft.com/office/drawing/2014/main" id="{650A6243-7162-05D2-6D00-BBDE6896F0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458" b="939"/>
          <a:stretch/>
        </p:blipFill>
        <p:spPr>
          <a:xfrm>
            <a:off x="0" y="3629912"/>
            <a:ext cx="12192000" cy="3228088"/>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pic>
        <p:nvPicPr>
          <p:cNvPr id="6" name="图片 21" descr="卡通人物&#10;&#10;低可信度描述已自动生成">
            <a:extLst>
              <a:ext uri="{FF2B5EF4-FFF2-40B4-BE49-F238E27FC236}">
                <a16:creationId xmlns:a16="http://schemas.microsoft.com/office/drawing/2014/main" id="{6A9C467A-1CB0-066E-0ED6-B81E3906D4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9721"/>
          <a:stretch/>
        </p:blipFill>
        <p:spPr>
          <a:xfrm>
            <a:off x="0" y="0"/>
            <a:ext cx="12192000" cy="2338466"/>
          </a:xfrm>
          <a:prstGeom prst="rect">
            <a:avLst/>
          </a:prstGeom>
        </p:spPr>
      </p:pic>
      <p:grpSp>
        <p:nvGrpSpPr>
          <p:cNvPr id="7" name="组合 11">
            <a:extLst>
              <a:ext uri="{FF2B5EF4-FFF2-40B4-BE49-F238E27FC236}">
                <a16:creationId xmlns:a16="http://schemas.microsoft.com/office/drawing/2014/main" id="{9D0E8AA4-F605-FCAA-4C4E-2C9B6D340A09}"/>
              </a:ext>
            </a:extLst>
          </p:cNvPr>
          <p:cNvGrpSpPr/>
          <p:nvPr/>
        </p:nvGrpSpPr>
        <p:grpSpPr>
          <a:xfrm>
            <a:off x="167015" y="250972"/>
            <a:ext cx="3026128" cy="3026128"/>
            <a:chOff x="8718098" y="-182640"/>
            <a:chExt cx="3600000" cy="3600000"/>
          </a:xfrm>
        </p:grpSpPr>
        <p:sp>
          <p:nvSpPr>
            <p:cNvPr id="8" name="椭圆 10">
              <a:extLst>
                <a:ext uri="{FF2B5EF4-FFF2-40B4-BE49-F238E27FC236}">
                  <a16:creationId xmlns:a16="http://schemas.microsoft.com/office/drawing/2014/main" id="{687CABF4-2213-C768-2E4E-3A48F1EFAA4F}"/>
                </a:ext>
              </a:extLst>
            </p:cNvPr>
            <p:cNvSpPr/>
            <p:nvPr/>
          </p:nvSpPr>
          <p:spPr>
            <a:xfrm>
              <a:off x="9363976" y="651753"/>
              <a:ext cx="2413416" cy="21885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游戏机&#10;&#10;描述已自动生成">
              <a:extLst>
                <a:ext uri="{FF2B5EF4-FFF2-40B4-BE49-F238E27FC236}">
                  <a16:creationId xmlns:a16="http://schemas.microsoft.com/office/drawing/2014/main" id="{2519A930-3B91-4F7B-888D-4B9B652EC5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8098" y="-182640"/>
              <a:ext cx="3600000" cy="3600000"/>
            </a:xfrm>
            <a:prstGeom prst="rect">
              <a:avLst/>
            </a:prstGeom>
          </p:spPr>
        </p:pic>
      </p:grpSp>
      <p:pic>
        <p:nvPicPr>
          <p:cNvPr id="5" name="Picture 4">
            <a:extLst>
              <a:ext uri="{FF2B5EF4-FFF2-40B4-BE49-F238E27FC236}">
                <a16:creationId xmlns:a16="http://schemas.microsoft.com/office/drawing/2014/main" id="{66EFDCC2-BCEE-C582-AB56-8B81576DBE41}"/>
              </a:ext>
            </a:extLst>
          </p:cNvPr>
          <p:cNvPicPr>
            <a:picLocks noChangeAspect="1"/>
          </p:cNvPicPr>
          <p:nvPr/>
        </p:nvPicPr>
        <p:blipFill>
          <a:blip r:embed="rId6"/>
          <a:stretch>
            <a:fillRect/>
          </a:stretch>
        </p:blipFill>
        <p:spPr>
          <a:xfrm>
            <a:off x="1724282" y="2589438"/>
            <a:ext cx="9097656" cy="2248151"/>
          </a:xfrm>
          <a:prstGeom prst="rect">
            <a:avLst/>
          </a:prstGeom>
        </p:spPr>
      </p:pic>
    </p:spTree>
    <p:extLst>
      <p:ext uri="{BB962C8B-B14F-4D97-AF65-F5344CB8AC3E}">
        <p14:creationId xmlns:p14="http://schemas.microsoft.com/office/powerpoint/2010/main" val="3582484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146597" y="222069"/>
            <a:ext cx="11798770" cy="663593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24" y="-349110"/>
            <a:ext cx="2007668" cy="2007668"/>
          </a:xfrm>
          <a:prstGeom prst="rect">
            <a:avLst/>
          </a:prstGeom>
        </p:spPr>
      </p:pic>
      <p:pic>
        <p:nvPicPr>
          <p:cNvPr id="11" name="图片 24" descr="卡通人物&#10;&#10;低可信度描述已自动生成">
            <a:extLst>
              <a:ext uri="{FF2B5EF4-FFF2-40B4-BE49-F238E27FC236}">
                <a16:creationId xmlns:a16="http://schemas.microsoft.com/office/drawing/2014/main" id="{650A6243-7162-05D2-6D00-BBDE6896F0B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3458" b="939"/>
          <a:stretch/>
        </p:blipFill>
        <p:spPr>
          <a:xfrm>
            <a:off x="0" y="4428308"/>
            <a:ext cx="12192000" cy="2429691"/>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pic>
        <p:nvPicPr>
          <p:cNvPr id="8" name="Picture 7">
            <a:extLst>
              <a:ext uri="{FF2B5EF4-FFF2-40B4-BE49-F238E27FC236}">
                <a16:creationId xmlns:a16="http://schemas.microsoft.com/office/drawing/2014/main" id="{0A404624-3979-81EA-BB05-53F296CDE2A5}"/>
              </a:ext>
            </a:extLst>
          </p:cNvPr>
          <p:cNvPicPr>
            <a:picLocks noChangeAspect="1"/>
          </p:cNvPicPr>
          <p:nvPr/>
        </p:nvPicPr>
        <p:blipFill>
          <a:blip r:embed="rId6"/>
          <a:stretch>
            <a:fillRect/>
          </a:stretch>
        </p:blipFill>
        <p:spPr>
          <a:xfrm>
            <a:off x="996800" y="59589"/>
            <a:ext cx="4157464" cy="1821038"/>
          </a:xfrm>
          <a:prstGeom prst="rect">
            <a:avLst/>
          </a:prstGeom>
        </p:spPr>
      </p:pic>
      <p:pic>
        <p:nvPicPr>
          <p:cNvPr id="9" name="Picture 8">
            <a:extLst>
              <a:ext uri="{FF2B5EF4-FFF2-40B4-BE49-F238E27FC236}">
                <a16:creationId xmlns:a16="http://schemas.microsoft.com/office/drawing/2014/main" id="{11043F99-E868-933E-B5B7-8F38B04D2B0B}"/>
              </a:ext>
            </a:extLst>
          </p:cNvPr>
          <p:cNvPicPr>
            <a:picLocks noChangeAspect="1"/>
          </p:cNvPicPr>
          <p:nvPr/>
        </p:nvPicPr>
        <p:blipFill>
          <a:blip r:embed="rId7"/>
          <a:stretch>
            <a:fillRect/>
          </a:stretch>
        </p:blipFill>
        <p:spPr>
          <a:xfrm>
            <a:off x="4707734" y="811120"/>
            <a:ext cx="6114818" cy="1926503"/>
          </a:xfrm>
          <a:prstGeom prst="rect">
            <a:avLst/>
          </a:prstGeom>
        </p:spPr>
      </p:pic>
      <p:sp>
        <p:nvSpPr>
          <p:cNvPr id="10" name="TextBox 9">
            <a:extLst>
              <a:ext uri="{FF2B5EF4-FFF2-40B4-BE49-F238E27FC236}">
                <a16:creationId xmlns:a16="http://schemas.microsoft.com/office/drawing/2014/main" id="{10170B82-F9C7-9D42-EFD8-C4C991D87AAC}"/>
              </a:ext>
            </a:extLst>
          </p:cNvPr>
          <p:cNvSpPr txBox="1"/>
          <p:nvPr/>
        </p:nvSpPr>
        <p:spPr>
          <a:xfrm>
            <a:off x="796842" y="2071031"/>
            <a:ext cx="10598315" cy="3754874"/>
          </a:xfrm>
          <a:prstGeom prst="rect">
            <a:avLst/>
          </a:prstGeom>
          <a:noFill/>
        </p:spPr>
        <p:txBody>
          <a:bodyPr wrap="square" rtlCol="0">
            <a:spAutoFit/>
          </a:bodyPr>
          <a:lstStyle/>
          <a:p>
            <a:pPr algn="just"/>
            <a:r>
              <a:rPr lang="vi-VN" sz="3400" dirty="0">
                <a:solidFill>
                  <a:srgbClr val="002060"/>
                </a:solidFill>
                <a:latin typeface="Cambria" panose="02040503050406030204" pitchFamily="18" charset="0"/>
                <a:ea typeface="Cambria" panose="02040503050406030204" pitchFamily="18" charset="0"/>
              </a:rPr>
              <a:t>- HS đứng thành nhóm 3. </a:t>
            </a:r>
          </a:p>
          <a:p>
            <a:pPr algn="just"/>
            <a:r>
              <a:rPr lang="vi-VN" sz="3400" dirty="0">
                <a:solidFill>
                  <a:srgbClr val="002060"/>
                </a:solidFill>
                <a:latin typeface="Cambria" panose="02040503050406030204" pitchFamily="18" charset="0"/>
                <a:ea typeface="Cambria" panose="02040503050406030204" pitchFamily="18" charset="0"/>
              </a:rPr>
              <a:t>- GV hô số lượng chân; nhóm 3 HS đó phải đặt đúng số chân chạm đất theo yêu cầu.</a:t>
            </a:r>
          </a:p>
          <a:p>
            <a:pPr algn="just"/>
            <a:r>
              <a:rPr lang="vi-VN" sz="3400" dirty="0">
                <a:solidFill>
                  <a:srgbClr val="002060"/>
                </a:solidFill>
                <a:latin typeface="Cambria" panose="02040503050406030204" pitchFamily="18" charset="0"/>
                <a:ea typeface="Cambria" panose="02040503050406030204" pitchFamily="18" charset="0"/>
              </a:rPr>
              <a:t>VD: Ba người bốn chân – HS phải chọn phương án: 2 HS co 1 chân lên hoặc 2 HS khoác vai để 1 HS co cả 2 chân lên…, sao cho trên mặt đất có đủ số chân yêu cầu, không thừa, không thiếu.</a:t>
            </a:r>
            <a:endParaRPr lang="en-US" sz="3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1993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6" presetClass="emph" presetSubtype="0" fill="hold" nodeType="withEffect">
                                  <p:stCondLst>
                                    <p:cond delay="500"/>
                                  </p:stCondLst>
                                  <p:childTnLst>
                                    <p:animEffect transition="out" filter="fade">
                                      <p:cBhvr>
                                        <p:cTn id="11" dur="1200" tmFilter="0, 0; .2, .5; .8, .5; 1, 0"/>
                                        <p:tgtEl>
                                          <p:spTgt spid="8"/>
                                        </p:tgtEl>
                                      </p:cBhvr>
                                    </p:animEffect>
                                    <p:animScale>
                                      <p:cBhvr>
                                        <p:cTn id="12" dur="600" autoRev="1" fill="hold"/>
                                        <p:tgtEl>
                                          <p:spTgt spid="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7" name="Picture 6">
            <a:extLst>
              <a:ext uri="{FF2B5EF4-FFF2-40B4-BE49-F238E27FC236}">
                <a16:creationId xmlns:a16="http://schemas.microsoft.com/office/drawing/2014/main" id="{9A801432-B910-4763-1080-9F1ADE5A7802}"/>
              </a:ext>
            </a:extLst>
          </p:cNvPr>
          <p:cNvPicPr>
            <a:picLocks noChangeAspect="1"/>
          </p:cNvPicPr>
          <p:nvPr/>
        </p:nvPicPr>
        <p:blipFill>
          <a:blip r:embed="rId7"/>
          <a:stretch>
            <a:fillRect/>
          </a:stretch>
        </p:blipFill>
        <p:spPr>
          <a:xfrm>
            <a:off x="1151692" y="1911354"/>
            <a:ext cx="9888615" cy="2321807"/>
          </a:xfrm>
          <a:prstGeom prst="rect">
            <a:avLst/>
          </a:prstGeom>
        </p:spPr>
      </p:pic>
    </p:spTree>
    <p:extLst>
      <p:ext uri="{BB962C8B-B14F-4D97-AF65-F5344CB8AC3E}">
        <p14:creationId xmlns:p14="http://schemas.microsoft.com/office/powerpoint/2010/main" val="2731912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288B6-DB17-BF28-0092-C2285E09FE96}"/>
            </a:ext>
          </a:extLst>
        </p:cNvPr>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53B843A9-ACA3-6CF5-E4F1-561AF32B3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7887DAA2-8600-96F0-D9EB-D180FBEBA23B}"/>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997670"/>
            <a:ext cx="10653486" cy="5319486"/>
          </a:xfrm>
          <a:prstGeom prst="rect">
            <a:avLst/>
          </a:prstGeom>
        </p:spPr>
      </p:pic>
      <p:pic>
        <p:nvPicPr>
          <p:cNvPr id="4" name="图片 24" descr="卡通人物&#10;&#10;低可信度描述已自动生成">
            <a:extLst>
              <a:ext uri="{FF2B5EF4-FFF2-40B4-BE49-F238E27FC236}">
                <a16:creationId xmlns:a16="http://schemas.microsoft.com/office/drawing/2014/main" id="{8DB99ADE-5052-5757-8647-A8B72A0ECC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458" b="939"/>
          <a:stretch/>
        </p:blipFill>
        <p:spPr>
          <a:xfrm>
            <a:off x="0" y="3629912"/>
            <a:ext cx="12192000" cy="3228088"/>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pic>
        <p:nvPicPr>
          <p:cNvPr id="6" name="图片 21" descr="卡通人物&#10;&#10;低可信度描述已自动生成">
            <a:extLst>
              <a:ext uri="{FF2B5EF4-FFF2-40B4-BE49-F238E27FC236}">
                <a16:creationId xmlns:a16="http://schemas.microsoft.com/office/drawing/2014/main" id="{2DF93D6E-B386-A5B3-7BD9-70427E7A30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9721"/>
          <a:stretch/>
        </p:blipFill>
        <p:spPr>
          <a:xfrm>
            <a:off x="0" y="0"/>
            <a:ext cx="12192000" cy="2338466"/>
          </a:xfrm>
          <a:prstGeom prst="rect">
            <a:avLst/>
          </a:prstGeom>
        </p:spPr>
      </p:pic>
      <p:grpSp>
        <p:nvGrpSpPr>
          <p:cNvPr id="7" name="组合 11">
            <a:extLst>
              <a:ext uri="{FF2B5EF4-FFF2-40B4-BE49-F238E27FC236}">
                <a16:creationId xmlns:a16="http://schemas.microsoft.com/office/drawing/2014/main" id="{B73313D8-C6C7-8F17-DBF4-5FF94F5C339A}"/>
              </a:ext>
            </a:extLst>
          </p:cNvPr>
          <p:cNvGrpSpPr/>
          <p:nvPr/>
        </p:nvGrpSpPr>
        <p:grpSpPr>
          <a:xfrm>
            <a:off x="0" y="-217380"/>
            <a:ext cx="3026128" cy="3026128"/>
            <a:chOff x="8718098" y="-182640"/>
            <a:chExt cx="3600000" cy="3600000"/>
          </a:xfrm>
        </p:grpSpPr>
        <p:sp>
          <p:nvSpPr>
            <p:cNvPr id="8" name="椭圆 10">
              <a:extLst>
                <a:ext uri="{FF2B5EF4-FFF2-40B4-BE49-F238E27FC236}">
                  <a16:creationId xmlns:a16="http://schemas.microsoft.com/office/drawing/2014/main" id="{EE27AA15-3A01-B3FB-0665-35AEE2DEA0B5}"/>
                </a:ext>
              </a:extLst>
            </p:cNvPr>
            <p:cNvSpPr/>
            <p:nvPr/>
          </p:nvSpPr>
          <p:spPr>
            <a:xfrm>
              <a:off x="9363976" y="651753"/>
              <a:ext cx="2413416" cy="21885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9" name="图片 8" descr="图片包含 游戏机&#10;&#10;描述已自动生成">
              <a:extLst>
                <a:ext uri="{FF2B5EF4-FFF2-40B4-BE49-F238E27FC236}">
                  <a16:creationId xmlns:a16="http://schemas.microsoft.com/office/drawing/2014/main" id="{3EEE718D-F0C5-1BA2-A0DB-C52A1DB06F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8098" y="-182640"/>
              <a:ext cx="3600000" cy="3600000"/>
            </a:xfrm>
            <a:prstGeom prst="rect">
              <a:avLst/>
            </a:prstGeom>
          </p:spPr>
        </p:pic>
      </p:grpSp>
      <p:pic>
        <p:nvPicPr>
          <p:cNvPr id="10" name="Picture 9">
            <a:extLst>
              <a:ext uri="{FF2B5EF4-FFF2-40B4-BE49-F238E27FC236}">
                <a16:creationId xmlns:a16="http://schemas.microsoft.com/office/drawing/2014/main" id="{3808AA63-08C2-4A67-FC52-3370AE10BDE9}"/>
              </a:ext>
            </a:extLst>
          </p:cNvPr>
          <p:cNvPicPr>
            <a:picLocks noChangeAspect="1"/>
          </p:cNvPicPr>
          <p:nvPr/>
        </p:nvPicPr>
        <p:blipFill rotWithShape="1">
          <a:blip r:embed="rId6"/>
          <a:srcRect l="14324" t="8756" r="31490" b="43689"/>
          <a:stretch/>
        </p:blipFill>
        <p:spPr>
          <a:xfrm rot="1771175">
            <a:off x="4577500" y="1131176"/>
            <a:ext cx="3330516" cy="2251821"/>
          </a:xfrm>
          <a:prstGeom prst="rect">
            <a:avLst/>
          </a:prstGeom>
        </p:spPr>
      </p:pic>
      <p:pic>
        <p:nvPicPr>
          <p:cNvPr id="12" name="Picture 11">
            <a:extLst>
              <a:ext uri="{FF2B5EF4-FFF2-40B4-BE49-F238E27FC236}">
                <a16:creationId xmlns:a16="http://schemas.microsoft.com/office/drawing/2014/main" id="{3066BD08-31ED-453B-3245-7258F365BF85}"/>
              </a:ext>
            </a:extLst>
          </p:cNvPr>
          <p:cNvPicPr>
            <a:picLocks noChangeAspect="1"/>
          </p:cNvPicPr>
          <p:nvPr/>
        </p:nvPicPr>
        <p:blipFill>
          <a:blip r:embed="rId7"/>
          <a:stretch>
            <a:fillRect/>
          </a:stretch>
        </p:blipFill>
        <p:spPr>
          <a:xfrm>
            <a:off x="1748245" y="2482348"/>
            <a:ext cx="9327688" cy="3584759"/>
          </a:xfrm>
          <a:prstGeom prst="rect">
            <a:avLst/>
          </a:prstGeom>
        </p:spPr>
      </p:pic>
    </p:spTree>
    <p:extLst>
      <p:ext uri="{BB962C8B-B14F-4D97-AF65-F5344CB8AC3E}">
        <p14:creationId xmlns:p14="http://schemas.microsoft.com/office/powerpoint/2010/main" val="964086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5705" y="395531"/>
            <a:ext cx="11700587" cy="2308324"/>
          </a:xfrm>
          <a:prstGeom prst="rect">
            <a:avLst/>
          </a:prstGeom>
          <a:noFill/>
        </p:spPr>
        <p:txBody>
          <a:bodyPr wrap="square" rtlCol="0">
            <a:spAutoFit/>
          </a:bodyPr>
          <a:lstStyle/>
          <a:p>
            <a:pPr marL="457200" indent="-457200" algn="just">
              <a:buFontTx/>
              <a:buChar char="-"/>
            </a:pPr>
            <a:r>
              <a:rPr lang="vi-VN" sz="3600" dirty="0">
                <a:solidFill>
                  <a:srgbClr val="002060"/>
                </a:solidFill>
                <a:latin typeface="Cambria" panose="02040503050406030204" pitchFamily="18" charset="0"/>
                <a:ea typeface="Cambria" panose="02040503050406030204" pitchFamily="18" charset="0"/>
              </a:rPr>
              <a:t>Nhắc lại những điểm khác biệt của môi trường trung học cơ sở mà em tìm hiểu được.</a:t>
            </a:r>
          </a:p>
          <a:p>
            <a:pPr marL="457200" indent="-457200" algn="just">
              <a:buFontTx/>
              <a:buChar char="-"/>
            </a:pPr>
            <a:r>
              <a:rPr lang="vi-VN" sz="3600" dirty="0">
                <a:solidFill>
                  <a:srgbClr val="002060"/>
                </a:solidFill>
                <a:latin typeface="Cambria" panose="02040503050406030204" pitchFamily="18" charset="0"/>
                <a:ea typeface="Cambria" panose="02040503050406030204" pitchFamily="18" charset="0"/>
              </a:rPr>
              <a:t>Thảo luận, đề xuất những đức tính cần chú trọng rèn luyện để thích ứng với môi trường học tập mới.</a:t>
            </a:r>
            <a:endParaRPr lang="en-US" sz="3600"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EC482F1F-8546-1AC9-3E9A-71D49DBCB0DF}"/>
              </a:ext>
            </a:extLst>
          </p:cNvPr>
          <p:cNvPicPr>
            <a:picLocks noChangeAspect="1"/>
          </p:cNvPicPr>
          <p:nvPr/>
        </p:nvPicPr>
        <p:blipFill>
          <a:blip r:embed="rId2"/>
          <a:stretch>
            <a:fillRect/>
          </a:stretch>
        </p:blipFill>
        <p:spPr>
          <a:xfrm>
            <a:off x="447958" y="3330222"/>
            <a:ext cx="11296083" cy="2641089"/>
          </a:xfrm>
          <a:prstGeom prst="rect">
            <a:avLst/>
          </a:prstGeom>
          <a:ln>
            <a:noFill/>
          </a:ln>
          <a:effectLst>
            <a:softEdge rad="112500"/>
          </a:effectLst>
        </p:spPr>
      </p:pic>
    </p:spTree>
    <p:extLst>
      <p:ext uri="{BB962C8B-B14F-4D97-AF65-F5344CB8AC3E}">
        <p14:creationId xmlns:p14="http://schemas.microsoft.com/office/powerpoint/2010/main" val="3662009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59CBF2-DADE-FB2B-7158-1B3D2E5FE949}"/>
              </a:ext>
            </a:extLst>
          </p:cNvPr>
          <p:cNvSpPr txBox="1"/>
          <p:nvPr/>
        </p:nvSpPr>
        <p:spPr>
          <a:xfrm>
            <a:off x="1196622" y="813220"/>
            <a:ext cx="10419645" cy="1200329"/>
          </a:xfrm>
          <a:prstGeom prst="rect">
            <a:avLst/>
          </a:prstGeom>
          <a:noFill/>
        </p:spPr>
        <p:txBody>
          <a:bodyPr wrap="square" rtlCol="0">
            <a:spAutoFit/>
          </a:bodyPr>
          <a:lstStyle/>
          <a:p>
            <a:pPr algn="ctr"/>
            <a:r>
              <a:rPr lang="vi-VN" sz="3600" b="1" dirty="0">
                <a:solidFill>
                  <a:srgbClr val="D60093"/>
                </a:solidFill>
                <a:latin typeface="Cambria" panose="02040503050406030204" pitchFamily="18" charset="0"/>
                <a:ea typeface="Cambria" panose="02040503050406030204" pitchFamily="18" charset="0"/>
              </a:rPr>
              <a:t>Nhắc lại những điểm khác biệt của môi trường trung học cơ sở mà em tìm hiểu được.</a:t>
            </a:r>
          </a:p>
        </p:txBody>
      </p:sp>
      <p:sp>
        <p:nvSpPr>
          <p:cNvPr id="3" name="TextBox 2">
            <a:extLst>
              <a:ext uri="{FF2B5EF4-FFF2-40B4-BE49-F238E27FC236}">
                <a16:creationId xmlns:a16="http://schemas.microsoft.com/office/drawing/2014/main" id="{D35F8867-9478-E234-7EB1-6687603E9FDD}"/>
              </a:ext>
            </a:extLst>
          </p:cNvPr>
          <p:cNvSpPr txBox="1"/>
          <p:nvPr/>
        </p:nvSpPr>
        <p:spPr>
          <a:xfrm>
            <a:off x="575733" y="2167887"/>
            <a:ext cx="10927645" cy="2898101"/>
          </a:xfrm>
          <a:prstGeom prst="rect">
            <a:avLst/>
          </a:prstGeom>
          <a:noFill/>
        </p:spPr>
        <p:txBody>
          <a:bodyPr wrap="square" rtlCol="0">
            <a:spAutoFit/>
          </a:bodyPr>
          <a:lstStyle/>
          <a:p>
            <a:pPr marL="457200" indent="-457200" algn="just">
              <a:lnSpc>
                <a:spcPct val="130000"/>
              </a:lnSpc>
              <a:buFontTx/>
              <a:buChar char="-"/>
            </a:pPr>
            <a:r>
              <a:rPr lang="vi-VN" sz="3600" dirty="0">
                <a:solidFill>
                  <a:srgbClr val="002060"/>
                </a:solidFill>
                <a:latin typeface="Cambria" panose="02040503050406030204" pitchFamily="18" charset="0"/>
                <a:ea typeface="Cambria" panose="02040503050406030204" pitchFamily="18" charset="0"/>
              </a:rPr>
              <a:t>Sử dụng vở kẻ ngang </a:t>
            </a:r>
          </a:p>
          <a:p>
            <a:pPr marL="457200" indent="-457200" algn="just">
              <a:lnSpc>
                <a:spcPct val="130000"/>
              </a:lnSpc>
              <a:buFontTx/>
              <a:buChar char="-"/>
            </a:pPr>
            <a:r>
              <a:rPr lang="vi-VN" sz="3600" dirty="0">
                <a:solidFill>
                  <a:srgbClr val="002060"/>
                </a:solidFill>
                <a:latin typeface="Cambria" panose="02040503050406030204" pitchFamily="18" charset="0"/>
                <a:ea typeface="Cambria" panose="02040503050406030204" pitchFamily="18" charset="0"/>
              </a:rPr>
              <a:t>Phải có ý thức tự học cao hơn </a:t>
            </a:r>
          </a:p>
          <a:p>
            <a:pPr marL="457200" indent="-457200" algn="just">
              <a:lnSpc>
                <a:spcPct val="130000"/>
              </a:lnSpc>
              <a:buFontTx/>
              <a:buChar char="-"/>
            </a:pPr>
            <a:r>
              <a:rPr lang="vi-VN" sz="3600" dirty="0">
                <a:solidFill>
                  <a:srgbClr val="002060"/>
                </a:solidFill>
                <a:latin typeface="Cambria" panose="02040503050406030204" pitchFamily="18" charset="0"/>
                <a:ea typeface="Cambria" panose="02040503050406030204" pitchFamily="18" charset="0"/>
              </a:rPr>
              <a:t>Nhiều bạn bè mới hơn</a:t>
            </a:r>
          </a:p>
          <a:p>
            <a:pPr marL="457200" indent="-457200" algn="just">
              <a:lnSpc>
                <a:spcPct val="130000"/>
              </a:lnSpc>
              <a:buFontTx/>
              <a:buChar char="-"/>
            </a:pPr>
            <a:r>
              <a:rPr lang="vi-VN" sz="3600" dirty="0">
                <a:solidFill>
                  <a:srgbClr val="002060"/>
                </a:solidFill>
                <a:latin typeface="Cambria" panose="02040503050406030204" pitchFamily="18" charset="0"/>
                <a:ea typeface="Cambria" panose="02040503050406030204" pitchFamily="18" charset="0"/>
              </a:rPr>
              <a:t>Các kiến thức học cũng sẽ được nâng cao hơn …</a:t>
            </a:r>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40985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sitting at a table&#10;&#10;Description automatically generated">
            <a:extLst>
              <a:ext uri="{FF2B5EF4-FFF2-40B4-BE49-F238E27FC236}">
                <a16:creationId xmlns:a16="http://schemas.microsoft.com/office/drawing/2014/main" id="{62BF2E69-3105-4393-C0EB-13D6800B7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917" y="2964616"/>
            <a:ext cx="5294256" cy="3612818"/>
          </a:xfrm>
          <a:prstGeom prst="rect">
            <a:avLst/>
          </a:prstGeom>
        </p:spPr>
      </p:pic>
      <p:sp>
        <p:nvSpPr>
          <p:cNvPr id="3" name="TextBox 2">
            <a:extLst>
              <a:ext uri="{FF2B5EF4-FFF2-40B4-BE49-F238E27FC236}">
                <a16:creationId xmlns:a16="http://schemas.microsoft.com/office/drawing/2014/main" id="{32F64946-CB16-3171-28EC-E9FE0291FFB1}"/>
              </a:ext>
            </a:extLst>
          </p:cNvPr>
          <p:cNvSpPr txBox="1"/>
          <p:nvPr/>
        </p:nvSpPr>
        <p:spPr>
          <a:xfrm>
            <a:off x="848059" y="948686"/>
            <a:ext cx="10739715" cy="1754326"/>
          </a:xfrm>
          <a:prstGeom prst="rect">
            <a:avLst/>
          </a:prstGeom>
          <a:noFill/>
        </p:spPr>
        <p:txBody>
          <a:bodyPr wrap="square" rtlCol="0">
            <a:spAutoFit/>
          </a:bodyPr>
          <a:lstStyle/>
          <a:p>
            <a:pPr marL="571500" indent="-571500" algn="just">
              <a:buFontTx/>
              <a:buChar char="-"/>
            </a:pPr>
            <a:r>
              <a:rPr lang="vi-VN" sz="3600" dirty="0">
                <a:solidFill>
                  <a:srgbClr val="002060"/>
                </a:solidFill>
                <a:latin typeface="Cambria" panose="02040503050406030204" pitchFamily="18" charset="0"/>
                <a:ea typeface="Cambria" panose="02040503050406030204" pitchFamily="18" charset="0"/>
              </a:rPr>
              <a:t>Thảo luận nhóm 6.</a:t>
            </a:r>
          </a:p>
          <a:p>
            <a:pPr marL="571500" indent="-571500" algn="just">
              <a:buFontTx/>
              <a:buChar char="-"/>
            </a:pPr>
            <a:r>
              <a:rPr lang="vi-VN" sz="3600" dirty="0">
                <a:solidFill>
                  <a:srgbClr val="002060"/>
                </a:solidFill>
                <a:latin typeface="Cambria" panose="02040503050406030204" pitchFamily="18" charset="0"/>
                <a:ea typeface="Cambria" panose="02040503050406030204" pitchFamily="18" charset="0"/>
              </a:rPr>
              <a:t>Đề xuất những đức tính cần chú trọng rèn luyện để thích ứng với môi trường học tập mới.</a:t>
            </a:r>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7053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TotalTime>
  <Words>358</Words>
  <Application>Microsoft Office PowerPoint</Application>
  <PresentationFormat>Widescreen</PresentationFormat>
  <Paragraphs>20</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#9Slide07 HoneyCream</vt:lpstr>
      <vt:lpstr>Arial</vt:lpstr>
      <vt:lpstr>Cambria</vt:lpstr>
      <vt:lpstr>SVN-Newton</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BÍCHNGOC</dc:creator>
  <cp:keywords>MĂNGNON</cp:keywords>
  <cp:lastModifiedBy>Dell</cp:lastModifiedBy>
  <cp:revision>89</cp:revision>
  <dcterms:created xsi:type="dcterms:W3CDTF">2023-11-05T16:11:19Z</dcterms:created>
  <dcterms:modified xsi:type="dcterms:W3CDTF">2026-03-04T05:35:04Z</dcterms:modified>
</cp:coreProperties>
</file>