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3"/>
  </p:notesMasterIdLst>
  <p:sldIdLst>
    <p:sldId id="296" r:id="rId2"/>
    <p:sldId id="265" r:id="rId3"/>
    <p:sldId id="263" r:id="rId4"/>
    <p:sldId id="283" r:id="rId5"/>
    <p:sldId id="280" r:id="rId6"/>
    <p:sldId id="279" r:id="rId7"/>
    <p:sldId id="281" r:id="rId8"/>
    <p:sldId id="269" r:id="rId9"/>
    <p:sldId id="288" r:id="rId10"/>
    <p:sldId id="268" r:id="rId11"/>
    <p:sldId id="295" r:id="rId12"/>
  </p:sldIdLst>
  <p:sldSz cx="18288000" cy="10287000"/>
  <p:notesSz cx="6858000" cy="9144000"/>
  <p:embeddedFontLst>
    <p:embeddedFont>
      <p:font typeface="等线" panose="02010600030101010101" pitchFamily="2" charset="-122"/>
      <p:regular r:id="rId14"/>
      <p:bold r:id="rId15"/>
    </p:embeddedFont>
    <p:embeddedFont>
      <p:font typeface="等线 Light" panose="02010600030101010101" pitchFamily="2" charset="-122"/>
      <p:regular r:id="rId16"/>
    </p:embeddedFont>
    <p:embeddedFont>
      <p:font typeface="#9Slide05 ViceroyJF" panose="020B0604020202020204" charset="0"/>
      <p:regular r:id="rId17"/>
    </p:embeddedFont>
    <p:embeddedFont>
      <p:font typeface="#9Slide07 HoneyCream" panose="020B0604020202020204" charset="0"/>
      <p:regular r:id="rId18"/>
    </p:embeddedFont>
    <p:embeddedFont>
      <p:font typeface="#9Slide07 IcielAmerican Forkbal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072" y="3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B4D98-C767-4B04-87C0-B42FA75E2EEB}" type="datetimeFigureOut">
              <a:rPr lang="en-US" smtClean="0"/>
              <a:t>3/4/2026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5FA11-03EA-434A-8CFF-9E49543F6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30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84F3E52-A977-4480-A33B-FB995B4CB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2326" r="19369" b="20431"/>
          <a:stretch/>
        </p:blipFill>
        <p:spPr>
          <a:xfrm>
            <a:off x="0" y="-1"/>
            <a:ext cx="18820344" cy="102870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13A988-6190-4E6D-9B91-6CFCADBBD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7"/>
          <a:stretch/>
        </p:blipFill>
        <p:spPr>
          <a:xfrm>
            <a:off x="0" y="-2"/>
            <a:ext cx="18820344" cy="38576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B246D4-1055-4E7D-B174-952588EE4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0" t="50808"/>
          <a:stretch/>
        </p:blipFill>
        <p:spPr>
          <a:xfrm>
            <a:off x="14201775" y="6429374"/>
            <a:ext cx="4618569" cy="3857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5605188" y="-843804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6420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2901C-D47F-4509-A3E3-29C3F170BF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201584D-F00B-484A-9004-746FDD83BD3E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2026/3/4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983945-CCE5-4648-AE64-22B4AE549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B29BA8-C80F-42C3-AA29-4A542E172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2D911BE0-3202-4AB4-BD7D-6A77A9DDBA79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18021" y="-1574802"/>
            <a:ext cx="709142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4769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18021" y="-1574802"/>
            <a:ext cx="709142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1552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94790" y="3586175"/>
            <a:ext cx="2944623" cy="30576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158219" y="8712200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37A22A-6BE5-F2DF-ACD6-8E400DE9AE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7"/>
          <a:stretch/>
        </p:blipFill>
        <p:spPr>
          <a:xfrm>
            <a:off x="-3048000" y="-419100"/>
            <a:ext cx="22842636" cy="164533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44400" y="-2203157"/>
            <a:ext cx="7096359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59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457AAFB-C25D-4FCF-A1DB-6DD3FEE48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5946" y="856116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5084328" y="-787402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3864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77EAE7-9316-462F-8BF5-1BE5A6D95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8ECF3C-CE8F-418C-AED4-6123370F1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6053"/>
            <a:ext cx="18288000" cy="3260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8615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89E68B-17EA-4399-B28A-64E41EB6C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201584D-F00B-484A-9004-746FDD83BD3E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2026/3/4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D548E3-CF3E-4E30-B974-27DEF5F3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F2AA9E-A83C-4FB3-9E52-6BA7DDD5D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2D911BE0-3202-4AB4-BD7D-6A77A9DDBA79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204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E345F4F-D6EB-4FA3-945B-86B0672165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201584D-F00B-484A-9004-746FDD83BD3E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2026/3/4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A1F60E-28DF-46A8-9117-36993E9BC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80C9736-8B59-4072-BD81-2027E196F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2D911BE0-3202-4AB4-BD7D-6A77A9DDBA79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5658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C90DFAC-6847-412B-B663-4DDEB5F77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201584D-F00B-484A-9004-746FDD83BD3E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2026/3/4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E15E20C-7BE4-4E68-B897-175190AE1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B79E440-F62B-46D3-8282-4261A033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2D911BE0-3202-4AB4-BD7D-6A77A9DDBA79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3675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AA1E96-D133-4F18-B9E9-605FE640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201584D-F00B-484A-9004-746FDD83BD3E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2026/3/4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E0B362-273A-4C83-B65C-B2C870E8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FCD18E-01E1-4C4D-8784-18AA6DE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2D911BE0-3202-4AB4-BD7D-6A77A9DDBA79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18021" y="-1574802"/>
            <a:ext cx="709142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2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3914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18021" y="-1574802"/>
            <a:ext cx="709142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6512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A6D870-5F0C-4FB3-BAEB-2F21DE4AC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7C6115-D9A1-45B3-BB61-639D52E745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48E45E3-635D-4F66-9B17-7D7693C07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C4F6E1-59C0-4E99-92C2-B9FE8A4B8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E201584D-F00B-484A-9004-746FDD83BD3E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2026/3/4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03AD742-09E8-4487-BE23-3032DCC9B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C9B033-E454-4750-B88E-C3B09FBB3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2D911BE0-3202-4AB4-BD7D-6A77A9DDBA79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013984" y="-1425310"/>
            <a:ext cx="4751874" cy="49029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824295" y="3207757"/>
            <a:ext cx="4372494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1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401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2518021" y="-1574802"/>
            <a:ext cx="7091423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Diana" panose="02040603050506020204" pitchFamily="18" charset="0"/>
                <a:ea typeface="+mj-ea"/>
                <a:cs typeface="+mj-cs"/>
              </a:rPr>
              <a:t>Trang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Diana" panose="02040603050506020204" pitchFamily="18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4973301" y="-787401"/>
            <a:ext cx="3609707" cy="1574801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6613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D2560D5-77B9-43F8-A70D-A23AB3EF17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5DECFE-6A6B-4BDC-9628-4D5FD19472E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6526"/>
            <a:ext cx="9144000" cy="16304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1D409E-DCA4-48EF-B4AA-0715F4F716E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000" y="8656526"/>
            <a:ext cx="9144000" cy="1630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7A22A-6BE5-F2DF-ACD6-8E400DE9AE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7"/>
          <a:stretch/>
        </p:blipFill>
        <p:spPr>
          <a:xfrm>
            <a:off x="-3048000" y="-419100"/>
            <a:ext cx="22842636" cy="16453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2344400" y="-2203157"/>
            <a:ext cx="7096359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0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6896100"/>
            <a:ext cx="11658600" cy="3525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981449"/>
            <a:ext cx="12725400" cy="28685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82" y="4533900"/>
            <a:ext cx="1902117" cy="17862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4524375"/>
            <a:ext cx="14914119" cy="29139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2" y="-64662"/>
            <a:ext cx="2316681" cy="23166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99976" y="488200"/>
            <a:ext cx="5207074" cy="2895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4750" y="793750"/>
            <a:ext cx="864487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74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713529" y="9084074"/>
            <a:ext cx="1044849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nl-NL" sz="5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;;,...</a:t>
            </a:r>
            <a:endParaRPr lang="en-US" altLang="zh-CN" sz="4800" b="1" dirty="0">
              <a:solidFill>
                <a:srgbClr val="44546A">
                  <a:lumMod val="75000"/>
                  <a:lumOff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333301" y="2969492"/>
            <a:ext cx="9878788" cy="2201605"/>
            <a:chOff x="1167765" y="4200177"/>
            <a:chExt cx="2673620" cy="1468339"/>
          </a:xfrm>
        </p:grpSpPr>
        <p:sp>
          <p:nvSpPr>
            <p:cNvPr id="16" name="矩形: 圆角 15"/>
            <p:cNvSpPr/>
            <p:nvPr/>
          </p:nvSpPr>
          <p:spPr>
            <a:xfrm>
              <a:off x="1167765" y="4200177"/>
              <a:ext cx="2673620" cy="1468339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480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213560" y="4435757"/>
              <a:ext cx="2549249" cy="10468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nl-NL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 đến một nơi lạ luôn tìm hiểu lối đi và cửa thoát hiểm</a:t>
              </a:r>
              <a:endParaRPr lang="zh-CN" altLang="en-US" sz="4800" dirty="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</p:grpSp>
      <p:grpSp>
        <p:nvGrpSpPr>
          <p:cNvPr id="22" name="组合 13"/>
          <p:cNvGrpSpPr/>
          <p:nvPr/>
        </p:nvGrpSpPr>
        <p:grpSpPr>
          <a:xfrm>
            <a:off x="7502509" y="5397027"/>
            <a:ext cx="9878790" cy="2235281"/>
            <a:chOff x="1167765" y="4078188"/>
            <a:chExt cx="2673620" cy="1417217"/>
          </a:xfrm>
        </p:grpSpPr>
        <p:sp>
          <p:nvSpPr>
            <p:cNvPr id="23" name="矩形: 圆角 15"/>
            <p:cNvSpPr/>
            <p:nvPr/>
          </p:nvSpPr>
          <p:spPr>
            <a:xfrm>
              <a:off x="1167765" y="4078188"/>
              <a:ext cx="2673620" cy="141721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480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  <p:sp>
          <p:nvSpPr>
            <p:cNvPr id="24" name="矩形 16"/>
            <p:cNvSpPr/>
            <p:nvPr/>
          </p:nvSpPr>
          <p:spPr>
            <a:xfrm>
              <a:off x="1238245" y="4250126"/>
              <a:ext cx="2532660" cy="9951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nl-NL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 nhớ số điện thoại của lực lượng Phòng cháy, chữa cháy (114)</a:t>
              </a:r>
              <a:endParaRPr lang="zh-CN" altLang="en-US" sz="4800" dirty="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</p:grpSp>
      <p:grpSp>
        <p:nvGrpSpPr>
          <p:cNvPr id="25" name="组合 13"/>
          <p:cNvGrpSpPr/>
          <p:nvPr/>
        </p:nvGrpSpPr>
        <p:grpSpPr>
          <a:xfrm>
            <a:off x="7502509" y="8116230"/>
            <a:ext cx="10295472" cy="1106607"/>
            <a:chOff x="1167765" y="4200177"/>
            <a:chExt cx="2786392" cy="738041"/>
          </a:xfrm>
        </p:grpSpPr>
        <p:sp>
          <p:nvSpPr>
            <p:cNvPr id="26" name="矩形: 圆角 15"/>
            <p:cNvSpPr/>
            <p:nvPr/>
          </p:nvSpPr>
          <p:spPr>
            <a:xfrm>
              <a:off x="1167765" y="4200177"/>
              <a:ext cx="2673620" cy="73804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480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  <p:sp>
          <p:nvSpPr>
            <p:cNvPr id="27" name="矩形 16"/>
            <p:cNvSpPr/>
            <p:nvPr/>
          </p:nvSpPr>
          <p:spPr>
            <a:xfrm>
              <a:off x="1364100" y="4245899"/>
              <a:ext cx="2590057" cy="5542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nl-NL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.......</a:t>
              </a:r>
              <a:endParaRPr lang="zh-CN" altLang="en-US" sz="4800" dirty="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529" y="1075361"/>
            <a:ext cx="12040644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8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713529" y="9084074"/>
            <a:ext cx="1044849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</a:pPr>
            <a:r>
              <a:rPr lang="nl-NL" sz="5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;;,...</a:t>
            </a:r>
            <a:endParaRPr lang="en-US" altLang="zh-CN" sz="4800" b="1" dirty="0">
              <a:solidFill>
                <a:srgbClr val="44546A">
                  <a:lumMod val="75000"/>
                  <a:lumOff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333301" y="3272316"/>
            <a:ext cx="9878788" cy="5731283"/>
            <a:chOff x="1167765" y="4200178"/>
            <a:chExt cx="2673620" cy="3822423"/>
          </a:xfrm>
        </p:grpSpPr>
        <p:sp>
          <p:nvSpPr>
            <p:cNvPr id="16" name="矩形: 圆角 15"/>
            <p:cNvSpPr/>
            <p:nvPr/>
          </p:nvSpPr>
          <p:spPr>
            <a:xfrm>
              <a:off x="1167765" y="4200178"/>
              <a:ext cx="2673620" cy="3822423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480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213560" y="4435757"/>
              <a:ext cx="2549249" cy="3510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371600"/>
              <a:r>
                <a:rPr lang="vi-VN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Hướng dẫn:</a:t>
              </a:r>
            </a:p>
            <a:p>
              <a:pPr algn="ctr" defTabSz="1371600"/>
              <a:r>
                <a:rPr lang="vi-VN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 người thân về các biện pháp phòng chống hỏa hoạn và các hành động nên làm khi có hỏa hoạn. Gợi ý: hỏi về cách sử dụng bình chữa cháy, cách thoát hiểm khi gặp hỏa hoạn, …</a:t>
              </a:r>
              <a:endParaRPr lang="zh-CN" altLang="en-US" sz="4800" dirty="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字魂70号-灵悦黑体" panose="00000500000000000000" pitchFamily="2" charset="-122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812" y="1141473"/>
            <a:ext cx="10595766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9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13479424" cy="6389162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03DC1473-8479-84EE-16B2-A42185D703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66515022"/>
                  </p:ext>
                </p:extLst>
              </p:nvPr>
            </p:nvGraphicFramePr>
            <p:xfrm>
              <a:off x="-5471160" y="2066925"/>
              <a:ext cx="4572000" cy="2571750"/>
            </p:xfrm>
            <a:graphic>
              <a:graphicData uri="http://schemas.microsoft.com/office/powerpoint/2016/slidezoom">
                <pslz:sldZm>
                  <pslz:sldZmObj sldId="296" cId="2257774750">
                    <pslz:zmPr id="{EEE752E2-273C-486A-9DE3-CE87A33EA297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72000" cy="25717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3DC1473-8479-84EE-16B2-A42185D703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5471160" y="2066925"/>
                <a:ext cx="4572000" cy="25717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78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74" y="-190500"/>
            <a:ext cx="18112786" cy="10089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646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495300"/>
            <a:ext cx="16687800" cy="937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43000" y="1216213"/>
            <a:ext cx="1597050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0000"/>
                </a:solidFill>
                <a:latin typeface="Open Sans" panose="020B0606030504020204" pitchFamily="34" charset="0"/>
              </a:rPr>
              <a:t>+ Những nơi có khả năng tạo ra nguồn lửa : bình ga, bếp ga.</a:t>
            </a:r>
          </a:p>
          <a:p>
            <a:pPr algn="just"/>
            <a:r>
              <a:rPr lang="vi-VN" sz="4400" dirty="0">
                <a:solidFill>
                  <a:srgbClr val="000000"/>
                </a:solidFill>
                <a:latin typeface="Open Sans" panose="020B0606030504020204" pitchFamily="34" charset="0"/>
              </a:rPr>
              <a:t>+ Những đồ vật dễ cháy, dễ bắt lửa ở gần nguồn lửa là: khăn bếp, lọ nhựa, tủ gỗ, muôi gỗ, nhựa.</a:t>
            </a:r>
          </a:p>
          <a:p>
            <a:pPr algn="just"/>
            <a:r>
              <a:rPr lang="vi-VN" sz="4400" dirty="0">
                <a:solidFill>
                  <a:srgbClr val="000000"/>
                </a:solidFill>
                <a:latin typeface="Open Sans" panose="020B0606030504020204" pitchFamily="34" charset="0"/>
              </a:rPr>
              <a:t>- Liệt kê những nguyên nhân dẫn đến hỏa hoạn: rò rỉ bình ga, để vật liệu dễ cháy gần nguồn lửa, không cẩn thận khi sử dụng điện, sét đánh, …</a:t>
            </a:r>
            <a:endParaRPr lang="vi-VN" sz="44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9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1181100"/>
            <a:ext cx="112776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 err="1">
                <a:solidFill>
                  <a:srgbClr val="C00000"/>
                </a:solidFill>
                <a:latin typeface="#9Slide07 IcielAmerican Forkbal" pitchFamily="2" charset="0"/>
              </a:rPr>
              <a:t>Khám</a:t>
            </a:r>
            <a:r>
              <a:rPr lang="en-US" sz="23900" dirty="0">
                <a:solidFill>
                  <a:srgbClr val="C00000"/>
                </a:solidFill>
                <a:latin typeface="#9Slide07 IcielAmerican Forkbal" pitchFamily="2" charset="0"/>
              </a:rPr>
              <a:t> </a:t>
            </a:r>
            <a:r>
              <a:rPr lang="en-US" sz="23900" dirty="0" err="1">
                <a:solidFill>
                  <a:srgbClr val="C00000"/>
                </a:solidFill>
                <a:latin typeface="#9Slide07 IcielAmerican Forkbal" pitchFamily="2" charset="0"/>
              </a:rPr>
              <a:t>phá</a:t>
            </a:r>
            <a:endParaRPr lang="en-US" sz="23900" dirty="0">
              <a:solidFill>
                <a:srgbClr val="C00000"/>
              </a:solidFill>
              <a:latin typeface="#9Slide07 IcielAmerican Forkb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26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62000" y="495300"/>
            <a:ext cx="16687800" cy="937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381839" y="988033"/>
            <a:ext cx="15090775" cy="747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Lựa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chọn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nôi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dung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thảo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luận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cách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phòng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chống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hỏa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hoạn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4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4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40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Xác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định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dấu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nhận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biết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hỏa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hoạn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</a:p>
        </p:txBody>
      </p:sp>
      <p:sp>
        <p:nvSpPr>
          <p:cNvPr id="9" name="Freeform 2"/>
          <p:cNvSpPr/>
          <p:nvPr/>
        </p:nvSpPr>
        <p:spPr>
          <a:xfrm>
            <a:off x="4012326" y="1757002"/>
            <a:ext cx="9829800" cy="4914900"/>
          </a:xfrm>
          <a:custGeom>
            <a:avLst/>
            <a:gdLst/>
            <a:ahLst/>
            <a:cxnLst/>
            <a:rect l="l" t="t" r="r" b="b"/>
            <a:pathLst>
              <a:path w="11301259" h="5650629">
                <a:moveTo>
                  <a:pt x="0" y="0"/>
                </a:moveTo>
                <a:lnTo>
                  <a:pt x="11301258" y="0"/>
                </a:lnTo>
                <a:lnTo>
                  <a:pt x="11301258" y="5650630"/>
                </a:lnTo>
                <a:lnTo>
                  <a:pt x="0" y="565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Round Diagonal Corner Rectangle 5"/>
          <p:cNvSpPr/>
          <p:nvPr/>
        </p:nvSpPr>
        <p:spPr>
          <a:xfrm>
            <a:off x="1143000" y="8086825"/>
            <a:ext cx="3569574" cy="16002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khí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mùi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khét</a:t>
            </a:r>
            <a:endParaRPr lang="en-US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ound Diagonal Corner Rectangle 15"/>
          <p:cNvSpPr/>
          <p:nvPr/>
        </p:nvSpPr>
        <p:spPr>
          <a:xfrm>
            <a:off x="5093574" y="8086825"/>
            <a:ext cx="3569574" cy="16002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Khói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xuất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endParaRPr lang="en-US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9013668" y="8020250"/>
            <a:ext cx="5878988" cy="16002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chuông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báo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cháy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hoặc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tiếng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hô</a:t>
            </a:r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hoán</a:t>
            </a:r>
            <a:endParaRPr lang="en-US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15190468" y="7982150"/>
            <a:ext cx="2022714" cy="160020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132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708" y="-571500"/>
            <a:ext cx="10144320" cy="76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0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641557"/>
            <a:ext cx="1511939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2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77898" y="3162300"/>
            <a:ext cx="1106978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000" dirty="0">
                <a:solidFill>
                  <a:srgbClr val="000000"/>
                </a:solidFill>
                <a:latin typeface="Open Sans" panose="020B0606030504020204" pitchFamily="34" charset="0"/>
              </a:rPr>
              <a:t>- Xác định đường thoát hiểm tối ưu.</a:t>
            </a:r>
          </a:p>
          <a:p>
            <a:pPr algn="just"/>
            <a:r>
              <a:rPr lang="vi-VN" sz="5000" dirty="0">
                <a:solidFill>
                  <a:srgbClr val="000000"/>
                </a:solidFill>
                <a:latin typeface="Open Sans" panose="020B0606030504020204" pitchFamily="34" charset="0"/>
              </a:rPr>
              <a:t>- Dùng khăn hoặc các vận dụng bằng vải được nhúng nước để che mũi, che đầu.</a:t>
            </a:r>
          </a:p>
          <a:p>
            <a:pPr algn="just"/>
            <a:r>
              <a:rPr lang="vi-VN" sz="5000" dirty="0">
                <a:solidFill>
                  <a:srgbClr val="000000"/>
                </a:solidFill>
                <a:latin typeface="Open Sans" panose="020B0606030504020204" pitchFamily="34" charset="0"/>
              </a:rPr>
              <a:t>- Đi lom khom hoặc bò sát mặt đất khi có khói.</a:t>
            </a:r>
            <a:endParaRPr lang="vi-VN" sz="5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19100"/>
            <a:ext cx="11277600" cy="250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6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主题​​">
  <a:themeElements>
    <a:clrScheme name="自定义 27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9C28"/>
      </a:accent1>
      <a:accent2>
        <a:srgbClr val="319C28"/>
      </a:accent2>
      <a:accent3>
        <a:srgbClr val="319C28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250</Words>
  <Application>Microsoft Office PowerPoint</Application>
  <PresentationFormat>Custom</PresentationFormat>
  <Paragraphs>29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Open Sans</vt:lpstr>
      <vt:lpstr>等线</vt:lpstr>
      <vt:lpstr>等线 Light</vt:lpstr>
      <vt:lpstr>UTM Diana</vt:lpstr>
      <vt:lpstr>#9Slide07 HoneyCream</vt:lpstr>
      <vt:lpstr>Cambria</vt:lpstr>
      <vt:lpstr>#9Slide05 ViceroyJF</vt:lpstr>
      <vt:lpstr>Calibri</vt:lpstr>
      <vt:lpstr>字魂70号-灵悦黑体</vt:lpstr>
      <vt:lpstr>#9Slide07 IcielAmerican Forkbal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T24_KH</dc:title>
  <cp:lastModifiedBy>Dell</cp:lastModifiedBy>
  <cp:revision>73</cp:revision>
  <dcterms:created xsi:type="dcterms:W3CDTF">2006-08-16T00:00:00Z</dcterms:created>
  <dcterms:modified xsi:type="dcterms:W3CDTF">2026-03-04T05:55:08Z</dcterms:modified>
  <dc:identifier>DAGbSlCyWV0</dc:identifier>
</cp:coreProperties>
</file>