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68" r:id="rId4"/>
    <p:sldId id="270" r:id="rId5"/>
    <p:sldId id="271" r:id="rId6"/>
    <p:sldId id="260" r:id="rId7"/>
    <p:sldId id="272" r:id="rId8"/>
    <p:sldId id="273" r:id="rId9"/>
    <p:sldId id="274" r:id="rId10"/>
    <p:sldId id="258" r:id="rId11"/>
    <p:sldId id="275" r:id="rId12"/>
    <p:sldId id="276" r:id="rId13"/>
    <p:sldId id="277" r:id="rId14"/>
    <p:sldId id="292" r:id="rId15"/>
    <p:sldId id="279" r:id="rId16"/>
    <p:sldId id="280" r:id="rId17"/>
    <p:sldId id="281" r:id="rId18"/>
  </p:sldIdLst>
  <p:sldSz cx="18288000" cy="10287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7A5"/>
    <a:srgbClr val="F2E7DF"/>
    <a:srgbClr val="CC777A"/>
    <a:srgbClr val="66443F"/>
    <a:srgbClr val="F9E9D7"/>
    <a:srgbClr val="DBB693"/>
    <a:srgbClr val="A61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6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2492B-18B1-4566-B436-9E06A43CB435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6E735-72D1-457B-9B51-C5CB7F0CF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37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E735-72D1-457B-9B51-C5CB7F0CF09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73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962400" y="0"/>
            <a:ext cx="18289842" cy="14358352"/>
            <a:chOff x="-3429000" y="-216676"/>
            <a:chExt cx="1844802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593861" h="11896622">
                <a:moveTo>
                  <a:pt x="0" y="0"/>
                </a:moveTo>
                <a:lnTo>
                  <a:pt x="20593861" y="0"/>
                </a:lnTo>
                <a:lnTo>
                  <a:pt x="20593861" y="11896623"/>
                </a:lnTo>
                <a:lnTo>
                  <a:pt x="0" y="11896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2469" t="-54592" r="-21865" b="-34939"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" y="-19190"/>
            <a:ext cx="1773289" cy="1773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07" y="2324100"/>
            <a:ext cx="16235055" cy="5334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281759">
            <a:off x="5186372" y="2202793"/>
            <a:ext cx="7915255" cy="5881414"/>
            <a:chOff x="5867400" y="6134100"/>
            <a:chExt cx="6324600" cy="2286000"/>
          </a:xfrm>
        </p:grpSpPr>
        <p:grpSp>
          <p:nvGrpSpPr>
            <p:cNvPr id="6" name="Group 5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8" name="Rectangle 7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CC777A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2E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 rot="21335377">
              <a:off x="6384758" y="6488734"/>
              <a:ext cx="5334047" cy="1471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Em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hãy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chia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sẻ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thêm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những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hoạt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động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mà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em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tham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gia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gia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đình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47956" y="2439823"/>
            <a:ext cx="5302809" cy="7027490"/>
            <a:chOff x="600507" y="505678"/>
            <a:chExt cx="4155698" cy="4368503"/>
          </a:xfrm>
        </p:grpSpPr>
        <p:grpSp>
          <p:nvGrpSpPr>
            <p:cNvPr id="13" name="Group 12"/>
            <p:cNvGrpSpPr/>
            <p:nvPr/>
          </p:nvGrpSpPr>
          <p:grpSpPr>
            <a:xfrm>
              <a:off x="600507" y="505678"/>
              <a:ext cx="4155698" cy="4368503"/>
              <a:chOff x="600507" y="505678"/>
              <a:chExt cx="4155698" cy="4368503"/>
            </a:xfrm>
          </p:grpSpPr>
          <p:grpSp>
            <p:nvGrpSpPr>
              <p:cNvPr id="3" name="Group 2"/>
              <p:cNvGrpSpPr/>
              <p:nvPr/>
            </p:nvGrpSpPr>
            <p:grpSpPr>
              <a:xfrm rot="281759">
                <a:off x="600507" y="505678"/>
                <a:ext cx="4155698" cy="4368503"/>
                <a:chOff x="5867400" y="6134100"/>
                <a:chExt cx="6324600" cy="2286000"/>
              </a:xfrm>
            </p:grpSpPr>
            <p:sp>
              <p:nvSpPr>
                <p:cNvPr id="5" name="Rectangle 4"/>
                <p:cNvSpPr/>
                <p:nvPr/>
              </p:nvSpPr>
              <p:spPr>
                <a:xfrm rot="21387626">
                  <a:off x="5867400" y="6134100"/>
                  <a:ext cx="6324600" cy="2286000"/>
                </a:xfrm>
                <a:prstGeom prst="rect">
                  <a:avLst/>
                </a:prstGeom>
                <a:solidFill>
                  <a:srgbClr val="CC777A"/>
                </a:solidFill>
                <a:ln>
                  <a:solidFill>
                    <a:srgbClr val="DBB693"/>
                  </a:solidFill>
                </a:ln>
                <a:effectLst>
                  <a:glow rad="63500">
                    <a:srgbClr val="66443F">
                      <a:alpha val="40000"/>
                    </a:srgbClr>
                  </a:glow>
                  <a:outerShdw blurRad="152400" dist="139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 rot="21387626">
                  <a:off x="6001352" y="6241555"/>
                  <a:ext cx="6028443" cy="1756715"/>
                </a:xfrm>
                <a:prstGeom prst="rect">
                  <a:avLst/>
                </a:prstGeom>
                <a:solidFill>
                  <a:srgbClr val="F2E7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8" name="Freeform 8"/>
              <p:cNvSpPr/>
              <p:nvPr/>
            </p:nvSpPr>
            <p:spPr>
              <a:xfrm>
                <a:off x="1260362" y="962754"/>
                <a:ext cx="1330438" cy="3002405"/>
              </a:xfrm>
              <a:custGeom>
                <a:avLst/>
                <a:gdLst/>
                <a:ahLst/>
                <a:cxnLst/>
                <a:rect l="l" t="t" r="r" b="b"/>
                <a:pathLst>
                  <a:path w="2818638" h="8229600">
                    <a:moveTo>
                      <a:pt x="0" y="0"/>
                    </a:moveTo>
                    <a:lnTo>
                      <a:pt x="2818638" y="0"/>
                    </a:lnTo>
                    <a:lnTo>
                      <a:pt x="2818638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1" name="Rectangle 10"/>
              <p:cNvSpPr/>
              <p:nvPr/>
            </p:nvSpPr>
            <p:spPr>
              <a:xfrm>
                <a:off x="838205" y="4201058"/>
                <a:ext cx="3707413" cy="44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sắm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Tết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3" name="Freeform 7"/>
            <p:cNvSpPr/>
            <p:nvPr/>
          </p:nvSpPr>
          <p:spPr>
            <a:xfrm flipH="1">
              <a:off x="2517206" y="2168425"/>
              <a:ext cx="1655860" cy="1798440"/>
            </a:xfrm>
            <a:custGeom>
              <a:avLst/>
              <a:gdLst/>
              <a:ahLst/>
              <a:cxnLst/>
              <a:rect l="l" t="t" r="r" b="b"/>
              <a:pathLst>
                <a:path w="6635115" h="8229600">
                  <a:moveTo>
                    <a:pt x="0" y="0"/>
                  </a:moveTo>
                  <a:lnTo>
                    <a:pt x="6635115" y="0"/>
                  </a:lnTo>
                  <a:lnTo>
                    <a:pt x="663511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32" name="Group 31"/>
          <p:cNvGrpSpPr/>
          <p:nvPr/>
        </p:nvGrpSpPr>
        <p:grpSpPr>
          <a:xfrm>
            <a:off x="6400343" y="2474270"/>
            <a:ext cx="5483118" cy="6993245"/>
            <a:chOff x="5714654" y="878554"/>
            <a:chExt cx="4155698" cy="4161710"/>
          </a:xfrm>
        </p:grpSpPr>
        <p:grpSp>
          <p:nvGrpSpPr>
            <p:cNvPr id="14" name="Group 13"/>
            <p:cNvGrpSpPr/>
            <p:nvPr/>
          </p:nvGrpSpPr>
          <p:grpSpPr>
            <a:xfrm>
              <a:off x="5714654" y="878554"/>
              <a:ext cx="4155698" cy="4161710"/>
              <a:chOff x="600161" y="712591"/>
              <a:chExt cx="4155698" cy="4161710"/>
            </a:xfrm>
          </p:grpSpPr>
          <p:grpSp>
            <p:nvGrpSpPr>
              <p:cNvPr id="15" name="Group 14"/>
              <p:cNvGrpSpPr/>
              <p:nvPr/>
            </p:nvGrpSpPr>
            <p:grpSpPr>
              <a:xfrm rot="281759">
                <a:off x="600161" y="712591"/>
                <a:ext cx="4155698" cy="4161710"/>
                <a:chOff x="5879773" y="6242209"/>
                <a:chExt cx="6324600" cy="2177787"/>
              </a:xfrm>
            </p:grpSpPr>
            <p:sp>
              <p:nvSpPr>
                <p:cNvPr id="20" name="Rectangle 19"/>
                <p:cNvSpPr/>
                <p:nvPr/>
              </p:nvSpPr>
              <p:spPr>
                <a:xfrm rot="21387626">
                  <a:off x="5879773" y="6242209"/>
                  <a:ext cx="6324600" cy="2177787"/>
                </a:xfrm>
                <a:prstGeom prst="rect">
                  <a:avLst/>
                </a:prstGeom>
                <a:solidFill>
                  <a:srgbClr val="CC777A"/>
                </a:solidFill>
                <a:ln>
                  <a:solidFill>
                    <a:srgbClr val="DBB693"/>
                  </a:solidFill>
                </a:ln>
                <a:effectLst>
                  <a:glow rad="63500">
                    <a:srgbClr val="66443F">
                      <a:alpha val="40000"/>
                    </a:srgbClr>
                  </a:glow>
                  <a:outerShdw blurRad="152400" dist="139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400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rot="21387626">
                  <a:off x="6012337" y="6337535"/>
                  <a:ext cx="6028443" cy="1660644"/>
                </a:xfrm>
                <a:prstGeom prst="rect">
                  <a:avLst/>
                </a:prstGeom>
                <a:solidFill>
                  <a:srgbClr val="F2E7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4000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856398" y="4179287"/>
                <a:ext cx="3479458" cy="421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cảnh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5" name="Freeform 4"/>
            <p:cNvSpPr/>
            <p:nvPr/>
          </p:nvSpPr>
          <p:spPr>
            <a:xfrm>
              <a:off x="6112740" y="1650779"/>
              <a:ext cx="3195761" cy="2495008"/>
            </a:xfrm>
            <a:custGeom>
              <a:avLst/>
              <a:gdLst/>
              <a:ahLst/>
              <a:cxnLst/>
              <a:rect l="l" t="t" r="r" b="b"/>
              <a:pathLst>
                <a:path w="4546740" h="4114800">
                  <a:moveTo>
                    <a:pt x="0" y="0"/>
                  </a:moveTo>
                  <a:lnTo>
                    <a:pt x="4546740" y="0"/>
                  </a:lnTo>
                  <a:lnTo>
                    <a:pt x="454674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344843" y="2345226"/>
            <a:ext cx="5110130" cy="7348943"/>
            <a:chOff x="11958670" y="766357"/>
            <a:chExt cx="4155698" cy="4837246"/>
          </a:xfrm>
        </p:grpSpPr>
        <p:grpSp>
          <p:nvGrpSpPr>
            <p:cNvPr id="26" name="Group 25"/>
            <p:cNvGrpSpPr/>
            <p:nvPr/>
          </p:nvGrpSpPr>
          <p:grpSpPr>
            <a:xfrm>
              <a:off x="11958670" y="766357"/>
              <a:ext cx="4155698" cy="4837246"/>
              <a:chOff x="595777" y="505631"/>
              <a:chExt cx="4155698" cy="4837246"/>
            </a:xfrm>
          </p:grpSpPr>
          <p:grpSp>
            <p:nvGrpSpPr>
              <p:cNvPr id="27" name="Group 26"/>
              <p:cNvGrpSpPr/>
              <p:nvPr/>
            </p:nvGrpSpPr>
            <p:grpSpPr>
              <a:xfrm rot="281759">
                <a:off x="595777" y="505631"/>
                <a:ext cx="4155698" cy="4837246"/>
                <a:chOff x="5889421" y="6133866"/>
                <a:chExt cx="6324600" cy="2531289"/>
              </a:xfrm>
            </p:grpSpPr>
            <p:sp>
              <p:nvSpPr>
                <p:cNvPr id="29" name="Rectangle 28"/>
                <p:cNvSpPr/>
                <p:nvPr/>
              </p:nvSpPr>
              <p:spPr>
                <a:xfrm rot="21387626">
                  <a:off x="5889421" y="6133866"/>
                  <a:ext cx="6324600" cy="2531289"/>
                </a:xfrm>
                <a:prstGeom prst="rect">
                  <a:avLst/>
                </a:prstGeom>
                <a:solidFill>
                  <a:srgbClr val="CC777A"/>
                </a:solidFill>
                <a:ln>
                  <a:solidFill>
                    <a:srgbClr val="DBB693"/>
                  </a:solidFill>
                </a:ln>
                <a:effectLst>
                  <a:glow rad="63500">
                    <a:srgbClr val="66443F">
                      <a:alpha val="40000"/>
                    </a:srgbClr>
                  </a:glow>
                  <a:outerShdw blurRad="152400" dist="139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400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 rot="21387626">
                  <a:off x="6001352" y="6241555"/>
                  <a:ext cx="6028443" cy="1756715"/>
                </a:xfrm>
                <a:prstGeom prst="rect">
                  <a:avLst/>
                </a:prstGeom>
                <a:solidFill>
                  <a:srgbClr val="F2E7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4000"/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929212" y="4116337"/>
                <a:ext cx="3354946" cy="871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chuẩn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phong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bao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lì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xì</a:t>
                </a:r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Freeform 2"/>
            <p:cNvSpPr/>
            <p:nvPr/>
          </p:nvSpPr>
          <p:spPr>
            <a:xfrm>
              <a:off x="12762283" y="1174423"/>
              <a:ext cx="2588613" cy="2892624"/>
            </a:xfrm>
            <a:custGeom>
              <a:avLst/>
              <a:gdLst/>
              <a:ahLst/>
              <a:cxnLst/>
              <a:rect l="l" t="t" r="r" b="b"/>
              <a:pathLst>
                <a:path w="3636455" h="4114800">
                  <a:moveTo>
                    <a:pt x="0" y="0"/>
                  </a:moveTo>
                  <a:lnTo>
                    <a:pt x="3636454" y="0"/>
                  </a:lnTo>
                  <a:lnTo>
                    <a:pt x="363645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911" y="609608"/>
            <a:ext cx="1576562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281759">
            <a:off x="5637666" y="2202793"/>
            <a:ext cx="7915255" cy="5881414"/>
            <a:chOff x="5867400" y="6134100"/>
            <a:chExt cx="6324600" cy="2286000"/>
          </a:xfrm>
        </p:grpSpPr>
        <p:grpSp>
          <p:nvGrpSpPr>
            <p:cNvPr id="6" name="Group 5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8" name="Rectangle 7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CC777A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2E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 rot="21335377">
              <a:off x="6384758" y="6668175"/>
              <a:ext cx="5334047" cy="1112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Em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hãy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lập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hoạch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đón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gia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đình</a:t>
              </a: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2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 rot="217243">
            <a:off x="609435" y="1338074"/>
            <a:ext cx="16834378" cy="8465668"/>
            <a:chOff x="5599004" y="6108546"/>
            <a:chExt cx="6764681" cy="2313562"/>
          </a:xfrm>
        </p:grpSpPr>
        <p:grpSp>
          <p:nvGrpSpPr>
            <p:cNvPr id="36" name="Group 35"/>
            <p:cNvGrpSpPr/>
            <p:nvPr/>
          </p:nvGrpSpPr>
          <p:grpSpPr>
            <a:xfrm>
              <a:off x="5599004" y="6108546"/>
              <a:ext cx="6764681" cy="2313562"/>
              <a:chOff x="5599004" y="6108546"/>
              <a:chExt cx="6764681" cy="2313562"/>
            </a:xfrm>
          </p:grpSpPr>
          <p:sp>
            <p:nvSpPr>
              <p:cNvPr id="38" name="Rectangle 37"/>
              <p:cNvSpPr/>
              <p:nvPr/>
            </p:nvSpPr>
            <p:spPr>
              <a:xfrm rot="21387626">
                <a:off x="5599004" y="6108546"/>
                <a:ext cx="6764681" cy="2313562"/>
              </a:xfrm>
              <a:prstGeom prst="rect">
                <a:avLst/>
              </a:prstGeom>
              <a:solidFill>
                <a:srgbClr val="CC777A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21387626">
                <a:off x="5754483" y="6227781"/>
                <a:ext cx="6491521" cy="2124809"/>
              </a:xfrm>
              <a:prstGeom prst="rect">
                <a:avLst/>
              </a:prstGeom>
              <a:solidFill>
                <a:srgbClr val="F2E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 rot="21335377">
              <a:off x="6251170" y="6294783"/>
              <a:ext cx="5334047" cy="227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 HOẠCH ĐÓN TẾT CÙNG GIA ĐÌNH</a:t>
              </a:r>
            </a:p>
          </p:txBody>
        </p:sp>
        <p:sp>
          <p:nvSpPr>
            <p:cNvPr id="40" name="Rectangle 39"/>
            <p:cNvSpPr/>
            <p:nvPr/>
          </p:nvSpPr>
          <p:spPr>
            <a:xfrm rot="21382757">
              <a:off x="5825235" y="6545232"/>
              <a:ext cx="6353542" cy="1690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buFontTx/>
                <a:buChar char="-"/>
              </a:pP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Người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lập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hoạch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Trần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Lan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Hương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–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Lớp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5D</a:t>
              </a:r>
            </a:p>
            <a:p>
              <a:pPr marL="571500" lvl="0" indent="-571500" algn="just">
                <a:buFontTx/>
                <a:buChar char="-"/>
              </a:pP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Thời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gian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thực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hiện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Từ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27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đến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30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endPara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marL="571500" lvl="0" indent="-571500" algn="just">
                <a:buFontTx/>
                <a:buChar char="-"/>
              </a:pP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Công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việc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cụ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thể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+ 27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Dọn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dẹp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vệ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sinh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nhà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cửa</a:t>
              </a:r>
              <a:endPara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lvl="0" algn="just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					 +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Sáng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28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mẹ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đi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chợ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sắm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endPara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marL="4660900" lvl="0" algn="just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+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Chiều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và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tối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28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cả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nhà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gói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 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và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luộc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bánh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chưng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. </a:t>
              </a:r>
            </a:p>
            <a:p>
              <a:pPr lvl="0" algn="just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					 + 29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Trang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hoàng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nhà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cửa</a:t>
              </a:r>
              <a:endPara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marL="4751388" lvl="0" algn="just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+ 30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Tết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Phụ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giúp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mẹ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làm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cơm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cúng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Tất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niên</a:t>
              </a:r>
              <a:endPara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lvl="0" algn="just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-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Chuẩn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bị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:….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66" y="-124015"/>
            <a:ext cx="1527790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571500"/>
            <a:ext cx="8230313" cy="85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28258"/>
            <a:ext cx="9089924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281759">
            <a:off x="4579727" y="1772641"/>
            <a:ext cx="9128546" cy="6393401"/>
            <a:chOff x="5867400" y="6134100"/>
            <a:chExt cx="6324600" cy="2286000"/>
          </a:xfrm>
        </p:grpSpPr>
        <p:grpSp>
          <p:nvGrpSpPr>
            <p:cNvPr id="6" name="Group 5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8" name="Rectangle 7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CC777A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2E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 rot="21335377">
              <a:off x="6380613" y="6402862"/>
              <a:ext cx="5334047" cy="1973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– Trao đổi với người thân về kế hoạch đón Tết cùng gia đình và hoàn thiện bản kế hoạch.</a:t>
              </a:r>
            </a:p>
            <a:p>
              <a:pPr lvl="0" algn="just"/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‒ Cùng gia đình thực hiện hoạt động chuẩn bị đón Tết theo kế hoạch đã xây dựng.</a:t>
              </a:r>
            </a:p>
            <a:p>
              <a:pPr lvl="0" algn="just"/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‒ Trao đổi với người thân về trang phục gia đình mình sẽ mặc trong dịp Tết.</a:t>
              </a:r>
              <a:endPara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8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85900"/>
            <a:ext cx="10301295" cy="82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31" y="1257300"/>
            <a:ext cx="9065538" cy="7230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528258"/>
            <a:ext cx="906553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AA62FC0-72FA-DDF6-AF47-B734CB68DA30}"/>
              </a:ext>
            </a:extLst>
          </p:cNvPr>
          <p:cNvSpPr txBox="1"/>
          <p:nvPr/>
        </p:nvSpPr>
        <p:spPr>
          <a:xfrm>
            <a:off x="661463" y="2362168"/>
            <a:ext cx="16686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khoảng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vui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đầm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ấm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Thảo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tạo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vui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đầm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ấm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4701" y="3766307"/>
            <a:ext cx="1452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Gợi</a:t>
            </a:r>
            <a:r>
              <a: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ý:</a:t>
            </a:r>
          </a:p>
        </p:txBody>
      </p:sp>
      <p:grpSp>
        <p:nvGrpSpPr>
          <p:cNvPr id="18" name="Group 17"/>
          <p:cNvGrpSpPr/>
          <p:nvPr/>
        </p:nvGrpSpPr>
        <p:grpSpPr>
          <a:xfrm rot="327423">
            <a:off x="6929806" y="7376522"/>
            <a:ext cx="5791200" cy="1828800"/>
            <a:chOff x="5867400" y="6134100"/>
            <a:chExt cx="6324600" cy="2286000"/>
          </a:xfrm>
        </p:grpSpPr>
        <p:grpSp>
          <p:nvGrpSpPr>
            <p:cNvPr id="16" name="Group 15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14" name="Rectangle 13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 rot="21335377">
              <a:off x="6238240" y="6422808"/>
              <a:ext cx="5582920" cy="1654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Những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hoạt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động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thực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hiện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rot="281759">
            <a:off x="5394031" y="4800773"/>
            <a:ext cx="5758636" cy="1752252"/>
            <a:chOff x="5867400" y="6134100"/>
            <a:chExt cx="6324600" cy="2286000"/>
          </a:xfrm>
        </p:grpSpPr>
        <p:grpSp>
          <p:nvGrpSpPr>
            <p:cNvPr id="20" name="Group 19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22" name="Rectangle 21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 rot="21335377">
              <a:off x="6384758" y="6441462"/>
              <a:ext cx="5334047" cy="1565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Những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lời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nói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cử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chỉ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hoạt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động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yêu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thương</a:t>
              </a:r>
              <a:endPara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rot="161145">
            <a:off x="11820021" y="4693709"/>
            <a:ext cx="5466703" cy="1907880"/>
            <a:chOff x="5867400" y="6134100"/>
            <a:chExt cx="6324600" cy="2286000"/>
          </a:xfrm>
        </p:grpSpPr>
        <p:grpSp>
          <p:nvGrpSpPr>
            <p:cNvPr id="25" name="Group 24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27" name="Rectangle 26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 rot="21335377">
              <a:off x="6238209" y="6532479"/>
              <a:ext cx="5605150" cy="1438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Những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câu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chuyện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vui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vẻ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hài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hước</a:t>
              </a:r>
              <a:endPara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327423">
            <a:off x="13259875" y="7354906"/>
            <a:ext cx="3377367" cy="1828800"/>
            <a:chOff x="5867400" y="6134100"/>
            <a:chExt cx="6324600" cy="2286000"/>
          </a:xfrm>
        </p:grpSpPr>
        <p:grpSp>
          <p:nvGrpSpPr>
            <p:cNvPr id="30" name="Group 29"/>
            <p:cNvGrpSpPr/>
            <p:nvPr/>
          </p:nvGrpSpPr>
          <p:grpSpPr>
            <a:xfrm>
              <a:off x="5867400" y="6134100"/>
              <a:ext cx="6324600" cy="2286000"/>
              <a:chOff x="5867400" y="6134100"/>
              <a:chExt cx="6324600" cy="2286000"/>
            </a:xfrm>
          </p:grpSpPr>
          <p:sp>
            <p:nvSpPr>
              <p:cNvPr id="32" name="Rectangle 31"/>
              <p:cNvSpPr/>
              <p:nvPr/>
            </p:nvSpPr>
            <p:spPr>
              <a:xfrm rot="21387626">
                <a:off x="5867400" y="6134100"/>
                <a:ext cx="6324600" cy="2286000"/>
              </a:xfrm>
              <a:prstGeom prst="rect">
                <a:avLst/>
              </a:prstGeom>
              <a:solidFill>
                <a:srgbClr val="DBB693"/>
              </a:solidFill>
              <a:ln>
                <a:solidFill>
                  <a:srgbClr val="DBB693"/>
                </a:solidFill>
              </a:ln>
              <a:effectLst>
                <a:glow rad="63500">
                  <a:srgbClr val="66443F">
                    <a:alpha val="40000"/>
                  </a:srgbClr>
                </a:glow>
                <a:outerShdw blurRad="152400" dist="139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1387626">
                <a:off x="6019168" y="6241307"/>
                <a:ext cx="6028443" cy="2017301"/>
              </a:xfrm>
              <a:prstGeom prst="rect">
                <a:avLst/>
              </a:prstGeom>
              <a:solidFill>
                <a:srgbClr val="F9E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 rot="21335377">
              <a:off x="8179160" y="6808005"/>
              <a:ext cx="1693445" cy="884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…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63" y="8539"/>
            <a:ext cx="1730194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67100"/>
            <a:ext cx="1726165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848496"/>
            <a:ext cx="10439400" cy="8590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533400" y="1562100"/>
            <a:ext cx="125730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Những lời nói, cử chỉ, hành động yêu thương, quan tâm, chăm sóc, động viên, an ủi, hỗ trợ nhau.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Những câu chuyện vui vẻ, hài hước. 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Những món quà tự làm đầy ắp tình yêu thương. 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Những thông tin vui về kết quả học tập, lao động của các thành viên trong gia đình. 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Những hoạt động cùng nhau thực hiện: cùng ngồi xem ti vi; cùng trò chuyện, ôn lại những kỉ niệm của gia đình; cùng chuẩn bị bữa ăn, dọn dẹp nhà cửa; cùng chuẩn bị đón Tết; cùng đi chúc Tết, cùng đi du lịch, đi dã ngoại, xem biểu diễn nghệ thuật, xem thi đấu thể thao;…</a:t>
            </a:r>
            <a:endParaRPr lang="en-US" sz="4400" dirty="0">
              <a:solidFill>
                <a:srgbClr val="B4334E"/>
              </a:solidFill>
              <a:latin typeface="Cambria" panose="02040503050406030204" pitchFamily="18" charset="0"/>
              <a:ea typeface="Cambria" panose="02040503050406030204" pitchFamily="18" charset="0"/>
              <a:cs typeface="Pangolin"/>
              <a:sym typeface="Pangoli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48800" y="-419100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8872"/>
            <a:ext cx="176799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6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31" y="1866900"/>
            <a:ext cx="9065538" cy="72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AA62FC0-72FA-DDF6-AF47-B734CB68DA30}"/>
              </a:ext>
            </a:extLst>
          </p:cNvPr>
          <p:cNvSpPr txBox="1"/>
          <p:nvPr/>
        </p:nvSpPr>
        <p:spPr>
          <a:xfrm>
            <a:off x="685800" y="2733468"/>
            <a:ext cx="17068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Lựa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động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chuẩn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đón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tham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7717098" y="4114802"/>
            <a:ext cx="1526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Gợi</a:t>
            </a:r>
            <a:r>
              <a:rPr lang="en-US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ý: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17" t="19341" r="53742" b="42197"/>
          <a:stretch/>
        </p:blipFill>
        <p:spPr>
          <a:xfrm>
            <a:off x="217384" y="5173002"/>
            <a:ext cx="4267200" cy="38353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49816" t="19340" r="11043" b="40798"/>
          <a:stretch/>
        </p:blipFill>
        <p:spPr>
          <a:xfrm>
            <a:off x="4522684" y="5173002"/>
            <a:ext cx="4343400" cy="39328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6524" t="58538" r="53149" b="1600"/>
          <a:stretch/>
        </p:blipFill>
        <p:spPr>
          <a:xfrm>
            <a:off x="8866084" y="5173002"/>
            <a:ext cx="4646424" cy="38947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49223" t="57803" r="10543" b="1903"/>
          <a:stretch/>
        </p:blipFill>
        <p:spPr>
          <a:xfrm>
            <a:off x="13437131" y="5098191"/>
            <a:ext cx="4698469" cy="3990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2" y="298955"/>
            <a:ext cx="17308044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441</Words>
  <Application>Microsoft Office PowerPoint</Application>
  <PresentationFormat>Custom</PresentationFormat>
  <Paragraphs>32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Cambria</vt:lpstr>
      <vt:lpstr>Arial</vt:lpstr>
      <vt:lpstr>Calibri</vt:lpstr>
      <vt:lpstr>Times New Roman</vt:lpstr>
      <vt:lpstr>#9Slide07 HoneyCream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 đình</dc:title>
  <cp:lastModifiedBy>Dell</cp:lastModifiedBy>
  <cp:revision>31</cp:revision>
  <dcterms:created xsi:type="dcterms:W3CDTF">2006-08-16T00:00:00Z</dcterms:created>
  <dcterms:modified xsi:type="dcterms:W3CDTF">2026-01-28T16:05:07Z</dcterms:modified>
  <dc:identifier>DAGXZGolyqI</dc:identifier>
</cp:coreProperties>
</file>