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78" r:id="rId2"/>
    <p:sldId id="374" r:id="rId3"/>
    <p:sldId id="375" r:id="rId4"/>
    <p:sldId id="376" r:id="rId5"/>
    <p:sldId id="377" r:id="rId6"/>
    <p:sldId id="273" r:id="rId7"/>
    <p:sldId id="352" r:id="rId8"/>
    <p:sldId id="342" r:id="rId9"/>
    <p:sldId id="403" r:id="rId10"/>
    <p:sldId id="399" r:id="rId11"/>
    <p:sldId id="263" r:id="rId12"/>
    <p:sldId id="262" r:id="rId13"/>
    <p:sldId id="367" r:id="rId14"/>
    <p:sldId id="369" r:id="rId15"/>
    <p:sldId id="370" r:id="rId16"/>
    <p:sldId id="371" r:id="rId17"/>
    <p:sldId id="402" r:id="rId18"/>
    <p:sldId id="272" r:id="rId19"/>
  </p:sldIdLst>
  <p:sldSz cx="9144000" cy="5143500" type="screen16x9"/>
  <p:notesSz cx="6858000" cy="9144000"/>
  <p:defaultText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260" algn="l" defTabSz="913130" rtl="0" eaLnBrk="1" latinLnBrk="0" hangingPunct="1">
      <a:defRPr sz="1800" kern="1200">
        <a:solidFill>
          <a:schemeClr val="tx1"/>
        </a:solidFill>
        <a:latin typeface="+mn-lt"/>
        <a:ea typeface="+mn-ea"/>
        <a:cs typeface="+mn-cs"/>
      </a:defRPr>
    </a:lvl5pPr>
    <a:lvl6pPr marL="2282825" algn="l" defTabSz="913130" rtl="0" eaLnBrk="1" latinLnBrk="0" hangingPunct="1">
      <a:defRPr sz="1800" kern="1200">
        <a:solidFill>
          <a:schemeClr val="tx1"/>
        </a:solidFill>
        <a:latin typeface="+mn-lt"/>
        <a:ea typeface="+mn-ea"/>
        <a:cs typeface="+mn-cs"/>
      </a:defRPr>
    </a:lvl6pPr>
    <a:lvl7pPr marL="2739390" algn="l" defTabSz="913130" rtl="0" eaLnBrk="1" latinLnBrk="0" hangingPunct="1">
      <a:defRPr sz="1800" kern="1200">
        <a:solidFill>
          <a:schemeClr val="tx1"/>
        </a:solidFill>
        <a:latin typeface="+mn-lt"/>
        <a:ea typeface="+mn-ea"/>
        <a:cs typeface="+mn-cs"/>
      </a:defRPr>
    </a:lvl7pPr>
    <a:lvl8pPr marL="3195955" algn="l" defTabSz="913130" rtl="0" eaLnBrk="1" latinLnBrk="0" hangingPunct="1">
      <a:defRPr sz="1800" kern="1200">
        <a:solidFill>
          <a:schemeClr val="tx1"/>
        </a:solidFill>
        <a:latin typeface="+mn-lt"/>
        <a:ea typeface="+mn-ea"/>
        <a:cs typeface="+mn-cs"/>
      </a:defRPr>
    </a:lvl8pPr>
    <a:lvl9pPr marL="3652520" algn="l" defTabSz="913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7" userDrawn="1">
          <p15:clr>
            <a:srgbClr val="A4A3A4"/>
          </p15:clr>
        </p15:guide>
        <p15:guide id="2" pos="29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ánh Nguyễn" initials="K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showGuides="1">
      <p:cViewPr varScale="1">
        <p:scale>
          <a:sx n="111" d="100"/>
          <a:sy n="111" d="100"/>
        </p:scale>
        <p:origin x="393" y="51"/>
      </p:cViewPr>
      <p:guideLst>
        <p:guide orient="horz" pos="1617"/>
        <p:guide pos="29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3/30/2026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3130" rtl="0" eaLnBrk="1" latinLnBrk="0" hangingPunct="1">
      <a:defRPr sz="1200" kern="1200">
        <a:solidFill>
          <a:schemeClr val="tx1"/>
        </a:solidFill>
        <a:latin typeface="+mn-lt"/>
        <a:ea typeface="+mn-ea"/>
        <a:cs typeface="+mn-cs"/>
      </a:defRPr>
    </a:lvl1pPr>
    <a:lvl2pPr marL="456565" algn="l" defTabSz="913130" rtl="0" eaLnBrk="1" latinLnBrk="0" hangingPunct="1">
      <a:defRPr sz="1200" kern="1200">
        <a:solidFill>
          <a:schemeClr val="tx1"/>
        </a:solidFill>
        <a:latin typeface="+mn-lt"/>
        <a:ea typeface="+mn-ea"/>
        <a:cs typeface="+mn-cs"/>
      </a:defRPr>
    </a:lvl2pPr>
    <a:lvl3pPr marL="913130" algn="l" defTabSz="913130" rtl="0" eaLnBrk="1" latinLnBrk="0" hangingPunct="1">
      <a:defRPr sz="1200" kern="1200">
        <a:solidFill>
          <a:schemeClr val="tx1"/>
        </a:solidFill>
        <a:latin typeface="+mn-lt"/>
        <a:ea typeface="+mn-ea"/>
        <a:cs typeface="+mn-cs"/>
      </a:defRPr>
    </a:lvl3pPr>
    <a:lvl4pPr marL="1369695" algn="l" defTabSz="913130" rtl="0" eaLnBrk="1" latinLnBrk="0" hangingPunct="1">
      <a:defRPr sz="1200" kern="1200">
        <a:solidFill>
          <a:schemeClr val="tx1"/>
        </a:solidFill>
        <a:latin typeface="+mn-lt"/>
        <a:ea typeface="+mn-ea"/>
        <a:cs typeface="+mn-cs"/>
      </a:defRPr>
    </a:lvl4pPr>
    <a:lvl5pPr marL="1826260" algn="l" defTabSz="913130" rtl="0" eaLnBrk="1" latinLnBrk="0" hangingPunct="1">
      <a:defRPr sz="1200" kern="1200">
        <a:solidFill>
          <a:schemeClr val="tx1"/>
        </a:solidFill>
        <a:latin typeface="+mn-lt"/>
        <a:ea typeface="+mn-ea"/>
        <a:cs typeface="+mn-cs"/>
      </a:defRPr>
    </a:lvl5pPr>
    <a:lvl6pPr marL="2282825" algn="l" defTabSz="913130" rtl="0" eaLnBrk="1" latinLnBrk="0" hangingPunct="1">
      <a:defRPr sz="1200" kern="1200">
        <a:solidFill>
          <a:schemeClr val="tx1"/>
        </a:solidFill>
        <a:latin typeface="+mn-lt"/>
        <a:ea typeface="+mn-ea"/>
        <a:cs typeface="+mn-cs"/>
      </a:defRPr>
    </a:lvl6pPr>
    <a:lvl7pPr marL="2739390" algn="l" defTabSz="913130" rtl="0" eaLnBrk="1" latinLnBrk="0" hangingPunct="1">
      <a:defRPr sz="1200" kern="1200">
        <a:solidFill>
          <a:schemeClr val="tx1"/>
        </a:solidFill>
        <a:latin typeface="+mn-lt"/>
        <a:ea typeface="+mn-ea"/>
        <a:cs typeface="+mn-cs"/>
      </a:defRPr>
    </a:lvl7pPr>
    <a:lvl8pPr marL="3195955" algn="l" defTabSz="913130" rtl="0" eaLnBrk="1" latinLnBrk="0" hangingPunct="1">
      <a:defRPr sz="1200" kern="1200">
        <a:solidFill>
          <a:schemeClr val="tx1"/>
        </a:solidFill>
        <a:latin typeface="+mn-lt"/>
        <a:ea typeface="+mn-ea"/>
        <a:cs typeface="+mn-cs"/>
      </a:defRPr>
    </a:lvl8pPr>
    <a:lvl9pPr marL="3652520" algn="l" defTabSz="913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Chơi</a:t>
            </a:r>
            <a:r>
              <a:rPr lang="en-US" baseline="0"/>
              <a:t> xong, bấm vào mũi tên để đi tới bài mới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30" rtl="0" eaLnBrk="1" fontAlgn="auto" latinLnBrk="0" hangingPunct="1">
              <a:lnSpc>
                <a:spcPct val="100000"/>
              </a:lnSpc>
              <a:spcBef>
                <a:spcPts val="0"/>
              </a:spcBef>
              <a:spcAft>
                <a:spcPts val="0"/>
              </a:spcAft>
              <a:buClrTx/>
              <a:buSzTx/>
              <a:buFontTx/>
              <a:buNone/>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30" rtl="0" eaLnBrk="1" fontAlgn="auto" latinLnBrk="0" hangingPunct="1">
              <a:lnSpc>
                <a:spcPct val="100000"/>
              </a:lnSpc>
              <a:spcBef>
                <a:spcPts val="0"/>
              </a:spcBef>
              <a:spcAft>
                <a:spcPts val="0"/>
              </a:spcAft>
              <a:buClrTx/>
              <a:buSzTx/>
              <a:buFontTx/>
              <a:buNone/>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30" rtl="0" eaLnBrk="1" fontAlgn="auto" latinLnBrk="0" hangingPunct="1">
              <a:lnSpc>
                <a:spcPct val="100000"/>
              </a:lnSpc>
              <a:spcBef>
                <a:spcPts val="0"/>
              </a:spcBef>
              <a:spcAft>
                <a:spcPts val="0"/>
              </a:spcAft>
              <a:buClrTx/>
              <a:buSzTx/>
              <a:buFontTx/>
              <a:buNone/>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69695" indent="0" algn="ctr">
              <a:buNone/>
              <a:defRPr>
                <a:solidFill>
                  <a:schemeClr val="tx1">
                    <a:tint val="75000"/>
                  </a:schemeClr>
                </a:solidFill>
              </a:defRPr>
            </a:lvl4pPr>
            <a:lvl5pPr marL="1826260" indent="0" algn="ctr">
              <a:buNone/>
              <a:defRPr>
                <a:solidFill>
                  <a:schemeClr val="tx1">
                    <a:tint val="75000"/>
                  </a:schemeClr>
                </a:solidFill>
              </a:defRPr>
            </a:lvl5pPr>
            <a:lvl6pPr marL="2282825" indent="0" algn="ctr">
              <a:buNone/>
              <a:defRPr>
                <a:solidFill>
                  <a:schemeClr val="tx1">
                    <a:tint val="75000"/>
                  </a:schemeClr>
                </a:solidFill>
              </a:defRPr>
            </a:lvl6pPr>
            <a:lvl7pPr marL="2739390" indent="0" algn="ctr">
              <a:buNone/>
              <a:defRPr>
                <a:solidFill>
                  <a:schemeClr val="tx1">
                    <a:tint val="75000"/>
                  </a:schemeClr>
                </a:solidFill>
              </a:defRPr>
            </a:lvl7pPr>
            <a:lvl8pPr marL="3195955" indent="0" algn="ctr">
              <a:buNone/>
              <a:defRPr>
                <a:solidFill>
                  <a:schemeClr val="tx1">
                    <a:tint val="75000"/>
                  </a:schemeClr>
                </a:solidFill>
              </a:defRPr>
            </a:lvl8pPr>
            <a:lvl9pPr marL="36525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65" indent="0">
              <a:buNone/>
              <a:defRPr sz="1800">
                <a:solidFill>
                  <a:schemeClr val="tx1">
                    <a:tint val="75000"/>
                  </a:schemeClr>
                </a:solidFill>
              </a:defRPr>
            </a:lvl2pPr>
            <a:lvl3pPr marL="913130" indent="0">
              <a:buNone/>
              <a:defRPr sz="1600">
                <a:solidFill>
                  <a:schemeClr val="tx1">
                    <a:tint val="75000"/>
                  </a:schemeClr>
                </a:solidFill>
              </a:defRPr>
            </a:lvl3pPr>
            <a:lvl4pPr marL="1369695" indent="0">
              <a:buNone/>
              <a:defRPr sz="1400">
                <a:solidFill>
                  <a:schemeClr val="tx1">
                    <a:tint val="75000"/>
                  </a:schemeClr>
                </a:solidFill>
              </a:defRPr>
            </a:lvl4pPr>
            <a:lvl5pPr marL="1826260" indent="0">
              <a:buNone/>
              <a:defRPr sz="1400">
                <a:solidFill>
                  <a:schemeClr val="tx1">
                    <a:tint val="75000"/>
                  </a:schemeClr>
                </a:solidFill>
              </a:defRPr>
            </a:lvl5pPr>
            <a:lvl6pPr marL="2282825" indent="0">
              <a:buNone/>
              <a:defRPr sz="1400">
                <a:solidFill>
                  <a:schemeClr val="tx1">
                    <a:tint val="75000"/>
                  </a:schemeClr>
                </a:solidFill>
              </a:defRPr>
            </a:lvl6pPr>
            <a:lvl7pPr marL="2739390" indent="0">
              <a:buNone/>
              <a:defRPr sz="1400">
                <a:solidFill>
                  <a:schemeClr val="tx1">
                    <a:tint val="75000"/>
                  </a:schemeClr>
                </a:solidFill>
              </a:defRPr>
            </a:lvl7pPr>
            <a:lvl8pPr marL="3195955" indent="0">
              <a:buNone/>
              <a:defRPr sz="1400">
                <a:solidFill>
                  <a:schemeClr val="tx1">
                    <a:tint val="75000"/>
                  </a:schemeClr>
                </a:solidFill>
              </a:defRPr>
            </a:lvl8pPr>
            <a:lvl9pPr marL="365252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252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25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65" indent="0">
              <a:buNone/>
              <a:defRPr sz="1200"/>
            </a:lvl2pPr>
            <a:lvl3pPr marL="913130" indent="0">
              <a:buNone/>
              <a:defRPr sz="1000"/>
            </a:lvl3pPr>
            <a:lvl4pPr marL="1369695" indent="0">
              <a:buNone/>
              <a:defRPr sz="900"/>
            </a:lvl4pPr>
            <a:lvl5pPr marL="1826260" indent="0">
              <a:buNone/>
              <a:defRPr sz="900"/>
            </a:lvl5pPr>
            <a:lvl6pPr marL="2282825" indent="0">
              <a:buNone/>
              <a:defRPr sz="900"/>
            </a:lvl6pPr>
            <a:lvl7pPr marL="2739390" indent="0">
              <a:buNone/>
              <a:defRPr sz="900"/>
            </a:lvl7pPr>
            <a:lvl8pPr marL="3195955" indent="0">
              <a:buNone/>
              <a:defRPr sz="900"/>
            </a:lvl8pPr>
            <a:lvl9pPr marL="365252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65" indent="0">
              <a:buNone/>
              <a:defRPr sz="2800"/>
            </a:lvl2pPr>
            <a:lvl3pPr marL="913130" indent="0">
              <a:buNone/>
              <a:defRPr sz="2400"/>
            </a:lvl3pPr>
            <a:lvl4pPr marL="1369695" indent="0">
              <a:buNone/>
              <a:defRPr sz="2000"/>
            </a:lvl4pPr>
            <a:lvl5pPr marL="1826260" indent="0">
              <a:buNone/>
              <a:defRPr sz="2000"/>
            </a:lvl5pPr>
            <a:lvl6pPr marL="2282825" indent="0">
              <a:buNone/>
              <a:defRPr sz="2000"/>
            </a:lvl6pPr>
            <a:lvl7pPr marL="2739390" indent="0">
              <a:buNone/>
              <a:defRPr sz="2000"/>
            </a:lvl7pPr>
            <a:lvl8pPr marL="3195955" indent="0">
              <a:buNone/>
              <a:defRPr sz="2000"/>
            </a:lvl8pPr>
            <a:lvl9pPr marL="365252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65" indent="0">
              <a:buNone/>
              <a:defRPr sz="1200"/>
            </a:lvl2pPr>
            <a:lvl3pPr marL="913130" indent="0">
              <a:buNone/>
              <a:defRPr sz="1000"/>
            </a:lvl3pPr>
            <a:lvl4pPr marL="1369695" indent="0">
              <a:buNone/>
              <a:defRPr sz="900"/>
            </a:lvl4pPr>
            <a:lvl5pPr marL="1826260" indent="0">
              <a:buNone/>
              <a:defRPr sz="900"/>
            </a:lvl5pPr>
            <a:lvl6pPr marL="2282825" indent="0">
              <a:buNone/>
              <a:defRPr sz="900"/>
            </a:lvl6pPr>
            <a:lvl7pPr marL="2739390" indent="0">
              <a:buNone/>
              <a:defRPr sz="900"/>
            </a:lvl7pPr>
            <a:lvl8pPr marL="3195955" indent="0">
              <a:buNone/>
              <a:defRPr sz="900"/>
            </a:lvl8pPr>
            <a:lvl9pPr marL="365252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3/30/2026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130" rtl="0" eaLnBrk="1" latinLnBrk="0" hangingPunct="1">
        <a:spcBef>
          <a:spcPct val="0"/>
        </a:spcBef>
        <a:buNone/>
        <a:defRPr sz="4400" kern="1200">
          <a:solidFill>
            <a:schemeClr val="tx1"/>
          </a:solidFill>
          <a:latin typeface="+mj-lt"/>
          <a:ea typeface="+mj-ea"/>
          <a:cs typeface="+mj-cs"/>
        </a:defRPr>
      </a:lvl1pPr>
    </p:titleStyle>
    <p:bodyStyle>
      <a:lvl1pPr marL="342265" indent="-342265" algn="l" defTabSz="913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80" indent="-285115" algn="l" defTabSz="913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095" indent="-227965" algn="l" defTabSz="913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66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422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79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5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92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48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260" algn="l" defTabSz="913130" rtl="0" eaLnBrk="1" latinLnBrk="0" hangingPunct="1">
        <a:defRPr sz="1800" kern="1200">
          <a:solidFill>
            <a:schemeClr val="tx1"/>
          </a:solidFill>
          <a:latin typeface="+mn-lt"/>
          <a:ea typeface="+mn-ea"/>
          <a:cs typeface="+mn-cs"/>
        </a:defRPr>
      </a:lvl5pPr>
      <a:lvl6pPr marL="2282825" algn="l" defTabSz="913130" rtl="0" eaLnBrk="1" latinLnBrk="0" hangingPunct="1">
        <a:defRPr sz="1800" kern="1200">
          <a:solidFill>
            <a:schemeClr val="tx1"/>
          </a:solidFill>
          <a:latin typeface="+mn-lt"/>
          <a:ea typeface="+mn-ea"/>
          <a:cs typeface="+mn-cs"/>
        </a:defRPr>
      </a:lvl6pPr>
      <a:lvl7pPr marL="2739390" algn="l" defTabSz="913130" rtl="0" eaLnBrk="1" latinLnBrk="0" hangingPunct="1">
        <a:defRPr sz="1800" kern="1200">
          <a:solidFill>
            <a:schemeClr val="tx1"/>
          </a:solidFill>
          <a:latin typeface="+mn-lt"/>
          <a:ea typeface="+mn-ea"/>
          <a:cs typeface="+mn-cs"/>
        </a:defRPr>
      </a:lvl7pPr>
      <a:lvl8pPr marL="3195955" algn="l" defTabSz="913130" rtl="0" eaLnBrk="1" latinLnBrk="0" hangingPunct="1">
        <a:defRPr sz="1800" kern="1200">
          <a:solidFill>
            <a:schemeClr val="tx1"/>
          </a:solidFill>
          <a:latin typeface="+mn-lt"/>
          <a:ea typeface="+mn-ea"/>
          <a:cs typeface="+mn-cs"/>
        </a:defRPr>
      </a:lvl8pPr>
      <a:lvl9pPr marL="3652520" algn="l" defTabSz="9131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3.xml"/><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slide" Target="slide2.xml"/><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slide" Target="slide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107" y="-100302"/>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a:hlinkClick r:id="rId8"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6416" y="522214"/>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hlinkClick r:id="rId11"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6415" y="522213"/>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7079" y="130651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a:hlinkClick r:id="rId1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7079" y="1309545"/>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4" action="ppaction://hlinksldjump"/>
          </p:cNvPr>
          <p:cNvSpPr/>
          <p:nvPr/>
        </p:nvSpPr>
        <p:spPr>
          <a:xfrm>
            <a:off x="7532671" y="0"/>
            <a:ext cx="1458633" cy="471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Đi tới bài mới</a:t>
            </a:r>
          </a:p>
        </p:txBody>
      </p:sp>
      <p:pic>
        <p:nvPicPr>
          <p:cNvPr id="3"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 y="2619200"/>
            <a:ext cx="2857626" cy="30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2.77778E-6 -4.32099E-6 L -0.40035 0.64291 " pathEditMode="relative" rAng="0" ptsTypes="AA">
                                      <p:cBhvr>
                                        <p:cTn id="10" dur="2500" fill="hold"/>
                                        <p:tgtEl>
                                          <p:spTgt spid="1031"/>
                                        </p:tgtEl>
                                        <p:attrNameLst>
                                          <p:attrName>ppt_x</p:attrName>
                                          <p:attrName>ppt_y</p:attrName>
                                        </p:attrNameLst>
                                      </p:cBhvr>
                                      <p:rCtr x="-20017" y="32130"/>
                                    </p:animMotion>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18"/>
                                        </p:tgtEl>
                                      </p:cBhvr>
                                    </p:animEffect>
                                    <p:set>
                                      <p:cBhvr>
                                        <p:cTn id="16" dur="1" fill="hold">
                                          <p:stCondLst>
                                            <p:cond delay="9"/>
                                          </p:stCondLst>
                                        </p:cTn>
                                        <p:tgtEl>
                                          <p:spTgt spid="18"/>
                                        </p:tgtEl>
                                        <p:attrNameLst>
                                          <p:attrName>style.visibility</p:attrName>
                                        </p:attrNameLst>
                                      </p:cBhvr>
                                      <p:to>
                                        <p:strVal val="hidden"/>
                                      </p:to>
                                    </p:set>
                                  </p:childTnLst>
                                </p:cTn>
                              </p:par>
                            </p:childTnLst>
                          </p:cTn>
                        </p:par>
                        <p:par>
                          <p:cTn id="17" fill="hold">
                            <p:stCondLst>
                              <p:cond delay="500"/>
                            </p:stCondLst>
                            <p:childTnLst>
                              <p:par>
                                <p:cTn id="18" presetID="42" presetClass="path" presetSubtype="0" accel="50000" decel="50000" fill="hold" nodeType="afterEffect">
                                  <p:stCondLst>
                                    <p:cond delay="0"/>
                                  </p:stCondLst>
                                  <p:childTnLst>
                                    <p:animMotion origin="layout" path="M -2.77778E-7 -1.48148E-6 L -0.18976 0.40926 " pathEditMode="relative" rAng="0" ptsTypes="AA">
                                      <p:cBhvr>
                                        <p:cTn id="19" dur="2250" fill="hold"/>
                                        <p:tgtEl>
                                          <p:spTgt spid="1032"/>
                                        </p:tgtEl>
                                        <p:attrNameLst>
                                          <p:attrName>ppt_x</p:attrName>
                                          <p:attrName>ppt_y</p:attrName>
                                        </p:attrNameLst>
                                      </p:cBhvr>
                                      <p:rCtr x="-9497" y="20463"/>
                                    </p:animMotion>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19"/>
                                        </p:tgtEl>
                                      </p:cBhvr>
                                    </p:animEffect>
                                    <p:set>
                                      <p:cBhvr>
                                        <p:cTn id="25" dur="1" fill="hold">
                                          <p:stCondLst>
                                            <p:cond delay="9"/>
                                          </p:stCondLst>
                                        </p:cTn>
                                        <p:tgtEl>
                                          <p:spTgt spid="19"/>
                                        </p:tgtEl>
                                        <p:attrNameLst>
                                          <p:attrName>style.visibility</p:attrName>
                                        </p:attrNameLst>
                                      </p:cBhvr>
                                      <p:to>
                                        <p:strVal val="hidden"/>
                                      </p:to>
                                    </p:set>
                                  </p:childTnLst>
                                </p:cTn>
                              </p:par>
                            </p:childTnLst>
                          </p:cTn>
                        </p:par>
                        <p:par>
                          <p:cTn id="26" fill="hold">
                            <p:stCondLst>
                              <p:cond delay="500"/>
                            </p:stCondLst>
                            <p:childTnLst>
                              <p:par>
                                <p:cTn id="27" presetID="42" presetClass="path" presetSubtype="0" accel="50000" decel="50000" fill="hold" nodeType="afterEffect">
                                  <p:stCondLst>
                                    <p:cond delay="0"/>
                                  </p:stCondLst>
                                  <p:childTnLst>
                                    <p:animMotion origin="layout" path="M 4.16667E-6 -1.11111E-6 L -0.62448 0.64445 " pathEditMode="relative" rAng="0" ptsTypes="AA">
                                      <p:cBhvr>
                                        <p:cTn id="28" dur="2000" fill="hold"/>
                                        <p:tgtEl>
                                          <p:spTgt spid="1033"/>
                                        </p:tgtEl>
                                        <p:attrNameLst>
                                          <p:attrName>ppt_x</p:attrName>
                                          <p:attrName>ppt_y</p:attrName>
                                        </p:attrNameLst>
                                      </p:cBhvr>
                                      <p:rCtr x="-31233" y="32222"/>
                                    </p:animMotion>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20"/>
                                        </p:tgtEl>
                                      </p:cBhvr>
                                    </p:animEffect>
                                    <p:set>
                                      <p:cBhvr>
                                        <p:cTn id="34" dur="1" fill="hold">
                                          <p:stCondLst>
                                            <p:cond delay="9"/>
                                          </p:stCondLst>
                                        </p:cTn>
                                        <p:tgtEl>
                                          <p:spTgt spid="20"/>
                                        </p:tgtEl>
                                        <p:attrNameLst>
                                          <p:attrName>style.visibility</p:attrName>
                                        </p:attrNameLst>
                                      </p:cBhvr>
                                      <p:to>
                                        <p:strVal val="hidden"/>
                                      </p:to>
                                    </p:set>
                                  </p:childTnLst>
                                </p:cTn>
                              </p:par>
                            </p:childTnLst>
                          </p:cTn>
                        </p:par>
                        <p:par>
                          <p:cTn id="35" fill="hold">
                            <p:stCondLst>
                              <p:cond delay="500"/>
                            </p:stCondLst>
                            <p:childTnLst>
                              <p:par>
                                <p:cTn id="36" presetID="42" presetClass="path" presetSubtype="0" accel="50000" decel="50000" fill="hold" nodeType="afterEffect">
                                  <p:stCondLst>
                                    <p:cond delay="0"/>
                                  </p:stCondLst>
                                  <p:childTnLst>
                                    <p:animMotion origin="layout" path="M 1.11111E-6 -2.46914E-7 L -0.41806 0.49198 " pathEditMode="relative" rAng="0" ptsTypes="AA">
                                      <p:cBhvr>
                                        <p:cTn id="37" dur="2000" fill="hold"/>
                                        <p:tgtEl>
                                          <p:spTgt spid="27"/>
                                        </p:tgtEl>
                                        <p:attrNameLst>
                                          <p:attrName>ppt_x</p:attrName>
                                          <p:attrName>ppt_y</p:attrName>
                                        </p:attrNameLst>
                                      </p:cBhvr>
                                      <p:rCtr x="-20903" y="24599"/>
                                    </p:animMotion>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anose="020B0604020202020204" pitchFamily="34" charset="0"/>
                <a:ea typeface="Arial-Rounded" panose="020B0500000000000000" pitchFamily="34" charset="0"/>
                <a:cs typeface="Arial" panose="020B0604020202020204" pitchFamily="34" charset="0"/>
              </a:rPr>
              <a:t>Luyện đọc câu dài:</a:t>
            </a:r>
          </a:p>
        </p:txBody>
      </p:sp>
      <p:sp>
        <p:nvSpPr>
          <p:cNvPr id="4" name="TextBox 3"/>
          <p:cNvSpPr txBox="1"/>
          <p:nvPr/>
        </p:nvSpPr>
        <p:spPr>
          <a:xfrm>
            <a:off x="431740" y="1733552"/>
            <a:ext cx="8407461" cy="1569539"/>
          </a:xfrm>
          <a:prstGeom prst="rect">
            <a:avLst/>
          </a:prstGeom>
          <a:noFill/>
        </p:spPr>
        <p:txBody>
          <a:bodyPr wrap="square" lIns="91318" tIns="45660" rIns="91318" bIns="45660"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Một chú sóc đang chuyền trên cành cây bỗng trượt chân, rơi trúng đầu lão sói đang ngái ngủ.</a:t>
            </a:r>
          </a:p>
        </p:txBody>
      </p:sp>
      <p:cxnSp>
        <p:nvCxnSpPr>
          <p:cNvPr id="5" name="Straight Connector 4"/>
          <p:cNvCxnSpPr/>
          <p:nvPr/>
        </p:nvCxnSpPr>
        <p:spPr>
          <a:xfrm flipH="1">
            <a:off x="27686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Còn chúng tôi lúc nào cũng vui vì chúng tôi có nhiều bạn tốt.</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p:cNvCxnSpPr/>
          <p:nvPr/>
        </p:nvCxnSpPr>
        <p:spPr>
          <a:xfrm flipH="1">
            <a:off x="3200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4389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657600" y="402872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371600" y="276672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67000" y="234150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9" name="TextBox 18"/>
          <p:cNvSpPr txBox="1"/>
          <p:nvPr/>
        </p:nvSpPr>
        <p:spPr>
          <a:xfrm>
            <a:off x="304800" y="392891"/>
            <a:ext cx="8813799" cy="4770403"/>
          </a:xfrm>
          <a:prstGeom prst="rect">
            <a:avLst/>
          </a:prstGeom>
          <a:noFill/>
        </p:spPr>
        <p:txBody>
          <a:bodyPr wrap="square" lIns="91305" tIns="45654" rIns="91305" bIns="45654" rtlCol="0">
            <a:spAutoFit/>
          </a:bodyPr>
          <a:lstStyle/>
          <a:p>
            <a:pPr algn="just"/>
            <a:r>
              <a:rPr lang="en-US" sz="2100">
                <a:latin typeface="Arial" panose="020B0604020202020204" pitchFamily="34" charset="0"/>
                <a:ea typeface="Arial-Rounded" panose="020B0500000000000000" pitchFamily="34" charset="0"/>
                <a:cs typeface="Arial" panose="020B0604020202020204" pitchFamily="34" charset="0"/>
              </a:rPr>
              <a:t>	Một chú sóc đang chuyền trên cành cây bỗng trượt chân, rơi trúng đầu lão sói đang ngái ngủ. Sói chồm dậy, túm lấy sóc. Sóc van nài:</a:t>
            </a:r>
          </a:p>
          <a:p>
            <a:pPr algn="just"/>
            <a:r>
              <a:rPr lang="en-US" sz="2100">
                <a:latin typeface="Arial" panose="020B0604020202020204" pitchFamily="34" charset="0"/>
                <a:ea typeface="Arial-Rounded" panose="020B0500000000000000" pitchFamily="34" charset="0"/>
                <a:cs typeface="Arial" panose="020B0604020202020204" pitchFamily="34" charset="0"/>
              </a:rPr>
              <a:t>	 – Xin hãy thả tôi ra!</a:t>
            </a:r>
          </a:p>
          <a:p>
            <a:pPr algn="just"/>
            <a:r>
              <a:rPr lang="en-US" sz="2100">
                <a:latin typeface="Arial" panose="020B0604020202020204" pitchFamily="34" charset="0"/>
                <a:ea typeface="Arial-Rounded" panose="020B0500000000000000" pitchFamily="34" charset="0"/>
                <a:cs typeface="Arial" panose="020B0604020202020204" pitchFamily="34" charset="0"/>
              </a:rPr>
              <a:t>	Sói nói:</a:t>
            </a:r>
          </a:p>
          <a:p>
            <a:pPr algn="just"/>
            <a:r>
              <a:rPr lang="en-US" sz="2100">
                <a:latin typeface="Arial" panose="020B0604020202020204" pitchFamily="34" charset="0"/>
                <a:ea typeface="Arial-Rounded" panose="020B0500000000000000" pitchFamily="34" charset="0"/>
                <a:cs typeface="Arial" panose="020B0604020202020204" pitchFamily="34" charset="0"/>
              </a:rPr>
              <a:t>	 – Được, ta sẽ thả, nhưng ngươi hãy nói cho ta biết: Vì sao bọn sóc các ngươi cứ nhảy nhót vui đùa suốt ngày, còn ta lúc nào cũng thấy buồn bực?</a:t>
            </a:r>
          </a:p>
          <a:p>
            <a:pPr algn="just"/>
            <a:r>
              <a:rPr lang="en-US" sz="2100">
                <a:latin typeface="Arial" panose="020B0604020202020204" pitchFamily="34" charset="0"/>
                <a:ea typeface="Arial-Rounded" panose="020B0500000000000000" pitchFamily="34" charset="0"/>
                <a:cs typeface="Arial" panose="020B0604020202020204" pitchFamily="34" charset="0"/>
              </a:rPr>
              <a:t>	Sóc bảo:</a:t>
            </a:r>
          </a:p>
          <a:p>
            <a:pPr algn="just">
              <a:spcAft>
                <a:spcPts val="1200"/>
              </a:spcAft>
            </a:pPr>
            <a:r>
              <a:rPr lang="en-US" sz="2100">
                <a:latin typeface="Arial" panose="020B0604020202020204" pitchFamily="34" charset="0"/>
                <a:ea typeface="Arial-Rounded" panose="020B0500000000000000" pitchFamily="34" charset="0"/>
                <a:cs typeface="Arial" panose="020B0604020202020204" pitchFamily="34" charset="0"/>
              </a:rPr>
              <a:t>	 – Thả tôi ra, rồi tôi sẽ nói.</a:t>
            </a:r>
          </a:p>
          <a:p>
            <a:pPr algn="just"/>
            <a:r>
              <a:rPr lang="en-US" sz="2100">
                <a:latin typeface="Arial" panose="020B0604020202020204" pitchFamily="34" charset="0"/>
                <a:ea typeface="Arial-Rounded" panose="020B0500000000000000" pitchFamily="34" charset="0"/>
                <a:cs typeface="Arial" panose="020B0604020202020204" pitchFamily="34" charset="0"/>
              </a:rPr>
              <a:t>	Sói thả sóc ra. Sóc nhảy tót lên cây cao, rồi đáp vọng xuống:</a:t>
            </a:r>
          </a:p>
          <a:p>
            <a:pPr algn="just"/>
            <a:r>
              <a:rPr lang="en-US" sz="2100">
                <a:latin typeface="Arial" panose="020B0604020202020204" pitchFamily="34" charset="0"/>
                <a:ea typeface="Arial-Rounded" panose="020B0500000000000000" pitchFamily="34" charset="0"/>
                <a:cs typeface="Arial" panose="020B0604020202020204" pitchFamily="34" charset="0"/>
              </a:rPr>
              <a:t>	 – Mỗi khi nhìn thấy anh, chúng tôi đều bỏ chạy vì anh hay gây gổ. Anh hay buồn bực vì anh không có bạn bè. Còn chúng tôi lúc nào cũng vui vì chúng tôi có nhiều bạn tốt.</a:t>
            </a:r>
          </a:p>
          <a:p>
            <a:pPr algn="r"/>
            <a:r>
              <a:rPr lang="en-US" sz="2100">
                <a:latin typeface="Arial" panose="020B0604020202020204" pitchFamily="34" charset="0"/>
                <a:ea typeface="Arial-Rounded" panose="020B0500000000000000" pitchFamily="34" charset="0"/>
                <a:cs typeface="Arial" panose="020B0604020202020204" pitchFamily="34" charset="0"/>
              </a:rPr>
              <a:t>(Theo </a:t>
            </a:r>
            <a:r>
              <a:rPr lang="en-US" sz="2100" i="1">
                <a:latin typeface="Arial" panose="020B0604020202020204" pitchFamily="34" charset="0"/>
                <a:ea typeface="Arial-Rounded" panose="020B0500000000000000" pitchFamily="34" charset="0"/>
                <a:cs typeface="Arial" panose="020B0604020202020204" pitchFamily="34" charset="0"/>
              </a:rPr>
              <a:t>Truyện cổ Grim</a:t>
            </a:r>
            <a:r>
              <a:rPr lang="en-US" sz="2100">
                <a:latin typeface="Arial" panose="020B0604020202020204" pitchFamily="34" charset="0"/>
                <a:ea typeface="Arial-Rounded" panose="020B0500000000000000" pitchFamily="34" charset="0"/>
                <a:cs typeface="Arial" panose="020B0604020202020204" pitchFamily="34" charset="0"/>
              </a:rPr>
              <a:t>)</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 y="-433752"/>
            <a:ext cx="527050" cy="370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3232151"/>
            <a:ext cx="527050" cy="152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657350"/>
            <a:ext cx="381000" cy="400110"/>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1</a:t>
            </a:r>
          </a:p>
        </p:txBody>
      </p:sp>
      <p:sp>
        <p:nvSpPr>
          <p:cNvPr id="14" name="TextBox 13"/>
          <p:cNvSpPr txBox="1"/>
          <p:nvPr/>
        </p:nvSpPr>
        <p:spPr>
          <a:xfrm>
            <a:off x="-66675" y="4029229"/>
            <a:ext cx="381000" cy="400110"/>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2</a:t>
            </a:r>
          </a:p>
        </p:txBody>
      </p:sp>
      <p:sp>
        <p:nvSpPr>
          <p:cNvPr id="16" name="TextBox 15"/>
          <p:cNvSpPr txBox="1"/>
          <p:nvPr/>
        </p:nvSpPr>
        <p:spPr>
          <a:xfrm>
            <a:off x="1598468" y="4625"/>
            <a:ext cx="5947064" cy="461532"/>
          </a:xfrm>
          <a:prstGeom prst="rect">
            <a:avLst/>
          </a:prstGeom>
          <a:noFill/>
        </p:spPr>
        <p:txBody>
          <a:bodyPr wrap="square" lIns="91305" tIns="45654" rIns="91305" bIns="45654" rtlCol="0">
            <a:spAutoFit/>
          </a:bodyPr>
          <a:lstStyle/>
          <a:p>
            <a:pPr algn="ctr"/>
            <a:r>
              <a:rPr lang="en-US" sz="2400" b="1">
                <a:latin typeface="Arial" panose="020B0604020202020204" pitchFamily="34" charset="0"/>
                <a:ea typeface="Arial-Rounded" panose="020B0500000000000000" pitchFamily="34" charset="0"/>
                <a:cs typeface="Arial" panose="020B0604020202020204" pitchFamily="34" charset="0"/>
              </a:rPr>
              <a:t>Câu hỏi của sói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700" y="20320"/>
            <a:ext cx="903605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39703" y="3628578"/>
            <a:ext cx="4061637" cy="706755"/>
          </a:xfrm>
          <a:prstGeom prst="rect">
            <a:avLst/>
          </a:prstGeom>
          <a:solidFill>
            <a:schemeClr val="bg1"/>
          </a:solidFill>
        </p:spPr>
        <p:txBody>
          <a:bodyPr wrap="square">
            <a:spAutoFit/>
          </a:bodyPr>
          <a:lstStyle/>
          <a:p>
            <a:r>
              <a:rPr lang="vi-VN" sz="2000" b="1">
                <a:solidFill>
                  <a:srgbClr val="002060"/>
                </a:solidFill>
              </a:rPr>
              <a:t>chưa hết buồn ngủ hoặc chưa tỉnh táo  sau khi vừa ngủ dậy </a:t>
            </a:r>
            <a:endParaRPr lang="en-US" sz="2000" b="1">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92607" y="460302"/>
            <a:ext cx="64484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62229" y="3364160"/>
            <a:ext cx="3416097" cy="829945"/>
          </a:xfrm>
          <a:prstGeom prst="rect">
            <a:avLst/>
          </a:prstGeom>
          <a:solidFill>
            <a:schemeClr val="bg1"/>
          </a:solidFill>
        </p:spPr>
        <p:txBody>
          <a:bodyPr wrap="square">
            <a:spAutoFit/>
          </a:bodyPr>
          <a:lstStyle/>
          <a:p>
            <a:r>
              <a:rPr lang="vi-VN" sz="2400" dirty="0"/>
              <a:t> </a:t>
            </a:r>
            <a:r>
              <a:rPr lang="en-US" altLang="vi-VN" sz="2400" dirty="0"/>
              <a:t>C</a:t>
            </a:r>
            <a:r>
              <a:rPr lang="vi-VN" sz="2400" dirty="0"/>
              <a:t>ầu xin </a:t>
            </a:r>
            <a:r>
              <a:rPr lang="en-US" altLang="vi-VN" sz="2400" dirty="0"/>
              <a:t>một cách tha thiết, dai dẳng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33450" y="704850"/>
            <a:ext cx="72771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33450" y="4438650"/>
            <a:ext cx="7249100" cy="461665"/>
          </a:xfrm>
          <a:prstGeom prst="rect">
            <a:avLst/>
          </a:prstGeom>
        </p:spPr>
        <p:txBody>
          <a:bodyPr wrap="none">
            <a:spAutoFit/>
          </a:bodyPr>
          <a:lstStyle/>
          <a:p>
            <a:r>
              <a:rPr lang="vi-VN" sz="2400"/>
              <a:t>nhảy bằng động tác rất nhanh lên một vị trí cao hơn</a:t>
            </a:r>
            <a:endParaRPr 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8750" y="171450"/>
            <a:ext cx="8831580" cy="479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15365" y="3586480"/>
            <a:ext cx="3810000" cy="1000125"/>
          </a:xfrm>
          <a:prstGeom prst="rect">
            <a:avLst/>
          </a:prstGeom>
          <a:solidFill>
            <a:schemeClr val="bg1"/>
          </a:solidFill>
        </p:spPr>
        <p:txBody>
          <a:bodyPr wrap="square">
            <a:noAutofit/>
          </a:bodyPr>
          <a:lstStyle/>
          <a:p>
            <a:r>
              <a:rPr lang="vi-VN" sz="2400" dirty="0"/>
              <a:t>gây chuyện c</a:t>
            </a:r>
            <a:r>
              <a:rPr lang="en-US" sz="2400" dirty="0"/>
              <a:t>ã</a:t>
            </a:r>
            <a:r>
              <a:rPr lang="vi-VN" sz="2400" dirty="0"/>
              <a:t>i cọ, xô xát </a:t>
            </a:r>
            <a:r>
              <a:rPr lang="en-US" altLang="vi-VN" sz="2400" dirty="0"/>
              <a:t>nhau </a:t>
            </a:r>
            <a:r>
              <a:rPr lang="vi-VN" sz="2400" dirty="0"/>
              <a:t>với thái độ hung hãn </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6" name="TextBox 5"/>
          <p:cNvSpPr txBox="1"/>
          <p:nvPr/>
        </p:nvSpPr>
        <p:spPr>
          <a:xfrm>
            <a:off x="1522268" y="-42233"/>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Câu hỏi của sói</a:t>
            </a:r>
          </a:p>
        </p:txBody>
      </p:sp>
      <p:sp>
        <p:nvSpPr>
          <p:cNvPr id="11" name="TextBox 10"/>
          <p:cNvSpPr txBox="1"/>
          <p:nvPr/>
        </p:nvSpPr>
        <p:spPr>
          <a:xfrm>
            <a:off x="50800" y="333333"/>
            <a:ext cx="8991600" cy="4616515"/>
          </a:xfrm>
          <a:prstGeom prst="rect">
            <a:avLst/>
          </a:prstGeom>
          <a:noFill/>
        </p:spPr>
        <p:txBody>
          <a:bodyPr wrap="square" lIns="91305" tIns="45654" rIns="91305" bIns="45654" rtlCol="0">
            <a:spAutoFit/>
          </a:bodyPr>
          <a:lstStyle/>
          <a:p>
            <a:pPr algn="just"/>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Một</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chú</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sóc</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đang</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chuyền</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trên</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cành</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cây</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bỗng</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trượt</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chân</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rơi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trúng</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đầu</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lão</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sói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đang</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ngái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ngủ</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Sói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chồm</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dậy</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túm</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lấy</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sóc</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Sóc</a:t>
            </a:r>
            <a:r>
              <a:rPr lang="en-US" sz="2100" dirty="0">
                <a:latin typeface="Arial" pitchFamily="34" charset="0"/>
                <a:ea typeface="Arial-Rounded" pitchFamily="34" charset="0"/>
                <a:cs typeface="Arial" pitchFamily="34" charset="0"/>
              </a:rPr>
              <a:t> van </a:t>
            </a:r>
            <a:r>
              <a:rPr lang="en-US" sz="2100" dirty="0" err="1">
                <a:latin typeface="Arial" pitchFamily="34" charset="0"/>
                <a:ea typeface="Arial-Rounded" pitchFamily="34" charset="0"/>
                <a:cs typeface="Arial" pitchFamily="34" charset="0"/>
              </a:rPr>
              <a:t>nài</a:t>
            </a:r>
            <a:r>
              <a:rPr lang="en-US" sz="2100" dirty="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 Xin </a:t>
            </a:r>
            <a:r>
              <a:rPr lang="en-US" sz="2100" dirty="0" err="1">
                <a:latin typeface="Arial" pitchFamily="34" charset="0"/>
                <a:ea typeface="Arial-Rounded" pitchFamily="34" charset="0"/>
                <a:cs typeface="Arial" pitchFamily="34" charset="0"/>
              </a:rPr>
              <a:t>hãy</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thả</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tôi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ra</a:t>
            </a:r>
            <a:r>
              <a:rPr lang="en-US" sz="2100" dirty="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Sói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nói</a:t>
            </a:r>
            <a:r>
              <a:rPr lang="en-US" sz="2100" dirty="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 </a:t>
            </a:r>
            <a:r>
              <a:rPr lang="en-US" sz="2100" dirty="0" err="1">
                <a:latin typeface="Arial" pitchFamily="34" charset="0"/>
                <a:ea typeface="Arial-Rounded" pitchFamily="34" charset="0"/>
                <a:cs typeface="Arial" pitchFamily="34" charset="0"/>
              </a:rPr>
              <a:t>Được</a:t>
            </a:r>
            <a:r>
              <a:rPr lang="en-US" sz="2100" dirty="0">
                <a:latin typeface="Arial" pitchFamily="34" charset="0"/>
                <a:ea typeface="Arial-Rounded" pitchFamily="34" charset="0"/>
                <a:cs typeface="Arial" pitchFamily="34" charset="0"/>
              </a:rPr>
              <a:t>, ta </a:t>
            </a:r>
            <a:r>
              <a:rPr lang="en-US" sz="2100" dirty="0" err="1">
                <a:latin typeface="Arial" pitchFamily="34" charset="0"/>
                <a:ea typeface="Arial-Rounded" pitchFamily="34" charset="0"/>
                <a:cs typeface="Arial" pitchFamily="34" charset="0"/>
              </a:rPr>
              <a:t>sẽ</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thả</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nhưng</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ngươi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hãy</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nói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cho</a:t>
            </a:r>
            <a:r>
              <a:rPr lang="en-US" sz="2100" dirty="0">
                <a:latin typeface="Arial" pitchFamily="34" charset="0"/>
                <a:ea typeface="Arial-Rounded" pitchFamily="34" charset="0"/>
                <a:cs typeface="Arial" pitchFamily="34" charset="0"/>
              </a:rPr>
              <a:t> ta </a:t>
            </a:r>
            <a:r>
              <a:rPr lang="en-US" sz="2100" dirty="0" err="1">
                <a:latin typeface="Arial" pitchFamily="34" charset="0"/>
                <a:ea typeface="Arial-Rounded" pitchFamily="34" charset="0"/>
                <a:cs typeface="Arial" pitchFamily="34" charset="0"/>
              </a:rPr>
              <a:t>biết</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Vì</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sao</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bọn</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sóc</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các</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ngươi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cứ</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nhảy</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nhót</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vui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đùa</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suốt</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ngày</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còn</a:t>
            </a:r>
            <a:r>
              <a:rPr lang="en-US" sz="2100" dirty="0">
                <a:latin typeface="Arial" pitchFamily="34" charset="0"/>
                <a:ea typeface="Arial-Rounded" pitchFamily="34" charset="0"/>
                <a:cs typeface="Arial" pitchFamily="34" charset="0"/>
              </a:rPr>
              <a:t> ta </a:t>
            </a:r>
            <a:r>
              <a:rPr lang="en-US" sz="2100" dirty="0" err="1">
                <a:latin typeface="Arial" pitchFamily="34" charset="0"/>
                <a:ea typeface="Arial-Rounded" pitchFamily="34" charset="0"/>
                <a:cs typeface="Arial" pitchFamily="34" charset="0"/>
              </a:rPr>
              <a:t>lúc</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nào</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cũng</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thấy</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buồn</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bực</a:t>
            </a:r>
            <a:r>
              <a:rPr lang="en-US" sz="2100" dirty="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Sóc</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bảo</a:t>
            </a:r>
            <a:r>
              <a:rPr lang="en-US" sz="2100" dirty="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 </a:t>
            </a:r>
            <a:r>
              <a:rPr lang="en-US" sz="2100" dirty="0" err="1">
                <a:latin typeface="Arial" pitchFamily="34" charset="0"/>
                <a:ea typeface="Arial-Rounded" pitchFamily="34" charset="0"/>
                <a:cs typeface="Arial" pitchFamily="34" charset="0"/>
              </a:rPr>
              <a:t>Thả</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tôi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ra</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rồi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tôi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sẽ</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nói</a:t>
            </a:r>
            <a:r>
              <a:rPr lang="en-US" sz="2100" dirty="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Sói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thả</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sóc</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ra.</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Sóc</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nhảy</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tót</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lên</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cây</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cao</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rồi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đáp</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vọng</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xuống</a:t>
            </a:r>
            <a:r>
              <a:rPr lang="en-US" sz="2100" dirty="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 </a:t>
            </a:r>
            <a:r>
              <a:rPr lang="en-US" sz="2100" dirty="0" err="1">
                <a:latin typeface="Arial" pitchFamily="34" charset="0"/>
                <a:ea typeface="Arial-Rounded" pitchFamily="34" charset="0"/>
                <a:cs typeface="Arial" pitchFamily="34" charset="0"/>
              </a:rPr>
              <a:t>Mỗi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khi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nhìn</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thấy</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anh</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chúng</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tôi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đều</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bỏ</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chạy</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vì</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anh</a:t>
            </a:r>
            <a:r>
              <a:rPr lang="en-US" sz="2100" dirty="0">
                <a:latin typeface="Arial" pitchFamily="34" charset="0"/>
                <a:ea typeface="Arial-Rounded" pitchFamily="34" charset="0"/>
                <a:cs typeface="Arial" pitchFamily="34" charset="0"/>
              </a:rPr>
              <a:t> hay </a:t>
            </a:r>
            <a:r>
              <a:rPr lang="en-US" sz="2100" dirty="0" err="1">
                <a:latin typeface="Arial" pitchFamily="34" charset="0"/>
                <a:ea typeface="Arial-Rounded" pitchFamily="34" charset="0"/>
                <a:cs typeface="Arial" pitchFamily="34" charset="0"/>
              </a:rPr>
              <a:t>gây</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gổ</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Anh</a:t>
            </a:r>
            <a:r>
              <a:rPr lang="en-US" sz="2100" dirty="0">
                <a:latin typeface="Arial" pitchFamily="34" charset="0"/>
                <a:ea typeface="Arial-Rounded" pitchFamily="34" charset="0"/>
                <a:cs typeface="Arial" pitchFamily="34" charset="0"/>
              </a:rPr>
              <a:t> hay </a:t>
            </a:r>
            <a:r>
              <a:rPr lang="en-US" sz="2100" dirty="0" err="1">
                <a:latin typeface="Arial" pitchFamily="34" charset="0"/>
                <a:ea typeface="Arial-Rounded" pitchFamily="34" charset="0"/>
                <a:cs typeface="Arial" pitchFamily="34" charset="0"/>
              </a:rPr>
              <a:t>buồn</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bực</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vì</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anh</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không</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có</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bạn</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bè</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Còn</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chúng</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tôi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lúc</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nào</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cũng</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vui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vì</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chúng</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tôi</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có</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nhiều</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bạn</a:t>
            </a:r>
            <a:r>
              <a:rPr lang="en-US" sz="2100" dirty="0">
                <a:latin typeface="Arial" pitchFamily="34" charset="0"/>
                <a:ea typeface="Arial-Rounded" pitchFamily="34" charset="0"/>
                <a:cs typeface="Arial" pitchFamily="34" charset="0"/>
              </a:rPr>
              <a:t> </a:t>
            </a:r>
            <a:r>
              <a:rPr lang="en-US" sz="2100" dirty="0" err="1">
                <a:latin typeface="Arial" pitchFamily="34" charset="0"/>
                <a:ea typeface="Arial-Rounded" pitchFamily="34" charset="0"/>
                <a:cs typeface="Arial" pitchFamily="34" charset="0"/>
              </a:rPr>
              <a:t>tốt</a:t>
            </a:r>
            <a:r>
              <a:rPr lang="en-US" sz="2100" dirty="0">
                <a:latin typeface="Arial" pitchFamily="34" charset="0"/>
                <a:ea typeface="Arial-Rounded" pitchFamily="34" charset="0"/>
                <a:cs typeface="Arial" pitchFamily="34" charset="0"/>
              </a:rPr>
              <a:t>.</a:t>
            </a:r>
          </a:p>
          <a:p>
            <a:pPr algn="r"/>
            <a:r>
              <a:rPr lang="en-US" sz="2100" dirty="0">
                <a:latin typeface="Arial" pitchFamily="34" charset="0"/>
                <a:ea typeface="Arial-Rounded" pitchFamily="34" charset="0"/>
                <a:cs typeface="Arial" pitchFamily="34" charset="0"/>
              </a:rPr>
              <a:t>(Theo </a:t>
            </a:r>
            <a:r>
              <a:rPr lang="en-US" sz="2100" i="1" dirty="0" err="1">
                <a:latin typeface="Arial" pitchFamily="34" charset="0"/>
                <a:ea typeface="Arial-Rounded" pitchFamily="34" charset="0"/>
                <a:cs typeface="Arial" pitchFamily="34" charset="0"/>
              </a:rPr>
              <a:t>Truyện</a:t>
            </a:r>
            <a:r>
              <a:rPr lang="en-US" sz="2100" i="1" dirty="0">
                <a:latin typeface="Arial" pitchFamily="34" charset="0"/>
                <a:ea typeface="Arial-Rounded" pitchFamily="34" charset="0"/>
                <a:cs typeface="Arial" pitchFamily="34" charset="0"/>
              </a:rPr>
              <a:t> </a:t>
            </a:r>
            <a:r>
              <a:rPr lang="en-US" sz="2100" i="1" dirty="0" err="1">
                <a:latin typeface="Arial" pitchFamily="34" charset="0"/>
                <a:ea typeface="Arial-Rounded" pitchFamily="34" charset="0"/>
                <a:cs typeface="Arial" pitchFamily="34" charset="0"/>
              </a:rPr>
              <a:t>cổ</a:t>
            </a:r>
            <a:r>
              <a:rPr lang="en-US" sz="2100" i="1" dirty="0">
                <a:latin typeface="Arial" pitchFamily="34" charset="0"/>
                <a:ea typeface="Arial-Rounded" pitchFamily="34" charset="0"/>
                <a:cs typeface="Arial" pitchFamily="34" charset="0"/>
              </a:rPr>
              <a:t> Grim</a:t>
            </a:r>
            <a:r>
              <a:rPr lang="en-US" sz="21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38416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2800" b="1">
                <a:solidFill>
                  <a:schemeClr val="tx1"/>
                </a:solidFill>
                <a:latin typeface="Arial" panose="020B0604020202020204" pitchFamily="34" charset="0"/>
                <a:cs typeface="Arial" panose="020B0604020202020204" pitchFamily="34" charset="0"/>
              </a:rPr>
              <a:t>Dặn dò:</a:t>
            </a:r>
          </a:p>
          <a:p>
            <a:pPr marL="457200" indent="-457200" algn="just">
              <a:buFontTx/>
              <a:buChar char="-"/>
            </a:pPr>
            <a:r>
              <a:rPr lang="en-US" sz="2800">
                <a:solidFill>
                  <a:schemeClr val="tx1"/>
                </a:solidFill>
                <a:latin typeface="Arial" panose="020B0604020202020204" pitchFamily="34" charset="0"/>
                <a:cs typeface="Arial" panose="020B0604020202020204" pitchFamily="34" charset="0"/>
              </a:rPr>
              <a:t>Đọc lại bài: </a:t>
            </a:r>
            <a:r>
              <a:rPr lang="en-US" sz="2800" i="1">
                <a:solidFill>
                  <a:schemeClr val="tx1"/>
                </a:solidFill>
                <a:latin typeface="Arial" panose="020B0604020202020204" pitchFamily="34" charset="0"/>
                <a:cs typeface="Arial" panose="020B0604020202020204" pitchFamily="34" charset="0"/>
              </a:rPr>
              <a:t>Câu hỏi của sói</a:t>
            </a:r>
            <a:r>
              <a:rPr lang="en-US" sz="2800">
                <a:solidFill>
                  <a:schemeClr val="tx1"/>
                </a:solidFill>
                <a:latin typeface="Arial" panose="020B0604020202020204" pitchFamily="34" charset="0"/>
                <a:cs typeface="Arial" panose="020B0604020202020204" pitchFamily="34" charset="0"/>
              </a:rPr>
              <a:t> (trang 90, 91).</a:t>
            </a:r>
          </a:p>
          <a:p>
            <a:pPr marL="457200" indent="-457200" algn="just">
              <a:buFontTx/>
              <a:buChar char="-"/>
            </a:pPr>
            <a:r>
              <a:rPr lang="en-US" sz="2800">
                <a:solidFill>
                  <a:schemeClr val="tx1"/>
                </a:solidFill>
                <a:latin typeface="Arial" panose="020B0604020202020204" pitchFamily="34" charset="0"/>
                <a:cs typeface="Arial" panose="020B0604020202020204" pitchFamily="34" charset="0"/>
              </a:rPr>
              <a:t>Chuẩn bị bài mới (trang 92, 93).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7091" y="1149313"/>
            <a:ext cx="8589818" cy="1964527"/>
          </a:xfrm>
        </p:spPr>
        <p:txBody>
          <a:bodyPr>
            <a:noAutofit/>
          </a:bodyPr>
          <a:lstStyle/>
          <a:p>
            <a:r>
              <a:rPr lang="en-US" sz="3200" dirty="0">
                <a:latin typeface="+mn-lt"/>
              </a:rPr>
              <a:t>Chuyền cành mau lẹ</a:t>
            </a:r>
            <a:br>
              <a:rPr lang="en-US" sz="3200" dirty="0">
                <a:latin typeface="+mn-lt"/>
              </a:rPr>
            </a:br>
            <a:r>
              <a:rPr lang="en-US" sz="3200" dirty="0">
                <a:latin typeface="+mn-lt"/>
              </a:rPr>
              <a:t>Có cái đuôi bông</a:t>
            </a:r>
            <a:br>
              <a:rPr lang="en-US" sz="3200" dirty="0">
                <a:latin typeface="+mn-lt"/>
              </a:rPr>
            </a:br>
            <a:r>
              <a:rPr lang="en-US" sz="3200" dirty="0">
                <a:latin typeface="+mn-lt"/>
              </a:rPr>
              <a:t>Hạt dẻ thích ăn</a:t>
            </a:r>
            <a:br>
              <a:rPr lang="en-US" sz="3200" dirty="0">
                <a:latin typeface="+mn-lt"/>
              </a:rPr>
            </a:br>
            <a:r>
              <a:rPr lang="en-US" sz="3200" dirty="0">
                <a:latin typeface="+mn-lt"/>
              </a:rPr>
              <a:t>Con gì thế nhỉ</a:t>
            </a:r>
            <a:r>
              <a:rPr lang="en-US" sz="3200" dirty="0">
                <a:latin typeface="Arial" panose="020B0604020202020204" pitchFamily="34"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p:txBody>
      </p:sp>
      <p:pic>
        <p:nvPicPr>
          <p:cNvPr id="4"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p:nvPr/>
        </p:nvSpPr>
        <p:spPr>
          <a:xfrm>
            <a:off x="1752600" y="3485145"/>
            <a:ext cx="3311747"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latin typeface="Arial" panose="020B0604020202020204" pitchFamily="34" charset="0"/>
                <a:cs typeface="Arial" panose="020B0604020202020204" pitchFamily="34" charset="0"/>
              </a:rPr>
              <a:t>Con sóc</a:t>
            </a:r>
            <a:endParaRPr lang="vi-VN" b="1" dirty="0">
              <a:solidFill>
                <a:srgbClr val="FF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219240"/>
            <a:ext cx="1781175" cy="1671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331" y="173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p:nvPr/>
        </p:nvSpPr>
        <p:spPr>
          <a:xfrm>
            <a:off x="1371600" y="1128857"/>
            <a:ext cx="6400800" cy="1964527"/>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sz="3200" dirty="0"/>
              <a:t>Con gì chạy thật là nhanh</a:t>
            </a:r>
          </a:p>
          <a:p>
            <a:r>
              <a:rPr lang="en-US" sz="3200" dirty="0"/>
              <a:t> Có đôi sừng nhỏ giống cành cây khô?</a:t>
            </a:r>
            <a:endParaRPr lang="vi-VN" sz="3200" dirty="0">
              <a:latin typeface="Arial" panose="020B0604020202020204" pitchFamily="34" charset="0"/>
              <a:cs typeface="Arial" panose="020B0604020202020204" pitchFamily="34" charset="0"/>
            </a:endParaRPr>
          </a:p>
        </p:txBody>
      </p:sp>
      <p:sp>
        <p:nvSpPr>
          <p:cNvPr id="8" name="Title 2"/>
          <p:cNvSpPr txBox="1"/>
          <p:nvPr/>
        </p:nvSpPr>
        <p:spPr>
          <a:xfrm>
            <a:off x="1752600" y="3485145"/>
            <a:ext cx="3311747"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latin typeface="Arial" panose="020B0604020202020204" pitchFamily="34" charset="0"/>
                <a:cs typeface="Arial" panose="020B0604020202020204" pitchFamily="34" charset="0"/>
              </a:rPr>
              <a:t>Con hươu</a:t>
            </a:r>
            <a:endParaRPr lang="vi-VN"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2824439"/>
            <a:ext cx="2794000" cy="1668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42950"/>
            <a:ext cx="8288734" cy="1102519"/>
          </a:xfrm>
        </p:spPr>
        <p:txBody>
          <a:bodyPr>
            <a:noAutofit/>
          </a:bodyPr>
          <a:lstStyle/>
          <a:p>
            <a:r>
              <a:rPr lang="en-US" sz="3200" dirty="0"/>
              <a:t>Cũng gọi là chó. </a:t>
            </a:r>
            <a:br>
              <a:rPr lang="en-US" sz="3200" dirty="0"/>
            </a:br>
            <a:r>
              <a:rPr lang="en-US" sz="3200" dirty="0"/>
              <a:t>Mà chẳng ở nhà. </a:t>
            </a:r>
            <a:br>
              <a:rPr lang="en-US" sz="3200" dirty="0"/>
            </a:br>
            <a:r>
              <a:rPr lang="en-US" sz="3200" dirty="0"/>
              <a:t>Sống tận rừng xa. </a:t>
            </a:r>
            <a:br>
              <a:rPr lang="en-US" sz="3200" dirty="0"/>
            </a:br>
            <a:r>
              <a:rPr lang="en-US" sz="3200" dirty="0"/>
              <a:t>Là loài hung dữ?</a:t>
            </a:r>
            <a:endParaRPr lang="en-US" sz="3200" dirty="0">
              <a:latin typeface="Arial" panose="020B0604020202020204" pitchFamily="34" charset="0"/>
              <a:ea typeface="AvantGarde" panose="00000400000000000000" pitchFamily="2" charset="0"/>
              <a:cs typeface="Arial" panose="020B0604020202020204" pitchFamily="34" charset="0"/>
            </a:endParaRPr>
          </a:p>
        </p:txBody>
      </p:sp>
      <p:pic>
        <p:nvPicPr>
          <p:cNvPr id="4" name="Picture 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p:nvPr/>
        </p:nvSpPr>
        <p:spPr>
          <a:xfrm>
            <a:off x="838201" y="2814425"/>
            <a:ext cx="4114800"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latin typeface="Arial" panose="020B0604020202020204" pitchFamily="34" charset="0"/>
                <a:cs typeface="Arial" panose="020B0604020202020204" pitchFamily="34" charset="0"/>
              </a:rPr>
              <a:t>Con chó sói</a:t>
            </a:r>
            <a:endParaRPr lang="vi-VN"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2343150"/>
            <a:ext cx="2343150" cy="2584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79692"/>
            <a:ext cx="8517335" cy="2574131"/>
          </a:xfrm>
        </p:spPr>
        <p:txBody>
          <a:bodyPr>
            <a:noAutofit/>
          </a:bodyPr>
          <a:lstStyle/>
          <a:p>
            <a:r>
              <a:rPr lang="vi-VN" dirty="0"/>
              <a:t>Con gì mào đỏ</a:t>
            </a:r>
            <a:br>
              <a:rPr lang="vi-VN" dirty="0"/>
            </a:br>
            <a:r>
              <a:rPr lang="vi-VN" dirty="0"/>
              <a:t>Gáy ò ó o…</a:t>
            </a:r>
            <a:br>
              <a:rPr lang="vi-VN" dirty="0"/>
            </a:br>
            <a:r>
              <a:rPr lang="vi-VN" dirty="0"/>
              <a:t>Từ sáng tinh mơ</a:t>
            </a:r>
            <a:br>
              <a:rPr lang="vi-VN" dirty="0"/>
            </a:br>
            <a:r>
              <a:rPr lang="vi-VN" dirty="0"/>
              <a:t>Gọi người thức giấc?</a:t>
            </a:r>
          </a:p>
        </p:txBody>
      </p:sp>
      <p:pic>
        <p:nvPicPr>
          <p:cNvPr id="4" name="Picture 1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3175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p:nvPr/>
        </p:nvSpPr>
        <p:spPr>
          <a:xfrm>
            <a:off x="1066801" y="3348927"/>
            <a:ext cx="3886200"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latin typeface="Arial" panose="020B0604020202020204" pitchFamily="34" charset="0"/>
                <a:cs typeface="Arial" panose="020B0604020202020204" pitchFamily="34" charset="0"/>
              </a:rPr>
              <a:t>Con gà trống</a:t>
            </a:r>
            <a:endParaRPr lang="vi-VN"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3028950"/>
            <a:ext cx="2438400" cy="1814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584642"/>
          </a:xfrm>
          <a:prstGeom prst="rect">
            <a:avLst/>
          </a:prstGeom>
          <a:noFill/>
        </p:spPr>
        <p:txBody>
          <a:bodyPr wrap="square" lIns="91305" tIns="45654" rIns="91305" bIns="45654" rtlCol="0">
            <a:spAutoFit/>
          </a:bodyPr>
          <a:lstStyle/>
          <a:p>
            <a:pPr algn="just"/>
            <a:r>
              <a:rPr lang="en-US" sz="3200" b="1">
                <a:latin typeface="Arial" panose="020B0604020202020204" pitchFamily="34" charset="0"/>
                <a:ea typeface="Arial-Rounded" panose="020B0500000000000000" pitchFamily="34" charset="0"/>
                <a:cs typeface="Arial" panose="020B0604020202020204" pitchFamily="34" charset="0"/>
              </a:rPr>
              <a:t>Quan sát các con vật trong tranh</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anose="020F0704030504030204" pitchFamily="34" charset="0"/>
                <a:cs typeface="Times New Roman" panose="02020603050405020304"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163" t="35677" r="33675" b="23438"/>
          <a:stretch>
            <a:fillRect/>
          </a:stretch>
        </p:blipFill>
        <p:spPr bwMode="auto">
          <a:xfrm>
            <a:off x="3200399" y="851297"/>
            <a:ext cx="5856209" cy="405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8100" y="921147"/>
            <a:ext cx="3009900" cy="1569527"/>
          </a:xfrm>
          <a:prstGeom prst="rect">
            <a:avLst/>
          </a:prstGeom>
          <a:noFill/>
        </p:spPr>
        <p:txBody>
          <a:bodyPr wrap="square" lIns="91305" tIns="45654" rIns="91305" bIns="45654"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a. Các con vật trong tranh đang làm gì?</a:t>
            </a:r>
          </a:p>
        </p:txBody>
      </p:sp>
      <p:sp>
        <p:nvSpPr>
          <p:cNvPr id="12" name="TextBox 11"/>
          <p:cNvSpPr txBox="1"/>
          <p:nvPr/>
        </p:nvSpPr>
        <p:spPr>
          <a:xfrm>
            <a:off x="38100" y="2571750"/>
            <a:ext cx="3009900" cy="1569527"/>
          </a:xfrm>
          <a:prstGeom prst="rect">
            <a:avLst/>
          </a:prstGeom>
          <a:noFill/>
        </p:spPr>
        <p:txBody>
          <a:bodyPr wrap="square" lIns="91305" tIns="45654" rIns="91305" bIns="45654"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b. Em thấy các con vật này thế nào?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anose="020F0704030504030204" pitchFamily="34" charset="0"/>
                <a:ea typeface="Arial-Rounded" panose="020B0500000000000000" pitchFamily="34" charset="0"/>
                <a:cs typeface="Times New Roman" panose="02020603050405020304"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anose="020B0500000000000000" pitchFamily="34" charset="0"/>
                <a:ea typeface="Arial-Rounded" panose="020B0500000000000000" pitchFamily="34" charset="0"/>
                <a:cs typeface="Arial-Rounded" panose="020B0500000000000000" pitchFamily="34" charset="0"/>
              </a:rPr>
              <a:t>CÂU HỎI CỦA SÓI</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p>
          <a:p>
            <a:pPr algn="ctr"/>
            <a:r>
              <a:rPr lang="en-US" sz="3200" b="1">
                <a:solidFill>
                  <a:schemeClr val="bg1"/>
                </a:solidFill>
                <a:latin typeface="Arial Rounded MT Bold" panose="020F0704030504030204" pitchFamily="34" charset="0"/>
                <a:ea typeface="Arial-Rounded" panose="020B0500000000000000" pitchFamily="34" charset="0"/>
                <a:cs typeface="Times New Roman" panose="02020603050405020304" charset="0"/>
              </a:rPr>
              <a:t>3</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2" y="208968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832" y="2190750"/>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757108" y="3343344"/>
            <a:ext cx="2057992" cy="15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1467" y="3101852"/>
            <a:ext cx="1306522" cy="102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stretch>
            <a:fillRect/>
          </a:stretch>
        </p:blipFill>
        <p:spPr>
          <a:xfrm>
            <a:off x="1219200" y="895350"/>
            <a:ext cx="3499485" cy="3499485"/>
          </a:xfrm>
          <a:prstGeom prst="rect">
            <a:avLst/>
          </a:prstGeom>
        </p:spPr>
      </p:pic>
      <p:sp>
        <p:nvSpPr>
          <p:cNvPr id="6" name="Text Box 5"/>
          <p:cNvSpPr txBox="1"/>
          <p:nvPr/>
        </p:nvSpPr>
        <p:spPr>
          <a:xfrm>
            <a:off x="2133600" y="2266950"/>
            <a:ext cx="895985" cy="521970"/>
          </a:xfrm>
          <a:prstGeom prst="rect">
            <a:avLst/>
          </a:prstGeom>
          <a:noFill/>
        </p:spPr>
        <p:txBody>
          <a:bodyPr wrap="square" rtlCol="0">
            <a:spAutoFit/>
          </a:bodyPr>
          <a:lstStyle/>
          <a:p>
            <a:r>
              <a:rPr lang="en-US" sz="2800" b="1">
                <a:latin typeface="Times New Roman" panose="02020603050405020304" charset="0"/>
                <a:cs typeface="Times New Roman" panose="02020603050405020304" charset="0"/>
              </a:rPr>
              <a:t>S/90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Câu hỏi của sói</a:t>
            </a:r>
          </a:p>
        </p:txBody>
      </p:sp>
      <p:sp>
        <p:nvSpPr>
          <p:cNvPr id="5" name="TextBox 4"/>
          <p:cNvSpPr txBox="1"/>
          <p:nvPr/>
        </p:nvSpPr>
        <p:spPr>
          <a:xfrm>
            <a:off x="50800" y="498433"/>
            <a:ext cx="8991600" cy="4616515"/>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 Xin hãy thả tôi ra!</a:t>
            </a:r>
          </a:p>
          <a:p>
            <a:pPr algn="just"/>
            <a:r>
              <a:rPr lang="en-US" sz="2100">
                <a:latin typeface="Arial" pitchFamily="34" charset="0"/>
                <a:ea typeface="Arial-Rounded" pitchFamily="34" charset="0"/>
                <a:cs typeface="Arial" pitchFamily="34" charset="0"/>
              </a:rPr>
              <a:t>	Sói nói:</a:t>
            </a:r>
          </a:p>
          <a:p>
            <a:pPr algn="just"/>
            <a:r>
              <a:rPr lang="en-US" sz="2100">
                <a:latin typeface="Arial" pitchFamily="34" charset="0"/>
                <a:ea typeface="Arial-Rounded" pitchFamily="34" charset="0"/>
                <a:cs typeface="Arial" pitchFamily="34" charset="0"/>
              </a:rPr>
              <a:t>	 –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Sóc bảo:</a:t>
            </a:r>
          </a:p>
          <a:p>
            <a:pPr algn="just"/>
            <a:r>
              <a:rPr lang="en-US" sz="2100">
                <a:latin typeface="Arial" pitchFamily="34" charset="0"/>
                <a:ea typeface="Arial-Rounded" pitchFamily="34" charset="0"/>
                <a:cs typeface="Arial" pitchFamily="34" charset="0"/>
              </a:rPr>
              <a:t>	 – Thả tôi ra, rồi tôi sẽ nói.</a:t>
            </a:r>
          </a:p>
          <a:p>
            <a:pPr algn="just"/>
            <a:r>
              <a:rPr lang="en-US" sz="2100">
                <a:latin typeface="Arial" pitchFamily="34" charset="0"/>
                <a:ea typeface="Arial-Rounded" pitchFamily="34" charset="0"/>
                <a:cs typeface="Arial" pitchFamily="34" charset="0"/>
              </a:rPr>
              <a:t>	Sói thả sóc ra. Sóc nhảy tót lên cây cao, rồi đáp vọng xuống:</a:t>
            </a:r>
          </a:p>
          <a:p>
            <a:pPr algn="just"/>
            <a:r>
              <a:rPr lang="en-US" sz="2100">
                <a:latin typeface="Arial" pitchFamily="34" charset="0"/>
                <a:ea typeface="Arial-Rounded" pitchFamily="34" charset="0"/>
                <a:cs typeface="Arial" pitchFamily="34" charset="0"/>
              </a:rPr>
              <a:t>	 – Mỗi khi nhìn thấy anh, chúng tôi đều bỏ chạy vì anh hay gây gổ. Anh hay buồn bực vì anh không có bạn bè. Còn chúng tôi lúc nào cũng vui vì chúng tôi có nhiều bạn tốt.</a:t>
            </a:r>
          </a:p>
          <a:p>
            <a:pPr algn="r"/>
            <a:r>
              <a:rPr lang="en-US" sz="2100">
                <a:latin typeface="Arial" pitchFamily="34" charset="0"/>
                <a:ea typeface="Arial-Rounded" pitchFamily="34" charset="0"/>
                <a:cs typeface="Arial" pitchFamily="34" charset="0"/>
              </a:rPr>
              <a:t>(Theo </a:t>
            </a:r>
            <a:r>
              <a:rPr lang="en-US" sz="2100" i="1">
                <a:latin typeface="Arial" pitchFamily="34" charset="0"/>
                <a:ea typeface="Arial-Rounded" pitchFamily="34" charset="0"/>
                <a:cs typeface="Arial" pitchFamily="34" charset="0"/>
              </a:rPr>
              <a:t>Truyện cổ Grim</a:t>
            </a:r>
            <a:r>
              <a:rPr lang="en-US" sz="2100">
                <a:latin typeface="Arial" pitchFamily="34" charset="0"/>
                <a:ea typeface="Arial-Rounded" pitchFamily="34" charset="0"/>
                <a:cs typeface="Arial" pitchFamily="34" charset="0"/>
              </a:rPr>
              <a:t>)</a:t>
            </a:r>
          </a:p>
        </p:txBody>
      </p:sp>
      <p:sp>
        <p:nvSpPr>
          <p:cNvPr id="8" name="Cloud 7"/>
          <p:cNvSpPr/>
          <p:nvPr/>
        </p:nvSpPr>
        <p:spPr>
          <a:xfrm>
            <a:off x="7581900" y="65829"/>
            <a:ext cx="1524000" cy="499833"/>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5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842</Words>
  <Application>Microsoft Office PowerPoint</Application>
  <PresentationFormat>On-screen Show (16:9)</PresentationFormat>
  <Paragraphs>77</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Rounded MT Bold</vt:lpstr>
      <vt:lpstr>Arial-Rounded</vt:lpstr>
      <vt:lpstr>Calibri</vt:lpstr>
      <vt:lpstr>Times New Roman</vt:lpstr>
      <vt:lpstr>Office Theme</vt:lpstr>
      <vt:lpstr>PowerPoint Presentation</vt:lpstr>
      <vt:lpstr>Chuyền cành mau lẹ Có cái đuôi bông Hạt dẻ thích ăn Con gì thế nhỉ?</vt:lpstr>
      <vt:lpstr>PowerPoint Presentation</vt:lpstr>
      <vt:lpstr>Cũng gọi là chó.  Mà chẳng ở nhà.  Sống tận rừng xa.  Là loài hung dữ?</vt:lpstr>
      <vt:lpstr>Con gì mào đỏ Gáy ò ó o… Từ sáng tinh mơ Gọi người thức giấc?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cp:lastModifiedBy>
  <cp:revision>254</cp:revision>
  <dcterms:created xsi:type="dcterms:W3CDTF">2020-12-08T15:48:00Z</dcterms:created>
  <dcterms:modified xsi:type="dcterms:W3CDTF">2026-03-30T16:05:55Z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742A35D932F64478B80D70E97753FBB7_12</vt:lpwstr>
  </property>
  <property fmtid="{D5CDD505-2E9C-101B-9397-08002B2CF9AE}" pid="3" name="KSOProductBuildVer">
    <vt:lpwstr>1033-12.2.0.18607</vt:lpwstr>
  </property>
</Properties>
</file>