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91" r:id="rId2"/>
    <p:sldId id="304" r:id="rId3"/>
    <p:sldId id="302" r:id="rId4"/>
    <p:sldId id="292" r:id="rId5"/>
    <p:sldId id="496" r:id="rId6"/>
    <p:sldId id="497" r:id="rId7"/>
    <p:sldId id="334" r:id="rId8"/>
    <p:sldId id="306" r:id="rId9"/>
    <p:sldId id="386" r:id="rId10"/>
    <p:sldId id="499" r:id="rId11"/>
    <p:sldId id="500" r:id="rId12"/>
    <p:sldId id="501" r:id="rId13"/>
    <p:sldId id="503" r:id="rId14"/>
    <p:sldId id="504" r:id="rId15"/>
    <p:sldId id="505" r:id="rId16"/>
    <p:sldId id="498" r:id="rId17"/>
    <p:sldId id="506" r:id="rId18"/>
    <p:sldId id="522" r:id="rId19"/>
    <p:sldId id="508" r:id="rId20"/>
    <p:sldId id="509" r:id="rId21"/>
    <p:sldId id="510" r:id="rId22"/>
    <p:sldId id="511" r:id="rId23"/>
    <p:sldId id="512" r:id="rId24"/>
    <p:sldId id="519" r:id="rId25"/>
    <p:sldId id="520" r:id="rId26"/>
    <p:sldId id="337" r:id="rId27"/>
    <p:sldId id="424" r:id="rId28"/>
    <p:sldId id="513" r:id="rId29"/>
    <p:sldId id="514" r:id="rId30"/>
    <p:sldId id="518" r:id="rId31"/>
    <p:sldId id="315" r:id="rId32"/>
    <p:sldId id="429" r:id="rId33"/>
    <p:sldId id="430" r:id="rId34"/>
    <p:sldId id="331" r:id="rId35"/>
    <p:sldId id="389" r:id="rId36"/>
    <p:sldId id="521" r:id="rId37"/>
    <p:sldId id="295" r:id="rId38"/>
    <p:sldId id="390" r:id="rId39"/>
    <p:sldId id="34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C2C0"/>
    <a:srgbClr val="E0EFD4"/>
    <a:srgbClr val="FFFFFF"/>
    <a:srgbClr val="BDEBFC"/>
    <a:srgbClr val="E3F7FE"/>
    <a:srgbClr val="B6E8FF"/>
    <a:srgbClr val="B5EEFF"/>
    <a:srgbClr val="FFFCD5"/>
    <a:srgbClr val="C8EAF4"/>
    <a:srgbClr val="FAC4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9C5B1E-9F62-5A39-DD65-50EF04D5748C}" v="3" dt="2023-03-28T11:12:44.8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7" autoAdjust="0"/>
    <p:restoredTop sz="94657"/>
  </p:normalViewPr>
  <p:slideViewPr>
    <p:cSldViewPr snapToGrid="0">
      <p:cViewPr>
        <p:scale>
          <a:sx n="50" d="100"/>
          <a:sy n="50" d="100"/>
        </p:scale>
        <p:origin x="1277" y="5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229C5B1E-9F62-5A39-DD65-50EF04D5748C}"/>
    <pc:docChg chg="modSld">
      <pc:chgData name="Người dùng Khách" userId="S::urn:spo:anon#e85374a2152dfa522b1bb4a1ad5a352079a392e22138f3103e19beeb45754517::" providerId="AD" clId="Web-{229C5B1E-9F62-5A39-DD65-50EF04D5748C}" dt="2023-03-28T11:13:07.821" v="2"/>
      <pc:docMkLst>
        <pc:docMk/>
      </pc:docMkLst>
      <pc:sldChg chg="modSp">
        <pc:chgData name="Người dùng Khách" userId="S::urn:spo:anon#e85374a2152dfa522b1bb4a1ad5a352079a392e22138f3103e19beeb45754517::" providerId="AD" clId="Web-{229C5B1E-9F62-5A39-DD65-50EF04D5748C}" dt="2023-03-28T11:11:54.896" v="0" actId="20577"/>
        <pc:sldMkLst>
          <pc:docMk/>
          <pc:sldMk cId="1693012278" sldId="292"/>
        </pc:sldMkLst>
        <pc:spChg chg="mod">
          <ac:chgData name="Người dùng Khách" userId="S::urn:spo:anon#e85374a2152dfa522b1bb4a1ad5a352079a392e22138f3103e19beeb45754517::" providerId="AD" clId="Web-{229C5B1E-9F62-5A39-DD65-50EF04D5748C}" dt="2023-03-28T11:11:54.896" v="0" actId="20577"/>
          <ac:spMkLst>
            <pc:docMk/>
            <pc:sldMk cId="1693012278" sldId="292"/>
            <ac:spMk id="7" creationId="{BA386DE9-345A-400C-B2BB-B32B155C2C38}"/>
          </ac:spMkLst>
        </pc:spChg>
      </pc:sldChg>
      <pc:sldChg chg="modNotes">
        <pc:chgData name="Người dùng Khách" userId="S::urn:spo:anon#e85374a2152dfa522b1bb4a1ad5a352079a392e22138f3103e19beeb45754517::" providerId="AD" clId="Web-{229C5B1E-9F62-5A39-DD65-50EF04D5748C}" dt="2023-03-28T11:13:07.821" v="2"/>
        <pc:sldMkLst>
          <pc:docMk/>
          <pc:sldMk cId="2215401923" sldId="389"/>
        </pc:sldMkLst>
      </pc:sldChg>
      <pc:sldChg chg="mod setBg">
        <pc:chgData name="Người dùng Khách" userId="S::urn:spo:anon#e85374a2152dfa522b1bb4a1ad5a352079a392e22138f3103e19beeb45754517::" providerId="AD" clId="Web-{229C5B1E-9F62-5A39-DD65-50EF04D5748C}" dt="2023-03-28T11:12:44.851" v="1"/>
        <pc:sldMkLst>
          <pc:docMk/>
          <pc:sldMk cId="4100896824" sldId="5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4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8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08/08/2023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3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81701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21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3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P.E. Lesson 4.1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77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367" y="1339680"/>
            <a:ext cx="4062953" cy="3330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80" y="416281"/>
            <a:ext cx="6729043" cy="837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5817" y="4795376"/>
            <a:ext cx="20514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2624" y="5567174"/>
            <a:ext cx="237787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hænd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endParaRPr lang="en-US" sz="2000" dirty="0"/>
          </a:p>
        </p:txBody>
      </p:sp>
      <p:pic>
        <p:nvPicPr>
          <p:cNvPr id="6" name="ha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7795" y="7207885"/>
            <a:ext cx="487363" cy="487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64436" y="572320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80075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80" y="416281"/>
            <a:ext cx="6729043" cy="837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5817" y="4785865"/>
            <a:ext cx="20514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arm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2624" y="5567174"/>
            <a:ext cx="237787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/</a:t>
            </a:r>
            <a:r>
              <a:rPr lang="en-US" sz="2000" dirty="0" err="1">
                <a:solidFill>
                  <a:prstClr val="black"/>
                </a:solidFill>
              </a:rPr>
              <a:t>ɑːrm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</a:p>
          <a:p>
            <a:pPr algn="ctr"/>
            <a:r>
              <a:rPr lang="en-US" sz="2000" dirty="0" err="1">
                <a:solidFill>
                  <a:prstClr val="black"/>
                </a:solidFill>
              </a:rPr>
              <a:t>cánh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tay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020" y="1253765"/>
            <a:ext cx="3957145" cy="3017782"/>
          </a:xfrm>
          <a:prstGeom prst="rect">
            <a:avLst/>
          </a:prstGeom>
        </p:spPr>
      </p:pic>
      <p:pic>
        <p:nvPicPr>
          <p:cNvPr id="7" name="a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4146" y="7551574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64436" y="572320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1086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80" y="416281"/>
            <a:ext cx="6729043" cy="837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5817" y="4795376"/>
            <a:ext cx="20514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foot/feet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2624" y="5567174"/>
            <a:ext cx="237787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/</a:t>
            </a:r>
            <a:r>
              <a:rPr lang="en-US" sz="2000" dirty="0" err="1">
                <a:solidFill>
                  <a:prstClr val="black"/>
                </a:solidFill>
              </a:rPr>
              <a:t>fʊt</a:t>
            </a:r>
            <a:r>
              <a:rPr lang="en-US" sz="2000" dirty="0">
                <a:solidFill>
                  <a:prstClr val="black"/>
                </a:solidFill>
              </a:rPr>
              <a:t>/ /</a:t>
            </a:r>
            <a:r>
              <a:rPr lang="en-US" sz="2000" dirty="0" err="1">
                <a:solidFill>
                  <a:prstClr val="black"/>
                </a:solidFill>
              </a:rPr>
              <a:t>fiːt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</a:p>
          <a:p>
            <a:pPr algn="ctr"/>
            <a:r>
              <a:rPr lang="en-US" sz="2000" dirty="0" err="1">
                <a:solidFill>
                  <a:prstClr val="black"/>
                </a:solidFill>
              </a:rPr>
              <a:t>đôi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bàn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chân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269" y="1438522"/>
            <a:ext cx="4368033" cy="2802402"/>
          </a:xfrm>
          <a:prstGeom prst="rect">
            <a:avLst/>
          </a:prstGeom>
        </p:spPr>
      </p:pic>
      <p:pic>
        <p:nvPicPr>
          <p:cNvPr id="7" name="foot - fe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5773" y="7188966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64436" y="572320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88429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80" y="416281"/>
            <a:ext cx="6729043" cy="837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5817" y="4795376"/>
            <a:ext cx="20514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leg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15817" y="5567174"/>
            <a:ext cx="2051492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/</a:t>
            </a:r>
            <a:r>
              <a:rPr lang="en-US" sz="2000" dirty="0" err="1">
                <a:solidFill>
                  <a:prstClr val="black"/>
                </a:solidFill>
              </a:rPr>
              <a:t>leɡ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</a:p>
          <a:p>
            <a:pPr algn="ctr"/>
            <a:r>
              <a:rPr lang="en-US" sz="2000" dirty="0" err="1">
                <a:solidFill>
                  <a:prstClr val="black"/>
                </a:solidFill>
              </a:rPr>
              <a:t>chân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084" y="1639614"/>
            <a:ext cx="4004440" cy="2489307"/>
          </a:xfrm>
          <a:prstGeom prst="rect">
            <a:avLst/>
          </a:prstGeom>
        </p:spPr>
      </p:pic>
      <p:pic>
        <p:nvPicPr>
          <p:cNvPr id="8" name="l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4601" y="7220497"/>
            <a:ext cx="487363" cy="487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64436" y="572320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48539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80" y="416281"/>
            <a:ext cx="6729043" cy="837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5817" y="4795376"/>
            <a:ext cx="20514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head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15817" y="5567174"/>
            <a:ext cx="2051492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/</a:t>
            </a:r>
            <a:r>
              <a:rPr lang="en-US" sz="2000" dirty="0" err="1">
                <a:solidFill>
                  <a:prstClr val="black"/>
                </a:solidFill>
              </a:rPr>
              <a:t>hed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</a:p>
          <a:p>
            <a:pPr algn="ctr"/>
            <a:r>
              <a:rPr lang="en-US" sz="2000" dirty="0" err="1">
                <a:solidFill>
                  <a:prstClr val="black"/>
                </a:solidFill>
              </a:rPr>
              <a:t>đầu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468" y="1800402"/>
            <a:ext cx="2774731" cy="2456288"/>
          </a:xfrm>
          <a:prstGeom prst="rect">
            <a:avLst/>
          </a:prstGeom>
        </p:spPr>
      </p:pic>
      <p:pic>
        <p:nvPicPr>
          <p:cNvPr id="7" name="he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5414" y="7362387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64436" y="572320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4308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80" y="416281"/>
            <a:ext cx="6729043" cy="837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5817" y="4795376"/>
            <a:ext cx="20514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body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15817" y="5567174"/>
            <a:ext cx="2051492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/ˈ</a:t>
            </a:r>
            <a:r>
              <a:rPr lang="en-US" sz="2000" dirty="0" err="1">
                <a:solidFill>
                  <a:prstClr val="black"/>
                </a:solidFill>
              </a:rPr>
              <a:t>bɑːdi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</a:p>
          <a:p>
            <a:pPr algn="ctr"/>
            <a:r>
              <a:rPr lang="en-US" sz="2000" dirty="0" err="1">
                <a:solidFill>
                  <a:prstClr val="black"/>
                </a:solidFill>
              </a:rPr>
              <a:t>cơ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thể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952" y="1828800"/>
            <a:ext cx="2711669" cy="2564213"/>
          </a:xfrm>
          <a:prstGeom prst="rect">
            <a:avLst/>
          </a:prstGeom>
        </p:spPr>
      </p:pic>
      <p:pic>
        <p:nvPicPr>
          <p:cNvPr id="8" name="bo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9650" y="7108771"/>
            <a:ext cx="487363" cy="487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64436" y="572320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20284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680" y="416281"/>
            <a:ext cx="6729043" cy="708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/>
          <a:srcRect l="4153"/>
          <a:stretch/>
        </p:blipFill>
        <p:spPr>
          <a:xfrm>
            <a:off x="129680" y="1612265"/>
            <a:ext cx="12062319" cy="3482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336" y="5228227"/>
            <a:ext cx="149416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hænd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9681" y="4338176"/>
            <a:ext cx="184101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0368" y="4338176"/>
            <a:ext cx="163182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arm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0368" y="5228227"/>
            <a:ext cx="163182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/</a:t>
            </a:r>
            <a:r>
              <a:rPr lang="en-US" sz="2000" dirty="0" err="1">
                <a:solidFill>
                  <a:prstClr val="black"/>
                </a:solidFill>
              </a:rPr>
              <a:t>ɑːrm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</a:p>
          <a:p>
            <a:pPr algn="ctr"/>
            <a:r>
              <a:rPr lang="en-US" sz="2000" dirty="0" err="1">
                <a:solidFill>
                  <a:prstClr val="black"/>
                </a:solidFill>
              </a:rPr>
              <a:t>cánh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tay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4838" y="4338175"/>
            <a:ext cx="20514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foot/feet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1644" y="5228227"/>
            <a:ext cx="237787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/</a:t>
            </a:r>
            <a:r>
              <a:rPr lang="en-US" sz="2000" dirty="0" err="1">
                <a:solidFill>
                  <a:prstClr val="black"/>
                </a:solidFill>
              </a:rPr>
              <a:t>fʊt</a:t>
            </a:r>
            <a:r>
              <a:rPr lang="en-US" sz="2000" dirty="0">
                <a:solidFill>
                  <a:prstClr val="black"/>
                </a:solidFill>
              </a:rPr>
              <a:t>/ /</a:t>
            </a:r>
            <a:r>
              <a:rPr lang="en-US" sz="2000" dirty="0" err="1">
                <a:solidFill>
                  <a:prstClr val="black"/>
                </a:solidFill>
              </a:rPr>
              <a:t>fiːt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</a:p>
          <a:p>
            <a:pPr algn="ctr"/>
            <a:r>
              <a:rPr lang="en-US" sz="2000" dirty="0" err="1">
                <a:solidFill>
                  <a:prstClr val="black"/>
                </a:solidFill>
              </a:rPr>
              <a:t>đôi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bàn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chân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8974" y="4338175"/>
            <a:ext cx="157325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leg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48973" y="5228227"/>
            <a:ext cx="154586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/</a:t>
            </a:r>
            <a:r>
              <a:rPr lang="en-US" sz="2000" dirty="0" err="1">
                <a:solidFill>
                  <a:prstClr val="black"/>
                </a:solidFill>
              </a:rPr>
              <a:t>leɡ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</a:p>
          <a:p>
            <a:pPr algn="ctr"/>
            <a:r>
              <a:rPr lang="en-US" sz="2000" dirty="0" err="1">
                <a:solidFill>
                  <a:prstClr val="black"/>
                </a:solidFill>
              </a:rPr>
              <a:t>chân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03983" y="4338175"/>
            <a:ext cx="14031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head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54292" y="5206537"/>
            <a:ext cx="1200052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/</a:t>
            </a:r>
            <a:r>
              <a:rPr lang="en-US" sz="2000" dirty="0" err="1">
                <a:solidFill>
                  <a:prstClr val="black"/>
                </a:solidFill>
              </a:rPr>
              <a:t>hed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</a:p>
          <a:p>
            <a:pPr algn="ctr"/>
            <a:r>
              <a:rPr lang="en-US" sz="2000" dirty="0" err="1">
                <a:solidFill>
                  <a:prstClr val="black"/>
                </a:solidFill>
              </a:rPr>
              <a:t>đầu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77660" y="4338175"/>
            <a:ext cx="144379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body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76331" y="5228227"/>
            <a:ext cx="1246449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/ˈ</a:t>
            </a:r>
            <a:r>
              <a:rPr lang="en-US" sz="2000" dirty="0" err="1">
                <a:solidFill>
                  <a:prstClr val="black"/>
                </a:solidFill>
              </a:rPr>
              <a:t>bɑːdi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</a:p>
          <a:p>
            <a:pPr algn="ctr"/>
            <a:r>
              <a:rPr lang="en-US" sz="2000" dirty="0" err="1">
                <a:solidFill>
                  <a:prstClr val="black"/>
                </a:solidFill>
              </a:rPr>
              <a:t>cơ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thể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6" name="ha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79098" y="7466734"/>
            <a:ext cx="487363" cy="487363"/>
          </a:xfrm>
          <a:prstGeom prst="rect">
            <a:avLst/>
          </a:prstGeom>
        </p:spPr>
      </p:pic>
      <p:pic>
        <p:nvPicPr>
          <p:cNvPr id="17" name="ar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25204" y="7577135"/>
            <a:ext cx="487363" cy="487363"/>
          </a:xfrm>
          <a:prstGeom prst="rect">
            <a:avLst/>
          </a:prstGeom>
        </p:spPr>
      </p:pic>
      <p:pic>
        <p:nvPicPr>
          <p:cNvPr id="18" name="foot - fee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25203" y="7687536"/>
            <a:ext cx="487363" cy="487363"/>
          </a:xfrm>
          <a:prstGeom prst="rect">
            <a:avLst/>
          </a:prstGeom>
        </p:spPr>
      </p:pic>
      <p:pic>
        <p:nvPicPr>
          <p:cNvPr id="19" name="le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25203" y="7658649"/>
            <a:ext cx="487363" cy="487363"/>
          </a:xfrm>
          <a:prstGeom prst="rect">
            <a:avLst/>
          </a:prstGeom>
        </p:spPr>
      </p:pic>
      <p:pic>
        <p:nvPicPr>
          <p:cNvPr id="20" name="hea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22633" y="7710415"/>
            <a:ext cx="487363" cy="487363"/>
          </a:xfrm>
          <a:prstGeom prst="rect">
            <a:avLst/>
          </a:prstGeom>
        </p:spPr>
      </p:pic>
      <p:pic>
        <p:nvPicPr>
          <p:cNvPr id="21" name="bod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22632" y="7629762"/>
            <a:ext cx="487363" cy="48736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408934" y="556166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5740971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811" y="806642"/>
            <a:ext cx="3802009" cy="7699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156" y="1954924"/>
            <a:ext cx="8655269" cy="4004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262"/>
          <a:stretch/>
        </p:blipFill>
        <p:spPr>
          <a:xfrm>
            <a:off x="1718441" y="1923393"/>
            <a:ext cx="9475076" cy="420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28" y="1148685"/>
            <a:ext cx="3241456" cy="318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11552" y="2072640"/>
            <a:ext cx="6864096" cy="154838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 READY?</a:t>
            </a:r>
          </a:p>
        </p:txBody>
      </p:sp>
      <p:sp>
        <p:nvSpPr>
          <p:cNvPr id="7" name="Plaque 6">
            <a:hlinkClick r:id="rId3" action="ppaction://hlinksldjump"/>
          </p:cNvPr>
          <p:cNvSpPr/>
          <p:nvPr/>
        </p:nvSpPr>
        <p:spPr>
          <a:xfrm>
            <a:off x="4882896" y="4544979"/>
            <a:ext cx="2420112" cy="1389888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04766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85" t="28440" r="11498" b="9985"/>
          <a:stretch/>
        </p:blipFill>
        <p:spPr>
          <a:xfrm>
            <a:off x="1481960" y="1797269"/>
            <a:ext cx="3263462" cy="2837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954" t="12667" r="5905" b="8800"/>
          <a:stretch/>
        </p:blipFill>
        <p:spPr>
          <a:xfrm>
            <a:off x="7378262" y="1797269"/>
            <a:ext cx="3294993" cy="2837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6314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5181" y="153885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5181" y="253642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75181" y="4520348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47397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3530271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296957" y="576305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954" y="411690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953" t="13018" r="3892" b="5326"/>
          <a:stretch/>
        </p:blipFill>
        <p:spPr>
          <a:xfrm>
            <a:off x="7441324" y="1970690"/>
            <a:ext cx="2963917" cy="2459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106" y="1970690"/>
            <a:ext cx="2251659" cy="2459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0896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475" t="8507" r="12456" b="14327"/>
          <a:stretch/>
        </p:blipFill>
        <p:spPr>
          <a:xfrm>
            <a:off x="2499570" y="1926336"/>
            <a:ext cx="2218734" cy="245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140" t="10805" r="11636" b="3805"/>
          <a:stretch/>
        </p:blipFill>
        <p:spPr>
          <a:xfrm>
            <a:off x="8087710" y="1926336"/>
            <a:ext cx="2190146" cy="245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8847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85" t="28440" r="11498" b="9985"/>
          <a:stretch/>
        </p:blipFill>
        <p:spPr>
          <a:xfrm>
            <a:off x="1481960" y="1797269"/>
            <a:ext cx="3263462" cy="2837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474" t="3382" r="7821"/>
          <a:stretch/>
        </p:blipFill>
        <p:spPr>
          <a:xfrm>
            <a:off x="7504387" y="1719350"/>
            <a:ext cx="2569780" cy="2915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253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954" t="12667" r="5905" b="8800"/>
          <a:stretch/>
        </p:blipFill>
        <p:spPr>
          <a:xfrm>
            <a:off x="7693573" y="1797267"/>
            <a:ext cx="2869324" cy="2837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953" t="13018" r="3892" b="5326"/>
          <a:stretch/>
        </p:blipFill>
        <p:spPr>
          <a:xfrm>
            <a:off x="2380593" y="1797267"/>
            <a:ext cx="2963917" cy="2837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Plaque 1"/>
          <p:cNvSpPr/>
          <p:nvPr/>
        </p:nvSpPr>
        <p:spPr>
          <a:xfrm>
            <a:off x="4401312" y="2304288"/>
            <a:ext cx="3901440" cy="1548384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6303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61" y="359445"/>
            <a:ext cx="5159187" cy="1051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7986"/>
            <a:ext cx="12192000" cy="33683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89120" y="4450080"/>
            <a:ext cx="10607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r  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9648" y="4450080"/>
            <a:ext cx="10607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o   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37082" y="4450080"/>
            <a:ext cx="15361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 e    </a:t>
            </a:r>
            <a:r>
              <a:rPr lang="en-US" sz="3300" dirty="0" err="1">
                <a:solidFill>
                  <a:srgbClr val="FF0000"/>
                </a:solidFill>
              </a:rPr>
              <a:t>e</a:t>
            </a:r>
            <a:endParaRPr lang="en-US" sz="33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245" y="562104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Extra Practice </a:t>
            </a:r>
          </a:p>
          <a:p>
            <a:r>
              <a:rPr lang="en-US" b="1" dirty="0">
                <a:solidFill>
                  <a:prstClr val="white"/>
                </a:solidFill>
              </a:rPr>
              <a:t>WB, page 54.</a:t>
            </a:r>
          </a:p>
        </p:txBody>
      </p:sp>
    </p:spTree>
    <p:extLst>
      <p:ext uri="{BB962C8B-B14F-4D97-AF65-F5344CB8AC3E}">
        <p14:creationId xmlns:p14="http://schemas.microsoft.com/office/powerpoint/2010/main" val="366029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725" y="1760075"/>
            <a:ext cx="9350550" cy="33378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0906" y="4402318"/>
            <a:ext cx="1272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    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88058" y="4402318"/>
            <a:ext cx="1150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   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55463" y="4402318"/>
            <a:ext cx="124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   d</a:t>
            </a:r>
          </a:p>
        </p:txBody>
      </p:sp>
    </p:spTree>
    <p:extLst>
      <p:ext uri="{BB962C8B-B14F-4D97-AF65-F5344CB8AC3E}">
        <p14:creationId xmlns:p14="http://schemas.microsoft.com/office/powerpoint/2010/main" val="371755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9" y="383998"/>
            <a:ext cx="12219994" cy="60835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21133" y="708032"/>
            <a:ext cx="7277880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r>
              <a:rPr lang="en-US" sz="6600" i="1" u="sng" dirty="0"/>
              <a:t>Structures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00" i="1" dirty="0"/>
              <a:t>I use my legs and feet in soccer.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00" i="1" dirty="0"/>
              <a:t>I can kick the ball in soccer.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00" i="1" dirty="0"/>
              <a:t>I can't kick the ball in basketball.</a:t>
            </a:r>
          </a:p>
          <a:p>
            <a:pPr marL="857250" indent="-857250" algn="ctr">
              <a:buFont typeface="Arial" panose="020B0604020202020204" pitchFamily="34" charset="0"/>
              <a:buChar char="•"/>
            </a:pPr>
            <a:endParaRPr lang="en-US" sz="6600" i="1" dirty="0"/>
          </a:p>
          <a:p>
            <a:pPr algn="ctr"/>
            <a:endParaRPr lang="en-US" sz="6600" i="1" dirty="0"/>
          </a:p>
        </p:txBody>
      </p:sp>
      <p:sp>
        <p:nvSpPr>
          <p:cNvPr id="5" name="Rectangle 4"/>
          <p:cNvSpPr/>
          <p:nvPr/>
        </p:nvSpPr>
        <p:spPr>
          <a:xfrm>
            <a:off x="1909251" y="2262748"/>
            <a:ext cx="7901645" cy="107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62" y="261049"/>
            <a:ext cx="9175676" cy="61367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2366" y="3683186"/>
            <a:ext cx="271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9075"/>
          <a:stretch/>
        </p:blipFill>
        <p:spPr>
          <a:xfrm>
            <a:off x="0" y="339364"/>
            <a:ext cx="5883150" cy="709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8573"/>
            <a:ext cx="8397930" cy="2690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924" y="3738666"/>
            <a:ext cx="7110076" cy="2530159"/>
          </a:xfrm>
          <a:prstGeom prst="rect">
            <a:avLst/>
          </a:prstGeom>
        </p:spPr>
      </p:pic>
      <p:pic>
        <p:nvPicPr>
          <p:cNvPr id="5" name="CD2-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25" end="4467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1932" y="450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2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9" y="308567"/>
            <a:ext cx="7985760" cy="800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55" y="1248714"/>
            <a:ext cx="11818397" cy="4701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6384" y="2487168"/>
            <a:ext cx="21701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the ball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68624" y="3756399"/>
            <a:ext cx="28163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my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61279" y="4901184"/>
            <a:ext cx="12435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619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842" y="597011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749" y="1539732"/>
            <a:ext cx="110519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what they can use in some sports, what they can/ can’t do, using the words related to body: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hand, arm, foot/feet, leg, head, body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dirty="0">
                <a:solidFill>
                  <a:srgbClr val="00B050"/>
                </a:solidFill>
              </a:rPr>
              <a:t>I use my legs and feet in soccer.</a:t>
            </a:r>
          </a:p>
          <a:p>
            <a:r>
              <a:rPr lang="en-US" sz="3600" dirty="0">
                <a:solidFill>
                  <a:srgbClr val="00B050"/>
                </a:solidFill>
              </a:rPr>
              <a:t>I can kick the ball in soccer.</a:t>
            </a:r>
          </a:p>
          <a:p>
            <a:r>
              <a:rPr lang="en-US" sz="3600" dirty="0">
                <a:solidFill>
                  <a:srgbClr val="00B050"/>
                </a:solidFill>
              </a:rPr>
              <a:t>I can't kick the ball in basketball.</a:t>
            </a:r>
            <a:endParaRPr lang="en-US" dirty="0">
              <a:solidFill>
                <a:srgbClr val="00B050"/>
              </a:solidFill>
              <a:ea typeface="Times New Roman" panose="02020603050405020304" pitchFamily="18" charset="0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476625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3476625" y="3783092"/>
            <a:ext cx="54626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471" y="390103"/>
            <a:ext cx="6248942" cy="883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447" t="7645" r="8107" b="6209"/>
          <a:stretch/>
        </p:blipFill>
        <p:spPr>
          <a:xfrm>
            <a:off x="0" y="1274102"/>
            <a:ext cx="3121152" cy="2560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366" y="1258802"/>
            <a:ext cx="7424928" cy="2575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422"/>
            <a:ext cx="7056732" cy="30235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526" y="493637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Extra Practice </a:t>
            </a:r>
          </a:p>
          <a:p>
            <a:r>
              <a:rPr lang="en-US" b="1" dirty="0">
                <a:solidFill>
                  <a:prstClr val="white"/>
                </a:solidFill>
              </a:rPr>
              <a:t>WB, page 54.</a:t>
            </a:r>
          </a:p>
        </p:txBody>
      </p:sp>
      <p:sp>
        <p:nvSpPr>
          <p:cNvPr id="8" name="Oval 7"/>
          <p:cNvSpPr/>
          <p:nvPr/>
        </p:nvSpPr>
        <p:spPr>
          <a:xfrm>
            <a:off x="7951572" y="2178722"/>
            <a:ext cx="750915" cy="4047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07151" y="4593756"/>
            <a:ext cx="13197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arms</a:t>
            </a:r>
          </a:p>
        </p:txBody>
      </p:sp>
      <p:sp>
        <p:nvSpPr>
          <p:cNvPr id="10" name="Oval 9"/>
          <p:cNvSpPr/>
          <p:nvPr/>
        </p:nvSpPr>
        <p:spPr>
          <a:xfrm>
            <a:off x="6681274" y="2647144"/>
            <a:ext cx="750915" cy="535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39505" y="5353089"/>
            <a:ext cx="10275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kick</a:t>
            </a:r>
          </a:p>
        </p:txBody>
      </p:sp>
      <p:sp>
        <p:nvSpPr>
          <p:cNvPr id="12" name="Oval 11"/>
          <p:cNvSpPr/>
          <p:nvPr/>
        </p:nvSpPr>
        <p:spPr>
          <a:xfrm>
            <a:off x="6216334" y="3241870"/>
            <a:ext cx="929880" cy="4774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78616" y="6109961"/>
            <a:ext cx="13103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throw</a:t>
            </a:r>
          </a:p>
        </p:txBody>
      </p:sp>
    </p:spTree>
    <p:extLst>
      <p:ext uri="{BB962C8B-B14F-4D97-AF65-F5344CB8AC3E}">
        <p14:creationId xmlns:p14="http://schemas.microsoft.com/office/powerpoint/2010/main" val="334983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93" y="366920"/>
            <a:ext cx="9156823" cy="6124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6072" y="3961534"/>
            <a:ext cx="271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Early Production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0084" y="432844"/>
            <a:ext cx="2305049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LET’S PLAY!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" y="1231392"/>
            <a:ext cx="11436096" cy="5132556"/>
          </a:xfrm>
          <a:prstGeom prst="rect">
            <a:avLst/>
          </a:prstGeom>
        </p:spPr>
      </p:pic>
      <p:sp>
        <p:nvSpPr>
          <p:cNvPr id="2" name="TextBox 1">
            <a:hlinkClick r:id="rId3"/>
          </p:cNvPr>
          <p:cNvSpPr txBox="1"/>
          <p:nvPr/>
        </p:nvSpPr>
        <p:spPr>
          <a:xfrm>
            <a:off x="7464669" y="509954"/>
            <a:ext cx="298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here to play the games.</a:t>
            </a:r>
          </a:p>
        </p:txBody>
      </p:sp>
    </p:spTree>
    <p:extLst>
      <p:ext uri="{BB962C8B-B14F-4D97-AF65-F5344CB8AC3E}">
        <p14:creationId xmlns:p14="http://schemas.microsoft.com/office/powerpoint/2010/main" val="364358851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805"/>
            <a:ext cx="9014538" cy="61462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470198" y="2667896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2882317" y="223722"/>
            <a:ext cx="6385410" cy="6153928"/>
            <a:chOff x="2608119" y="84826"/>
            <a:chExt cx="6975762" cy="6688348"/>
          </a:xfrm>
        </p:grpSpPr>
        <p:sp>
          <p:nvSpPr>
            <p:cNvPr id="3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580216">
              <a:off x="5632454" y="4125876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8" name="Segment 6 Text"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9668440">
              <a:off x="4135406" y="1365634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9" name="Segment 5 Text"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214658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0" name="Segment 4 Text"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1813501">
              <a:off x="4151435" y="4676702"/>
              <a:ext cx="200611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4</a:t>
              </a:r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1" name="Segment 3 Text"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Segment 2 Text"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Segment 1 Text"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272166" y="2458800"/>
            <a:ext cx="1647668" cy="1656174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" y="327896"/>
            <a:ext cx="1985683" cy="1815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11" y="2458800"/>
            <a:ext cx="2039397" cy="1742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11" y="4478694"/>
            <a:ext cx="2577463" cy="19602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2358" y="355263"/>
            <a:ext cx="2143236" cy="1880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8524" y="2454197"/>
            <a:ext cx="2114456" cy="17474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5733" y="4478694"/>
            <a:ext cx="2286268" cy="196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7472" y="499872"/>
            <a:ext cx="4523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 about yourself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382" b="3389"/>
          <a:stretch/>
        </p:blipFill>
        <p:spPr>
          <a:xfrm>
            <a:off x="8290560" y="473325"/>
            <a:ext cx="587530" cy="699424"/>
          </a:xfrm>
          <a:prstGeom prst="rect">
            <a:avLst/>
          </a:prstGeom>
        </p:spPr>
      </p:pic>
      <p:sp>
        <p:nvSpPr>
          <p:cNvPr id="5" name="Folded Corner 4"/>
          <p:cNvSpPr/>
          <p:nvPr/>
        </p:nvSpPr>
        <p:spPr>
          <a:xfrm>
            <a:off x="2383536" y="1804416"/>
            <a:ext cx="8071104" cy="3718560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_______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____ is fun. I use my ___and ___in ____.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I can’t ___the ball in ____. I can ___ and ___ the ball. 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07976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arm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foot/feet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leg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body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head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I use my legs and feet in soccer.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I can kick the ball in soccer.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I can't kick the ball in basketball.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54).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78).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273378"/>
            <a:ext cx="9057585" cy="61756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evel 4"/>
          <p:cNvSpPr/>
          <p:nvPr/>
        </p:nvSpPr>
        <p:spPr>
          <a:xfrm>
            <a:off x="0" y="329938"/>
            <a:ext cx="12192000" cy="5929459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9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I told</a:t>
            </a:r>
          </a:p>
        </p:txBody>
      </p:sp>
      <p:sp>
        <p:nvSpPr>
          <p:cNvPr id="4" name="Bevel 3"/>
          <p:cNvSpPr/>
          <p:nvPr/>
        </p:nvSpPr>
        <p:spPr>
          <a:xfrm>
            <a:off x="3574330" y="1871220"/>
            <a:ext cx="5043340" cy="2978869"/>
          </a:xfrm>
          <a:prstGeom prst="bevel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9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“I told”</a:t>
            </a:r>
          </a:p>
        </p:txBody>
      </p:sp>
      <p:pic>
        <p:nvPicPr>
          <p:cNvPr id="6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96" y="1586308"/>
            <a:ext cx="3929950" cy="4569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17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8647" y="1505530"/>
            <a:ext cx="800964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The teacher said: </a:t>
            </a:r>
            <a:r>
              <a:rPr lang="en-US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"I told! I told!"</a:t>
            </a:r>
            <a:endParaRPr lang="en-US" sz="25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The students replied: </a:t>
            </a:r>
            <a:r>
              <a:rPr lang="en-US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"Told what? Told what?"</a:t>
            </a:r>
            <a:endParaRPr lang="en-US" sz="25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The teacher chooses an action: For example, "I told you to change positions.”</a:t>
            </a:r>
            <a:endParaRPr lang="en-US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Students will </a:t>
            </a:r>
            <a:r>
              <a:rPr lang="en-US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follow </a:t>
            </a: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the requested action by the teacher that begins with: </a:t>
            </a:r>
            <a:r>
              <a:rPr lang="en-US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"I told ...". </a:t>
            </a: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As in this example, the students will exchange places.</a:t>
            </a:r>
            <a:endParaRPr lang="en-US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If the teacher doesn’t say “I told”, the students won't follow.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Anyone who </a:t>
            </a:r>
            <a:r>
              <a:rPr lang="en-US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does not follow the rules </a:t>
            </a: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will </a:t>
            </a:r>
            <a:r>
              <a:rPr lang="en-US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be punished</a:t>
            </a: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endParaRPr lang="en-US" sz="2500" dirty="0">
              <a:effectLst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039835" y="1611982"/>
            <a:ext cx="8248453" cy="41100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Terminator 4"/>
          <p:cNvSpPr/>
          <p:nvPr/>
        </p:nvSpPr>
        <p:spPr>
          <a:xfrm>
            <a:off x="4628561" y="952107"/>
            <a:ext cx="2846895" cy="485977"/>
          </a:xfrm>
          <a:prstGeom prst="flowChartTermina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178578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3" y="313509"/>
            <a:ext cx="10744301" cy="60350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361532" y="613284"/>
            <a:ext cx="6730738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u="sng" dirty="0"/>
              <a:t>New words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400" i="1" dirty="0"/>
              <a:t>hand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400" i="1" dirty="0"/>
              <a:t>arm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400" i="1" dirty="0"/>
              <a:t>foot/feet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00500" y="3887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464" y="2500033"/>
            <a:ext cx="36697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en-US" sz="3400" i="1" dirty="0">
                <a:solidFill>
                  <a:prstClr val="white"/>
                </a:solidFill>
              </a:rPr>
              <a:t>leg</a:t>
            </a:r>
          </a:p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en-US" sz="3400" i="1" dirty="0">
                <a:solidFill>
                  <a:prstClr val="white"/>
                </a:solidFill>
              </a:rPr>
              <a:t>head</a:t>
            </a:r>
          </a:p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en-US" sz="3400" i="1" dirty="0">
                <a:solidFill>
                  <a:prstClr val="white"/>
                </a:solidFill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28" y="273377"/>
            <a:ext cx="9134574" cy="6089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3351" y="3945122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1305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12034</TotalTime>
  <Words>604</Words>
  <Application>Microsoft Office PowerPoint</Application>
  <PresentationFormat>Widescreen</PresentationFormat>
  <Paragraphs>144</Paragraphs>
  <Slides>39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396</cp:revision>
  <dcterms:created xsi:type="dcterms:W3CDTF">2020-12-08T03:17:05Z</dcterms:created>
  <dcterms:modified xsi:type="dcterms:W3CDTF">2023-08-08T16:12:37Z</dcterms:modified>
</cp:coreProperties>
</file>