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36" r:id="rId3"/>
    <p:sldId id="392" r:id="rId4"/>
    <p:sldId id="292" r:id="rId5"/>
    <p:sldId id="470" r:id="rId6"/>
    <p:sldId id="471" r:id="rId7"/>
    <p:sldId id="472" r:id="rId8"/>
    <p:sldId id="473" r:id="rId9"/>
    <p:sldId id="334" r:id="rId10"/>
    <p:sldId id="375" r:id="rId11"/>
    <p:sldId id="457" r:id="rId12"/>
    <p:sldId id="465" r:id="rId13"/>
    <p:sldId id="466" r:id="rId14"/>
    <p:sldId id="467" r:id="rId15"/>
    <p:sldId id="469" r:id="rId16"/>
    <p:sldId id="347" r:id="rId17"/>
    <p:sldId id="459" r:id="rId18"/>
    <p:sldId id="458" r:id="rId19"/>
    <p:sldId id="422" r:id="rId20"/>
    <p:sldId id="460" r:id="rId21"/>
    <p:sldId id="474" r:id="rId22"/>
    <p:sldId id="475" r:id="rId23"/>
    <p:sldId id="413" r:id="rId24"/>
    <p:sldId id="461" r:id="rId25"/>
    <p:sldId id="477" r:id="rId26"/>
    <p:sldId id="464" r:id="rId27"/>
    <p:sldId id="331" r:id="rId28"/>
    <p:sldId id="478" r:id="rId29"/>
    <p:sldId id="423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82115" autoAdjust="0"/>
  </p:normalViewPr>
  <p:slideViewPr>
    <p:cSldViewPr snapToGrid="0">
      <p:cViewPr varScale="1">
        <p:scale>
          <a:sx n="48" d="100"/>
          <a:sy n="48" d="100"/>
        </p:scale>
        <p:origin x="42" y="444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which safe to get the right answer.  E.g.: (Where is a bed?  It’s in the brown safe.) That’s right. What color is it? It’s 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Workbook p. 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4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hoạt động HS sẽ đi vòng quanh lớp và hỏi ý kiến của 3 bạn về các loại động vật bạn yêu mến, thích, và không thích. GV chuẩn bị handout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49752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0"/>
            <a:ext cx="12210662" cy="6862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31" y="353961"/>
            <a:ext cx="9078673" cy="6052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009" y="383950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23" y="959224"/>
            <a:ext cx="9705295" cy="55320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6802E-1AA6-AF9F-2DE4-5941D0C9C879}"/>
              </a:ext>
            </a:extLst>
          </p:cNvPr>
          <p:cNvCxnSpPr>
            <a:cxnSpLocks/>
          </p:cNvCxnSpPr>
          <p:nvPr/>
        </p:nvCxnSpPr>
        <p:spPr>
          <a:xfrm>
            <a:off x="5056093" y="2305662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5D6099-CE20-5C8D-4C77-2CF768F5FAF5}"/>
              </a:ext>
            </a:extLst>
          </p:cNvPr>
          <p:cNvCxnSpPr>
            <a:cxnSpLocks/>
          </p:cNvCxnSpPr>
          <p:nvPr/>
        </p:nvCxnSpPr>
        <p:spPr>
          <a:xfrm>
            <a:off x="2689410" y="4600627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D50DE6-33F2-6DBD-9004-F7E662736605}"/>
              </a:ext>
            </a:extLst>
          </p:cNvPr>
          <p:cNvCxnSpPr>
            <a:cxnSpLocks/>
          </p:cNvCxnSpPr>
          <p:nvPr/>
        </p:nvCxnSpPr>
        <p:spPr>
          <a:xfrm>
            <a:off x="3263153" y="5228157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1C206-CB64-AB64-B4C5-1358EEB34DDA}"/>
              </a:ext>
            </a:extLst>
          </p:cNvPr>
          <p:cNvCxnSpPr>
            <a:cxnSpLocks/>
          </p:cNvCxnSpPr>
          <p:nvPr/>
        </p:nvCxnSpPr>
        <p:spPr>
          <a:xfrm>
            <a:off x="2958353" y="2771828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680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BD710-5D69-6091-95CF-6010B73E3324}"/>
              </a:ext>
            </a:extLst>
          </p:cNvPr>
          <p:cNvCxnSpPr>
            <a:cxnSpLocks/>
          </p:cNvCxnSpPr>
          <p:nvPr/>
        </p:nvCxnSpPr>
        <p:spPr>
          <a:xfrm>
            <a:off x="3370729" y="3569685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0B7DC-8EB0-B38E-4D68-563E9E534459}"/>
              </a:ext>
            </a:extLst>
          </p:cNvPr>
          <p:cNvCxnSpPr>
            <a:cxnSpLocks/>
          </p:cNvCxnSpPr>
          <p:nvPr/>
        </p:nvCxnSpPr>
        <p:spPr>
          <a:xfrm>
            <a:off x="3774141" y="5631567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0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130630" y="2431168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2722198" y="4744062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433483" y="2762862"/>
            <a:ext cx="1697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3818965" y="5640532"/>
            <a:ext cx="35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272118" y="5201262"/>
            <a:ext cx="2112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349727" y="3587615"/>
            <a:ext cx="469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1043671" y="332847"/>
            <a:ext cx="10722821" cy="609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5628" y="400577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" y="332014"/>
            <a:ext cx="53625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7" y="1170214"/>
            <a:ext cx="11535047" cy="5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57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6"/>
            <a:ext cx="69246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3" y="1038903"/>
            <a:ext cx="11535047" cy="5283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754" y="1367516"/>
            <a:ext cx="391885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Dương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Tự</a:t>
            </a:r>
            <a:r>
              <a:rPr lang="en-US" sz="3200" dirty="0">
                <a:solidFill>
                  <a:srgbClr val="FF0000"/>
                </a:solidFill>
              </a:rPr>
              <a:t> Minh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7708" y="1328327"/>
            <a:ext cx="3418114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Nguyên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289" y="2242592"/>
            <a:ext cx="458942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mother and father.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185160"/>
            <a:ext cx="2076995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has six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77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 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890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4472" y="4118996"/>
            <a:ext cx="3780576" cy="10930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bed, a desk,  and a closet.</a:t>
            </a:r>
          </a:p>
        </p:txBody>
      </p:sp>
    </p:spTree>
    <p:extLst>
      <p:ext uri="{BB962C8B-B14F-4D97-AF65-F5344CB8AC3E}">
        <p14:creationId xmlns:p14="http://schemas.microsoft.com/office/powerpoint/2010/main" val="175823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07" y="340637"/>
            <a:ext cx="8578395" cy="6084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984" y="2552132"/>
            <a:ext cx="261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425" y="444163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" y="514197"/>
            <a:ext cx="90658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E. Write about your home. Write 10–20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2" y="1947862"/>
            <a:ext cx="10747066" cy="3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4184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C35F-AB9D-6C1A-0371-CD92B4095985}"/>
              </a:ext>
            </a:extLst>
          </p:cNvPr>
          <p:cNvSpPr txBox="1"/>
          <p:nvPr/>
        </p:nvSpPr>
        <p:spPr>
          <a:xfrm>
            <a:off x="895546" y="2111604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I/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Street/Hanoi.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I/live/my mother/my father/my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house/ five/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I/love/my living room. It/blue. It/TV/picture/sofa.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C35F-AB9D-6C1A-0371-CD92B4095985}"/>
              </a:ext>
            </a:extLst>
          </p:cNvPr>
          <p:cNvSpPr txBox="1"/>
          <p:nvPr/>
        </p:nvSpPr>
        <p:spPr>
          <a:xfrm>
            <a:off x="895545" y="2111604"/>
            <a:ext cx="10463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 live on 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live with my mother, my father, and 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 has five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love my living room. It is blue. It has a TV, a picture, and a 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2" y="400409"/>
            <a:ext cx="1557200" cy="15825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8" y="4613177"/>
            <a:ext cx="1525549" cy="15571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34" y="352770"/>
            <a:ext cx="1582520" cy="15508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554" y="2420972"/>
            <a:ext cx="1538210" cy="15761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660" y="4681774"/>
            <a:ext cx="1424268" cy="15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7D84EC-7ABC-2FCC-1691-693E38CDD819}"/>
              </a:ext>
            </a:extLst>
          </p:cNvPr>
          <p:cNvSpPr txBox="1"/>
          <p:nvPr/>
        </p:nvSpPr>
        <p:spPr>
          <a:xfrm>
            <a:off x="67389" y="2851836"/>
            <a:ext cx="544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Click on the number</a:t>
            </a:r>
          </a:p>
        </p:txBody>
      </p:sp>
    </p:spTree>
    <p:extLst>
      <p:ext uri="{BB962C8B-B14F-4D97-AF65-F5344CB8AC3E}">
        <p14:creationId xmlns:p14="http://schemas.microsoft.com/office/powerpoint/2010/main" val="32261431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82" y="1847850"/>
            <a:ext cx="945351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226166" y="363083"/>
            <a:ext cx="1014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Go around and ask 3 friends about their living room.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5512F2-E743-35DC-E2C9-E91FA8CAA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89289"/>
              </p:ext>
            </p:extLst>
          </p:nvPr>
        </p:nvGraphicFramePr>
        <p:xfrm>
          <a:off x="788686" y="1739153"/>
          <a:ext cx="10614628" cy="433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3657">
                  <a:extLst>
                    <a:ext uri="{9D8B030D-6E8A-4147-A177-3AD203B41FA5}">
                      <a16:colId xmlns:a16="http://schemas.microsoft.com/office/drawing/2014/main" val="2059587972"/>
                    </a:ext>
                  </a:extLst>
                </a:gridCol>
                <a:gridCol w="2608833">
                  <a:extLst>
                    <a:ext uri="{9D8B030D-6E8A-4147-A177-3AD203B41FA5}">
                      <a16:colId xmlns:a16="http://schemas.microsoft.com/office/drawing/2014/main" val="1822351678"/>
                    </a:ext>
                  </a:extLst>
                </a:gridCol>
                <a:gridCol w="2698481">
                  <a:extLst>
                    <a:ext uri="{9D8B030D-6E8A-4147-A177-3AD203B41FA5}">
                      <a16:colId xmlns:a16="http://schemas.microsoft.com/office/drawing/2014/main" val="1369524099"/>
                    </a:ext>
                  </a:extLst>
                </a:gridCol>
                <a:gridCol w="2653657">
                  <a:extLst>
                    <a:ext uri="{9D8B030D-6E8A-4147-A177-3AD203B41FA5}">
                      <a16:colId xmlns:a16="http://schemas.microsoft.com/office/drawing/2014/main" val="282968413"/>
                    </a:ext>
                  </a:extLst>
                </a:gridCol>
              </a:tblGrid>
              <a:tr h="108438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r>
                        <a:rPr lang="en-US" sz="3600" baseline="0" dirty="0"/>
                        <a:t> sofa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1745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9588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88860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0156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62E241-7FCD-62EE-E479-13967ACCA114}"/>
              </a:ext>
            </a:extLst>
          </p:cNvPr>
          <p:cNvSpPr txBox="1"/>
          <p:nvPr/>
        </p:nvSpPr>
        <p:spPr>
          <a:xfrm>
            <a:off x="1724078" y="304414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34398-D0D1-8A1F-F99B-273F43825394}"/>
              </a:ext>
            </a:extLst>
          </p:cNvPr>
          <p:cNvSpPr txBox="1"/>
          <p:nvPr/>
        </p:nvSpPr>
        <p:spPr>
          <a:xfrm>
            <a:off x="1603051" y="4109014"/>
            <a:ext cx="9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BC075-145F-11A3-3859-49474C6DA91D}"/>
              </a:ext>
            </a:extLst>
          </p:cNvPr>
          <p:cNvSpPr txBox="1"/>
          <p:nvPr/>
        </p:nvSpPr>
        <p:spPr>
          <a:xfrm>
            <a:off x="1534922" y="5169974"/>
            <a:ext cx="107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93AD-99B3-8A0A-FF6D-9537F5DAD543}"/>
              </a:ext>
            </a:extLst>
          </p:cNvPr>
          <p:cNvSpPr txBox="1"/>
          <p:nvPr/>
        </p:nvSpPr>
        <p:spPr>
          <a:xfrm>
            <a:off x="4259794" y="304414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3D177-2991-C24F-E04A-9B688C4C380D}"/>
              </a:ext>
            </a:extLst>
          </p:cNvPr>
          <p:cNvSpPr txBox="1"/>
          <p:nvPr/>
        </p:nvSpPr>
        <p:spPr>
          <a:xfrm>
            <a:off x="7104890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3D177-2991-C24F-E04A-9B688C4C380D}"/>
              </a:ext>
            </a:extLst>
          </p:cNvPr>
          <p:cNvSpPr txBox="1"/>
          <p:nvPr/>
        </p:nvSpPr>
        <p:spPr>
          <a:xfrm>
            <a:off x="9672193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54"/>
            <a:ext cx="8974667" cy="6119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4858812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3921053" cy="369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Revision (words about colors and things in a house).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A31C9-4979-3229-4235-5F804FFA1816}"/>
              </a:ext>
            </a:extLst>
          </p:cNvPr>
          <p:cNvSpPr/>
          <p:nvPr/>
        </p:nvSpPr>
        <p:spPr>
          <a:xfrm>
            <a:off x="6334878" y="1341956"/>
            <a:ext cx="529887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I have a desk in my bedroom.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- I love my bedroom. It is pink. It has a picture in it.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1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read a text about one’s home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write a short paragraph about their home</a:t>
            </a:r>
            <a:r>
              <a:rPr lang="en-US" sz="3600" dirty="0">
                <a:solidFill>
                  <a:srgbClr val="FF0000"/>
                </a:solidFill>
              </a:rPr>
              <a:t>, using the target language.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</a:t>
            </a:r>
            <a:r>
              <a:rPr lang="en-US" sz="3600" dirty="0">
                <a:solidFill>
                  <a:srgbClr val="00B050"/>
                </a:solidFill>
              </a:rPr>
              <a:t>Revision (words about colors and things in a house).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- I have </a:t>
            </a:r>
            <a:r>
              <a:rPr lang="en-US" sz="3600" dirty="0">
                <a:solidFill>
                  <a:srgbClr val="FF0000"/>
                </a:solidFill>
              </a:rPr>
              <a:t>a desk</a:t>
            </a:r>
            <a:r>
              <a:rPr lang="en-US" sz="3600" dirty="0">
                <a:solidFill>
                  <a:srgbClr val="00B050"/>
                </a:solidFill>
              </a:rPr>
              <a:t> in my bedroom.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I love my bedroom. It is </a:t>
            </a:r>
            <a:r>
              <a:rPr lang="en-US" sz="3600" dirty="0">
                <a:solidFill>
                  <a:srgbClr val="FF0000"/>
                </a:solidFill>
              </a:rPr>
              <a:t>pink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     It has </a:t>
            </a:r>
            <a:r>
              <a:rPr lang="en-US" sz="3600" dirty="0">
                <a:solidFill>
                  <a:srgbClr val="FF0000"/>
                </a:solidFill>
              </a:rPr>
              <a:t>a picture </a:t>
            </a:r>
            <a:r>
              <a:rPr lang="en-US" sz="3600" dirty="0">
                <a:solidFill>
                  <a:srgbClr val="00B050"/>
                </a:solidFill>
              </a:rPr>
              <a:t>in it.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90"/>
            <a:ext cx="8868697" cy="6046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bed 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132" y="3278580"/>
            <a:ext cx="1349348" cy="1371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740" y="3266827"/>
            <a:ext cx="1321922" cy="1349348"/>
          </a:xfrm>
          <a:prstGeom prst="rect">
            <a:avLst/>
          </a:prstGeom>
        </p:spPr>
      </p:pic>
      <p:grpSp>
        <p:nvGrpSpPr>
          <p:cNvPr id="24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r 2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Or 32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</p:spTree>
    <p:extLst>
      <p:ext uri="{BB962C8B-B14F-4D97-AF65-F5344CB8AC3E}">
        <p14:creationId xmlns:p14="http://schemas.microsoft.com/office/powerpoint/2010/main" val="33813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chair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007" y="3346566"/>
            <a:ext cx="1251336" cy="127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03" y="3351758"/>
            <a:ext cx="1298066" cy="1272105"/>
          </a:xfrm>
          <a:prstGeom prst="rect">
            <a:avLst/>
          </a:prstGeom>
        </p:spPr>
      </p:pic>
      <p:grpSp>
        <p:nvGrpSpPr>
          <p:cNvPr id="25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3974255" y="2777568"/>
            <a:ext cx="1636839" cy="2373313"/>
            <a:chOff x="2982190" y="1219200"/>
            <a:chExt cx="2732809" cy="3962400"/>
          </a:xfrm>
          <a:solidFill>
            <a:srgbClr val="C00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Or 28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7883719" y="2821106"/>
            <a:ext cx="1636839" cy="2373313"/>
            <a:chOff x="2982190" y="1219200"/>
            <a:chExt cx="2732809" cy="3962400"/>
          </a:xfrm>
          <a:solidFill>
            <a:srgbClr val="0070C0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9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TV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6" y="3387592"/>
            <a:ext cx="1439420" cy="14749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680" y="3279167"/>
            <a:ext cx="1332796" cy="1457190"/>
          </a:xfrm>
          <a:prstGeom prst="rect">
            <a:avLst/>
          </a:prstGeom>
        </p:spPr>
      </p:pic>
      <p:grpSp>
        <p:nvGrpSpPr>
          <p:cNvPr id="3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883719" y="2792094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Or 3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81228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Or 39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7478178" y="2298509"/>
            <a:ext cx="2389909" cy="3194844"/>
            <a:chOff x="2334491" y="533400"/>
            <a:chExt cx="3990109" cy="5334000"/>
          </a:xfrm>
          <a:solidFill>
            <a:srgbClr val="0070C0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3606019" y="2275856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desk?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61" y="3222932"/>
            <a:ext cx="1438027" cy="14678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153" y="3086237"/>
            <a:ext cx="1449961" cy="1485763"/>
          </a:xfrm>
          <a:prstGeom prst="rect">
            <a:avLst/>
          </a:prstGeom>
        </p:spPr>
      </p:pic>
      <p:grpSp>
        <p:nvGrpSpPr>
          <p:cNvPr id="2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3990852" y="2663634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7863011" y="2760594"/>
            <a:ext cx="1636839" cy="2373313"/>
            <a:chOff x="2982190" y="1219200"/>
            <a:chExt cx="2732809" cy="3962400"/>
          </a:xfrm>
          <a:solidFill>
            <a:srgbClr val="0070C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Or 2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4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542</Words>
  <Application>Microsoft Office PowerPoint</Application>
  <PresentationFormat>Widescreen</PresentationFormat>
  <Paragraphs>95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370</cp:revision>
  <dcterms:created xsi:type="dcterms:W3CDTF">2020-12-08T03:17:05Z</dcterms:created>
  <dcterms:modified xsi:type="dcterms:W3CDTF">2023-08-10T04:22:13Z</dcterms:modified>
</cp:coreProperties>
</file>