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313" r:id="rId2"/>
    <p:sldId id="271" r:id="rId3"/>
    <p:sldId id="275" r:id="rId4"/>
    <p:sldId id="276" r:id="rId5"/>
    <p:sldId id="278" r:id="rId6"/>
    <p:sldId id="279" r:id="rId7"/>
    <p:sldId id="311" r:id="rId8"/>
    <p:sldId id="280" r:id="rId9"/>
    <p:sldId id="281" r:id="rId10"/>
    <p:sldId id="314" r:id="rId11"/>
    <p:sldId id="315" r:id="rId12"/>
    <p:sldId id="284" r:id="rId13"/>
    <p:sldId id="316" r:id="rId14"/>
    <p:sldId id="290" r:id="rId15"/>
    <p:sldId id="29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90" y="8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1093-3EBA-465A-ABD7-62CFEAD147DC}" type="datetimeFigureOut">
              <a:rPr lang="en-US" smtClean="0"/>
              <a:t>21/04/2026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ACE0-DC64-4546-9992-979885E8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0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24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87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936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53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21/04/2026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5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21/04/2026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6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21/04/2026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1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21/04/2026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21/04/2026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21/04/2026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2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21/04/2026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21/04/2026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21/04/2026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1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21/04/2026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21/04/2026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4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77B2-CA8A-472A-8636-8D3357B9B751}" type="datetimeFigureOut">
              <a:rPr lang="en-US" smtClean="0"/>
              <a:t>21/04/2026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553182-F3C1-4121-8FDA-73CEE8D72B23}"/>
              </a:ext>
            </a:extLst>
          </p:cNvPr>
          <p:cNvSpPr txBox="1"/>
          <p:nvPr/>
        </p:nvSpPr>
        <p:spPr>
          <a:xfrm>
            <a:off x="1880905" y="2515993"/>
            <a:ext cx="248935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rPr>
              <a:t>ĐỌC: </a:t>
            </a:r>
            <a:endParaRPr lang="en-US" sz="4267" dirty="0">
              <a:solidFill>
                <a:schemeClr val="bg1">
                  <a:lumMod val="25000"/>
                </a:schemeClr>
              </a:solidFill>
              <a:latin typeface="UTM Cookies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4377" y="2515993"/>
            <a:ext cx="587498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BÓP NÁT QUẢ CAM</a:t>
            </a: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454642" y="1078276"/>
            <a:ext cx="225360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1715;p64"/>
          <p:cNvSpPr/>
          <p:nvPr/>
        </p:nvSpPr>
        <p:spPr>
          <a:xfrm rot="-2019064">
            <a:off x="355963" y="1132565"/>
            <a:ext cx="136554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Google Shape;1716;p64"/>
          <p:cNvSpPr/>
          <p:nvPr/>
        </p:nvSpPr>
        <p:spPr>
          <a:xfrm rot="-2019064">
            <a:off x="623166" y="1306207"/>
            <a:ext cx="357972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2182080" y="452780"/>
            <a:ext cx="297009" cy="328459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526190" y="225008"/>
            <a:ext cx="225360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987392" y="1162286"/>
            <a:ext cx="363539" cy="403179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90732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1820" y="1041"/>
            <a:ext cx="7863285" cy="1724532"/>
            <a:chOff x="-253302" y="411458"/>
            <a:chExt cx="3790932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-253302" y="411458"/>
              <a:ext cx="906865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278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rgbClr val="17479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E696DF-76E1-4A97-9B3A-174226DC8640}"/>
              </a:ext>
            </a:extLst>
          </p:cNvPr>
          <p:cNvSpPr txBox="1"/>
          <p:nvPr/>
        </p:nvSpPr>
        <p:spPr>
          <a:xfrm>
            <a:off x="832302" y="1672518"/>
            <a:ext cx="9511865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B7E71D-61B9-43E5-ADFD-6EBD7E94A272}"/>
              </a:ext>
            </a:extLst>
          </p:cNvPr>
          <p:cNvSpPr txBox="1"/>
          <p:nvPr/>
        </p:nvSpPr>
        <p:spPr>
          <a:xfrm>
            <a:off x="808859" y="2157300"/>
            <a:ext cx="9511865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BEFCD-C20C-4AED-85F9-80A2327A4898}"/>
              </a:ext>
            </a:extLst>
          </p:cNvPr>
          <p:cNvSpPr txBox="1"/>
          <p:nvPr/>
        </p:nvSpPr>
        <p:spPr>
          <a:xfrm>
            <a:off x="836023" y="2700527"/>
            <a:ext cx="9511865" cy="578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120BC9-9818-4209-A02F-A1426AFF3240}"/>
              </a:ext>
            </a:extLst>
          </p:cNvPr>
          <p:cNvSpPr txBox="1"/>
          <p:nvPr/>
        </p:nvSpPr>
        <p:spPr>
          <a:xfrm>
            <a:off x="832302" y="3271233"/>
            <a:ext cx="9511865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EC15C8-B8EB-46A2-8B51-61A8B9273773}"/>
              </a:ext>
            </a:extLst>
          </p:cNvPr>
          <p:cNvSpPr txBox="1"/>
          <p:nvPr/>
        </p:nvSpPr>
        <p:spPr>
          <a:xfrm>
            <a:off x="832302" y="4210315"/>
            <a:ext cx="9511865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155A62-394A-4F0F-98E9-87633E21B8FE}"/>
              </a:ext>
            </a:extLst>
          </p:cNvPr>
          <p:cNvSpPr txBox="1"/>
          <p:nvPr/>
        </p:nvSpPr>
        <p:spPr>
          <a:xfrm>
            <a:off x="832302" y="4720205"/>
            <a:ext cx="9511865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9460" y="230713"/>
            <a:ext cx="906780" cy="848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391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4C0CC1A-3E57-4BCE-858A-9BB1B4124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902979" y="3054053"/>
            <a:ext cx="1000468" cy="67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3EEC2E-9F02-46E5-A0D7-67F2916A1E32}"/>
              </a:ext>
            </a:extLst>
          </p:cNvPr>
          <p:cNvSpPr txBox="1"/>
          <p:nvPr/>
        </p:nvSpPr>
        <p:spPr>
          <a:xfrm>
            <a:off x="1687294" y="2803165"/>
            <a:ext cx="9959369" cy="822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2D0510-876A-4A99-95C4-F2F92ECF9D1E}"/>
              </a:ext>
            </a:extLst>
          </p:cNvPr>
          <p:cNvSpPr txBox="1"/>
          <p:nvPr/>
        </p:nvSpPr>
        <p:spPr>
          <a:xfrm>
            <a:off x="1119133" y="4033628"/>
            <a:ext cx="9959369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749469-8661-420C-8EE4-5772A95C88A9}"/>
              </a:ext>
            </a:extLst>
          </p:cNvPr>
          <p:cNvSpPr txBox="1"/>
          <p:nvPr/>
        </p:nvSpPr>
        <p:spPr>
          <a:xfrm>
            <a:off x="1281065" y="993400"/>
            <a:ext cx="10371003" cy="65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DAB8F9-8E01-438B-9F68-DB6AC7FD82E2}"/>
              </a:ext>
            </a:extLst>
          </p:cNvPr>
          <p:cNvSpPr txBox="1"/>
          <p:nvPr/>
        </p:nvSpPr>
        <p:spPr>
          <a:xfrm>
            <a:off x="1119132" y="1577532"/>
            <a:ext cx="10371003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867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7" t="713" r="11766" b="2701"/>
          <a:stretch/>
        </p:blipFill>
        <p:spPr>
          <a:xfrm>
            <a:off x="386500" y="365125"/>
            <a:ext cx="10614581" cy="50270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6816" y="5609764"/>
            <a:ext cx="10784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lvl="0" algn="just">
              <a:spcBef>
                <a:spcPts val="0"/>
              </a:spcBef>
              <a:spcAft>
                <a:spcPts val="430"/>
              </a:spcAft>
              <a:buClr>
                <a:srgbClr val="000000"/>
              </a:buClr>
              <a:buSzPts val="1150"/>
              <a:tabLst>
                <a:tab pos="306705" algn="l"/>
              </a:tabLs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 tuổi như Trần Quốc Toản mà đã có lòng yêu nư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c, căm thù giặc thì thật đáng khâm phục, đáng để chúng ta học tập.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8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2210" y="1028750"/>
            <a:ext cx="11609579" cy="6270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UTM Avo" panose="02040603050506020204" pitchFamily="18" charset="0"/>
              </a:rPr>
              <a:t>    </a:t>
            </a:r>
            <a:r>
              <a:rPr lang="en-US" b="1" dirty="0" err="1">
                <a:latin typeface="UTM Avo" panose="02040603050506020204" pitchFamily="18" charset="0"/>
              </a:rPr>
              <a:t>Giặc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Nguyên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sứ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thần</a:t>
            </a:r>
            <a:r>
              <a:rPr lang="en-US" b="1" dirty="0">
                <a:latin typeface="UTM Avo" panose="02040603050506020204" pitchFamily="18" charset="0"/>
              </a:rPr>
              <a:t> sang </a:t>
            </a:r>
            <a:r>
              <a:rPr lang="en-US" b="1" dirty="0" err="1">
                <a:latin typeface="UTM Avo" panose="02040603050506020204" pitchFamily="18" charset="0"/>
              </a:rPr>
              <a:t>giả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vờ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mượn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đường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để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xâm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chiếm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nước</a:t>
            </a:r>
            <a:r>
              <a:rPr lang="en-US" b="1" dirty="0">
                <a:latin typeface="UTM Avo" panose="02040603050506020204" pitchFamily="18" charset="0"/>
              </a:rPr>
              <a:t> ta. </a:t>
            </a:r>
            <a:r>
              <a:rPr lang="en-US" b="1" dirty="0" err="1">
                <a:latin typeface="UTM Avo" panose="02040603050506020204" pitchFamily="18" charset="0"/>
              </a:rPr>
              <a:t>Thấy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sự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giặc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ngang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ngược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Trần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Quốc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Toản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vô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cùng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căm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giận</a:t>
            </a:r>
            <a:r>
              <a:rPr lang="en-US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 err="1">
                <a:latin typeface="UTM Avo" panose="02040603050506020204" pitchFamily="18" charset="0"/>
              </a:rPr>
              <a:t>Biết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vua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họp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bàn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việc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nước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dưới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thuyền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rồng</a:t>
            </a:r>
            <a:r>
              <a:rPr lang="en-US" b="1" dirty="0">
                <a:latin typeface="UTM Avo" panose="02040603050506020204" pitchFamily="18" charset="0"/>
              </a:rPr>
              <a:t>. </a:t>
            </a:r>
            <a:r>
              <a:rPr lang="en-US" b="1" dirty="0" err="1">
                <a:latin typeface="UTM Avo" panose="02040603050506020204" pitchFamily="18" charset="0"/>
              </a:rPr>
              <a:t>Quốc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Toản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quyết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đợi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gặp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nhà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vua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xin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đánh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giặc</a:t>
            </a:r>
            <a:r>
              <a:rPr lang="en-US" b="1" dirty="0">
                <a:latin typeface="UTM Avo" panose="02040603050506020204" pitchFamily="18" charset="0"/>
              </a:rPr>
              <a:t>. </a:t>
            </a:r>
            <a:r>
              <a:rPr lang="en-US" b="1" dirty="0" err="1">
                <a:latin typeface="UTM Avo" panose="02040603050506020204" pitchFamily="18" charset="0"/>
              </a:rPr>
              <a:t>Đợi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mãi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không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gặp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được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vua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cậu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liều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chết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xô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mấy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người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lính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gác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xăm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xăm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xuống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bến</a:t>
            </a:r>
            <a:r>
              <a:rPr lang="en-US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 err="1">
                <a:latin typeface="UTM Avo" panose="02040603050506020204" pitchFamily="18" charset="0"/>
              </a:rPr>
              <a:t>Gặp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vua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Quốc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Toản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quỳ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xuống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tâu</a:t>
            </a:r>
            <a:r>
              <a:rPr lang="en-US" b="1" dirty="0">
                <a:latin typeface="UTM Avo" panose="02040603050506020204" pitchFamily="18" charset="0"/>
              </a:rPr>
              <a:t>:</a:t>
            </a:r>
          </a:p>
          <a:p>
            <a:pPr marL="228594" indent="-228594" algn="just">
              <a:lnSpc>
                <a:spcPct val="150000"/>
              </a:lnSpc>
              <a:buFontTx/>
              <a:buChar char="-"/>
            </a:pPr>
            <a:r>
              <a:rPr lang="en-US" b="1" dirty="0">
                <a:latin typeface="UTM Avo" panose="02040603050506020204" pitchFamily="18" charset="0"/>
              </a:rPr>
              <a:t>Cho </a:t>
            </a:r>
            <a:r>
              <a:rPr lang="en-US" b="1" dirty="0" err="1">
                <a:latin typeface="UTM Avo" panose="02040603050506020204" pitchFamily="18" charset="0"/>
              </a:rPr>
              <a:t>giặc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mượn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đường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là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mất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nước</a:t>
            </a:r>
            <a:r>
              <a:rPr lang="en-US" b="1" dirty="0">
                <a:latin typeface="UTM Avo" panose="02040603050506020204" pitchFamily="18" charset="0"/>
              </a:rPr>
              <a:t>. Xin </a:t>
            </a:r>
            <a:r>
              <a:rPr lang="en-US" b="1" dirty="0" err="1">
                <a:latin typeface="UTM Avo" panose="02040603050506020204" pitchFamily="18" charset="0"/>
              </a:rPr>
              <a:t>bệ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hạ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đánh</a:t>
            </a:r>
            <a:r>
              <a:rPr lang="en-US" b="1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b="1" dirty="0" err="1">
                <a:latin typeface="UTM Avo" panose="02040603050506020204" pitchFamily="18" charset="0"/>
              </a:rPr>
              <a:t>Nói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xong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cậu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tự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đặt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thanh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gươm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lên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gáy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xin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chịu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tội</a:t>
            </a:r>
            <a:r>
              <a:rPr lang="en-US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 err="1">
                <a:latin typeface="UTM Avo" panose="02040603050506020204" pitchFamily="18" charset="0"/>
              </a:rPr>
              <a:t>Vua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Quốc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Toản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đứng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dậy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ôn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tồn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bảo</a:t>
            </a:r>
            <a:r>
              <a:rPr lang="en-US" b="1" dirty="0">
                <a:latin typeface="UTM Avo" panose="02040603050506020204" pitchFamily="18" charset="0"/>
              </a:rPr>
              <a:t>:</a:t>
            </a:r>
          </a:p>
          <a:p>
            <a:pPr marL="228594" indent="-228594" algn="just">
              <a:lnSpc>
                <a:spcPct val="150000"/>
              </a:lnSpc>
              <a:buFontTx/>
              <a:buChar char="-"/>
            </a:pPr>
            <a:r>
              <a:rPr lang="en-US" b="1" dirty="0" err="1">
                <a:latin typeface="UTM Avo" panose="02040603050506020204" pitchFamily="18" charset="0"/>
              </a:rPr>
              <a:t>Quốc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Toản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làm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trái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phép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nước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lẽ</a:t>
            </a:r>
            <a:r>
              <a:rPr lang="en-US" b="1" dirty="0">
                <a:latin typeface="UTM Avo" panose="02040603050506020204" pitchFamily="18" charset="0"/>
              </a:rPr>
              <a:t> ra </a:t>
            </a:r>
            <a:r>
              <a:rPr lang="en-US" b="1" dirty="0" err="1">
                <a:latin typeface="UTM Avo" panose="02040603050506020204" pitchFamily="18" charset="0"/>
              </a:rPr>
              <a:t>phải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trị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tội</a:t>
            </a:r>
            <a:r>
              <a:rPr lang="en-US" b="1" dirty="0">
                <a:latin typeface="UTM Avo" panose="02040603050506020204" pitchFamily="18" charset="0"/>
              </a:rPr>
              <a:t>. </a:t>
            </a:r>
            <a:r>
              <a:rPr lang="en-US" b="1" dirty="0" err="1">
                <a:latin typeface="UTM Avo" panose="02040603050506020204" pitchFamily="18" charset="0"/>
              </a:rPr>
              <a:t>Nhưng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còn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trẻ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mà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đã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biết</a:t>
            </a:r>
            <a:r>
              <a:rPr lang="en-US" b="1" dirty="0">
                <a:latin typeface="UTM Avo" panose="02040603050506020204" pitchFamily="18" charset="0"/>
              </a:rPr>
              <a:t> lo </a:t>
            </a:r>
            <a:r>
              <a:rPr lang="en-US" b="1" dirty="0" err="1">
                <a:latin typeface="UTM Avo" panose="02040603050506020204" pitchFamily="18" charset="0"/>
              </a:rPr>
              <a:t>việc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nước</a:t>
            </a:r>
            <a:r>
              <a:rPr lang="en-US" b="1" dirty="0">
                <a:latin typeface="UTM Avo" panose="02040603050506020204" pitchFamily="18" charset="0"/>
              </a:rPr>
              <a:t>, ta </a:t>
            </a:r>
            <a:r>
              <a:rPr lang="en-US" b="1" dirty="0" err="1">
                <a:latin typeface="UTM Avo" panose="02040603050506020204" pitchFamily="18" charset="0"/>
              </a:rPr>
              <a:t>có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lời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khen</a:t>
            </a:r>
            <a:r>
              <a:rPr lang="en-US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 err="1">
                <a:latin typeface="UTM Avo" panose="02040603050506020204" pitchFamily="18" charset="0"/>
              </a:rPr>
              <a:t>Nói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rồi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vua</a:t>
            </a:r>
            <a:r>
              <a:rPr lang="en-US" b="1" dirty="0">
                <a:latin typeface="UTM Avo" panose="02040603050506020204" pitchFamily="18" charset="0"/>
              </a:rPr>
              <a:t> ban </a:t>
            </a:r>
            <a:r>
              <a:rPr lang="en-US" b="1" dirty="0" err="1">
                <a:latin typeface="UTM Avo" panose="02040603050506020204" pitchFamily="18" charset="0"/>
              </a:rPr>
              <a:t>cho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Quốc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Toản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một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quả</a:t>
            </a:r>
            <a:r>
              <a:rPr lang="en-US" b="1" dirty="0">
                <a:latin typeface="UTM Avo" panose="02040603050506020204" pitchFamily="18" charset="0"/>
              </a:rPr>
              <a:t> cam.</a:t>
            </a:r>
          </a:p>
          <a:p>
            <a:pPr algn="just">
              <a:lnSpc>
                <a:spcPct val="150000"/>
              </a:lnSpc>
            </a:pPr>
            <a:r>
              <a:rPr lang="en-US" b="1" dirty="0" err="1">
                <a:latin typeface="UTM Avo" panose="02040603050506020204" pitchFamily="18" charset="0"/>
              </a:rPr>
              <a:t>Quốc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Toản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ấm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ức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bước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lên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bờ</a:t>
            </a:r>
            <a:r>
              <a:rPr lang="en-US" b="1" dirty="0">
                <a:latin typeface="UTM Avo" panose="02040603050506020204" pitchFamily="18" charset="0"/>
              </a:rPr>
              <a:t>: “ </a:t>
            </a:r>
            <a:r>
              <a:rPr lang="en-US" b="1" dirty="0" err="1">
                <a:latin typeface="UTM Avo" panose="02040603050506020204" pitchFamily="18" charset="0"/>
              </a:rPr>
              <a:t>Vua</a:t>
            </a:r>
            <a:r>
              <a:rPr lang="en-US" b="1" dirty="0">
                <a:latin typeface="UTM Avo" panose="02040603050506020204" pitchFamily="18" charset="0"/>
              </a:rPr>
              <a:t> ban </a:t>
            </a:r>
            <a:r>
              <a:rPr lang="en-US" b="1" dirty="0" err="1">
                <a:latin typeface="UTM Avo" panose="02040603050506020204" pitchFamily="18" charset="0"/>
              </a:rPr>
              <a:t>cho</a:t>
            </a:r>
            <a:r>
              <a:rPr lang="en-US" b="1" dirty="0">
                <a:latin typeface="UTM Avo" panose="02040603050506020204" pitchFamily="18" charset="0"/>
              </a:rPr>
              <a:t> cam </a:t>
            </a:r>
            <a:r>
              <a:rPr lang="en-US" b="1" dirty="0" err="1">
                <a:latin typeface="UTM Avo" panose="02040603050506020204" pitchFamily="18" charset="0"/>
              </a:rPr>
              <a:t>quý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nhưng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xem</a:t>
            </a:r>
            <a:r>
              <a:rPr lang="en-US" b="1" dirty="0">
                <a:latin typeface="UTM Avo" panose="02040603050506020204" pitchFamily="18" charset="0"/>
              </a:rPr>
              <a:t> ta </a:t>
            </a:r>
            <a:r>
              <a:rPr lang="en-US" b="1" dirty="0" err="1">
                <a:latin typeface="UTM Avo" panose="02040603050506020204" pitchFamily="18" charset="0"/>
              </a:rPr>
              <a:t>như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trẻ</a:t>
            </a:r>
            <a:r>
              <a:rPr lang="en-US" b="1" dirty="0">
                <a:latin typeface="UTM Avo" panose="02040603050506020204" pitchFamily="18" charset="0"/>
              </a:rPr>
              <a:t> con, </a:t>
            </a:r>
            <a:r>
              <a:rPr lang="en-US" b="1" dirty="0" err="1">
                <a:latin typeface="UTM Avo" panose="02040603050506020204" pitchFamily="18" charset="0"/>
              </a:rPr>
              <a:t>không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dự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bàn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việc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nước</a:t>
            </a:r>
            <a:r>
              <a:rPr lang="en-US" b="1" dirty="0">
                <a:latin typeface="UTM Avo" panose="02040603050506020204" pitchFamily="18" charset="0"/>
              </a:rPr>
              <a:t>”. </a:t>
            </a:r>
            <a:r>
              <a:rPr lang="en-US" b="1" dirty="0" err="1">
                <a:latin typeface="UTM Avo" panose="02040603050506020204" pitchFamily="18" charset="0"/>
              </a:rPr>
              <a:t>Nghĩ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đến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quân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giặc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ngang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ngược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cậu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nghiến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răng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hai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bàn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tay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bóp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chặt</a:t>
            </a:r>
            <a:r>
              <a:rPr lang="en-US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UTM Avo" panose="02040603050506020204" pitchFamily="18" charset="0"/>
              </a:rPr>
              <a:t>Khi </a:t>
            </a:r>
            <a:r>
              <a:rPr lang="en-US" b="1" dirty="0" err="1">
                <a:latin typeface="UTM Avo" panose="02040603050506020204" pitchFamily="18" charset="0"/>
              </a:rPr>
              <a:t>trở</a:t>
            </a:r>
            <a:r>
              <a:rPr lang="en-US" b="1" dirty="0">
                <a:latin typeface="UTM Avo" panose="02040603050506020204" pitchFamily="18" charset="0"/>
              </a:rPr>
              <a:t> ra, </a:t>
            </a:r>
            <a:r>
              <a:rPr lang="en-US" b="1" dirty="0" err="1">
                <a:latin typeface="UTM Avo" panose="02040603050506020204" pitchFamily="18" charset="0"/>
              </a:rPr>
              <a:t>Quốc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Toản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xoè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tay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mọi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người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xem</a:t>
            </a:r>
            <a:r>
              <a:rPr lang="en-US" b="1" dirty="0">
                <a:latin typeface="UTM Avo" panose="02040603050506020204" pitchFamily="18" charset="0"/>
              </a:rPr>
              <a:t> cam </a:t>
            </a:r>
            <a:r>
              <a:rPr lang="en-US" b="1" dirty="0" err="1">
                <a:latin typeface="UTM Avo" panose="02040603050506020204" pitchFamily="18" charset="0"/>
              </a:rPr>
              <a:t>quý</a:t>
            </a:r>
            <a:r>
              <a:rPr lang="en-US" b="1" dirty="0">
                <a:latin typeface="UTM Avo" panose="02040603050506020204" pitchFamily="18" charset="0"/>
              </a:rPr>
              <a:t>. </a:t>
            </a:r>
            <a:r>
              <a:rPr lang="en-US" b="1" dirty="0" err="1">
                <a:latin typeface="UTM Avo" panose="02040603050506020204" pitchFamily="18" charset="0"/>
              </a:rPr>
              <a:t>Nhưng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quả</a:t>
            </a:r>
            <a:r>
              <a:rPr lang="en-US" b="1" dirty="0">
                <a:latin typeface="UTM Avo" panose="02040603050506020204" pitchFamily="18" charset="0"/>
              </a:rPr>
              <a:t> cam </a:t>
            </a:r>
            <a:r>
              <a:rPr lang="en-US" b="1" dirty="0" err="1">
                <a:latin typeface="UTM Avo" panose="02040603050506020204" pitchFamily="18" charset="0"/>
              </a:rPr>
              <a:t>đã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nát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từ</a:t>
            </a:r>
            <a:r>
              <a:rPr lang="en-US" b="1" dirty="0">
                <a:latin typeface="UTM Avo" panose="02040603050506020204" pitchFamily="18" charset="0"/>
              </a:rPr>
              <a:t> bao </a:t>
            </a:r>
            <a:r>
              <a:rPr lang="en-US" b="1" dirty="0" err="1">
                <a:latin typeface="UTM Avo" panose="02040603050506020204" pitchFamily="18" charset="0"/>
              </a:rPr>
              <a:t>giờ</a:t>
            </a:r>
            <a:r>
              <a:rPr lang="en-US" b="1" dirty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b="1" dirty="0">
                <a:latin typeface="UTM Avo" panose="02040603050506020204" pitchFamily="18" charset="0"/>
              </a:rPr>
              <a:t>				(Theo Nguyễn </a:t>
            </a:r>
            <a:r>
              <a:rPr lang="en-US" b="1" dirty="0" err="1">
                <a:latin typeface="UTM Avo" panose="02040603050506020204" pitchFamily="18" charset="0"/>
              </a:rPr>
              <a:t>Huy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Tưởng</a:t>
            </a:r>
            <a:r>
              <a:rPr lang="en-US" b="1" dirty="0">
                <a:latin typeface="UTM Avo" panose="02040603050506020204" pitchFamily="18" charset="0"/>
              </a:rPr>
              <a:t>)</a:t>
            </a:r>
            <a:endParaRPr lang="vi-VN" b="1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170165" y="181929"/>
            <a:ext cx="2678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62210" y="128497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271940" y="382419"/>
            <a:ext cx="6180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BÓP NÁT QUẢ CAM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3613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472" y="1081902"/>
            <a:ext cx="11293312" cy="1325563"/>
          </a:xfrm>
        </p:spPr>
        <p:txBody>
          <a:bodyPr>
            <a:noAutofit/>
          </a:bodyPr>
          <a:lstStyle/>
          <a:p>
            <a:r>
              <a:rPr lang="vi-VN" sz="3200" b="1" dirty="0"/>
              <a:t>Câu 1. Xếp 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sz="3200" b="1" dirty="0"/>
              <a:t>c từ ngữ vào 2 nhóm: từ ngữ chỉ người và từ ngữ chỉ vật</a:t>
            </a:r>
            <a:r>
              <a:rPr lang="en-US" sz="3200" b="1" dirty="0"/>
              <a:t>: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b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026957"/>
              </p:ext>
            </p:extLst>
          </p:nvPr>
        </p:nvGraphicFramePr>
        <p:xfrm>
          <a:off x="838190" y="2345124"/>
          <a:ext cx="11001876" cy="43856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00938">
                  <a:extLst>
                    <a:ext uri="{9D8B030D-6E8A-4147-A177-3AD203B41FA5}">
                      <a16:colId xmlns:a16="http://schemas.microsoft.com/office/drawing/2014/main" val="1011976219"/>
                    </a:ext>
                  </a:extLst>
                </a:gridCol>
                <a:gridCol w="5500938">
                  <a:extLst>
                    <a:ext uri="{9D8B030D-6E8A-4147-A177-3AD203B41FA5}">
                      <a16:colId xmlns:a16="http://schemas.microsoft.com/office/drawing/2014/main" val="1740812272"/>
                    </a:ext>
                  </a:extLst>
                </a:gridCol>
              </a:tblGrid>
              <a:tr h="159908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816247"/>
                  </a:ext>
                </a:extLst>
              </a:tr>
              <a:tr h="27865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34796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93992" y="4017683"/>
            <a:ext cx="3657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978870" y="4503136"/>
            <a:ext cx="2309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978869" y="5139565"/>
            <a:ext cx="2309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780906" y="5794979"/>
            <a:ext cx="2309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617633" y="3970015"/>
            <a:ext cx="3657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617633" y="4554790"/>
            <a:ext cx="3657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760606" y="5288837"/>
            <a:ext cx="3657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en-US" sz="3200" dirty="0"/>
          </a:p>
        </p:txBody>
      </p:sp>
      <p:sp>
        <p:nvSpPr>
          <p:cNvPr id="12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77096" y="-264607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</p:spTree>
    <p:extLst>
      <p:ext uri="{BB962C8B-B14F-4D97-AF65-F5344CB8AC3E}">
        <p14:creationId xmlns:p14="http://schemas.microsoft.com/office/powerpoint/2010/main" val="12699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" t="1364" r="1112" b="1718"/>
          <a:stretch/>
        </p:blipFill>
        <p:spPr>
          <a:xfrm>
            <a:off x="631596" y="443060"/>
            <a:ext cx="10850251" cy="5542961"/>
          </a:xfrm>
        </p:spPr>
      </p:pic>
      <p:sp>
        <p:nvSpPr>
          <p:cNvPr id="5" name="Oval 4"/>
          <p:cNvSpPr/>
          <p:nvPr/>
        </p:nvSpPr>
        <p:spPr>
          <a:xfrm>
            <a:off x="94268" y="400696"/>
            <a:ext cx="537328" cy="61526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48174" y="3949830"/>
            <a:ext cx="1461154" cy="105580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583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6817" y="5092265"/>
            <a:ext cx="1245801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44520" y="4832942"/>
            <a:ext cx="1376372" cy="1765735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" t="3179" r="1644" b="2890"/>
          <a:stretch/>
        </p:blipFill>
        <p:spPr>
          <a:xfrm>
            <a:off x="1017585" y="0"/>
            <a:ext cx="9596487" cy="23023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3029" r="1978" b="4927"/>
          <a:stretch/>
        </p:blipFill>
        <p:spPr>
          <a:xfrm>
            <a:off x="1848158" y="2302377"/>
            <a:ext cx="8616099" cy="1195585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" t="3088" r="1881" b="2434"/>
          <a:stretch/>
        </p:blipFill>
        <p:spPr>
          <a:xfrm>
            <a:off x="1272617" y="3360570"/>
            <a:ext cx="9086424" cy="14350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" t="15877" r="1987" b="6481"/>
          <a:stretch/>
        </p:blipFill>
        <p:spPr>
          <a:xfrm>
            <a:off x="1527647" y="4795653"/>
            <a:ext cx="9257123" cy="190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6817" y="5092265"/>
            <a:ext cx="1245801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44520" y="4832942"/>
            <a:ext cx="1376372" cy="1765735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" t="3179" r="1644" b="2890"/>
          <a:stretch/>
        </p:blipFill>
        <p:spPr>
          <a:xfrm>
            <a:off x="1017585" y="0"/>
            <a:ext cx="9596487" cy="23023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3029" r="1978" b="4927"/>
          <a:stretch/>
        </p:blipFill>
        <p:spPr>
          <a:xfrm>
            <a:off x="1848158" y="2302377"/>
            <a:ext cx="8616099" cy="1195585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" t="3088" r="1881" b="2434"/>
          <a:stretch/>
        </p:blipFill>
        <p:spPr>
          <a:xfrm>
            <a:off x="1272617" y="3360570"/>
            <a:ext cx="9086424" cy="14350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" t="15877" r="1987" b="6481"/>
          <a:stretch/>
        </p:blipFill>
        <p:spPr>
          <a:xfrm>
            <a:off x="1527647" y="4795653"/>
            <a:ext cx="9257123" cy="190063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848158" y="2296685"/>
            <a:ext cx="334141" cy="3079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769607" y="3442007"/>
            <a:ext cx="334141" cy="3079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1634470" y="4806703"/>
            <a:ext cx="334141" cy="3079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2031987" y="747743"/>
            <a:ext cx="334141" cy="3079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663" y="443892"/>
            <a:ext cx="527050" cy="17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18" y="1947193"/>
            <a:ext cx="527050" cy="139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39" y="3126377"/>
            <a:ext cx="527050" cy="170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01" y="4457364"/>
            <a:ext cx="527050" cy="185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98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9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" t="1565" r="11373"/>
          <a:stretch/>
        </p:blipFill>
        <p:spPr>
          <a:xfrm>
            <a:off x="269632" y="87579"/>
            <a:ext cx="11922368" cy="6635261"/>
          </a:xfr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 txBox="1">
            <a:spLocks/>
          </p:cNvSpPr>
          <p:nvPr/>
        </p:nvSpPr>
        <p:spPr>
          <a:xfrm>
            <a:off x="2497444" y="419165"/>
            <a:ext cx="8540686" cy="3268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khó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3818" y="2827406"/>
            <a:ext cx="98010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</a:t>
            </a:r>
            <a:r>
              <a:rPr lang="nl-NL" altLang="en-US" sz="4400" b="1" dirty="0">
                <a:latin typeface="Times New Roman" panose="02020603050405020304" pitchFamily="18" charset="0"/>
              </a:rPr>
              <a:t>ả vờ, </a:t>
            </a:r>
            <a:r>
              <a:rPr lang="nl-NL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nl-NL" altLang="en-US" sz="4400" b="1" dirty="0">
                <a:latin typeface="Times New Roman" panose="02020603050405020304" pitchFamily="18" charset="0"/>
              </a:rPr>
              <a:t>âm </a:t>
            </a:r>
            <a:r>
              <a:rPr lang="nl-NL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</a:t>
            </a:r>
            <a:r>
              <a:rPr lang="nl-NL" altLang="en-US" sz="4400" b="1" dirty="0">
                <a:latin typeface="Times New Roman" panose="02020603050405020304" pitchFamily="18" charset="0"/>
              </a:rPr>
              <a:t>iếm, c</a:t>
            </a:r>
            <a:r>
              <a:rPr lang="nl-NL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ưỡi</a:t>
            </a:r>
            <a:r>
              <a:rPr lang="nl-NL" altLang="en-US" sz="4400" b="1" dirty="0">
                <a:latin typeface="Times New Roman" panose="02020603050405020304" pitchFamily="18" charset="0"/>
              </a:rPr>
              <a:t> cổ, ngh</a:t>
            </a:r>
            <a:r>
              <a:rPr lang="nl-NL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iến</a:t>
            </a:r>
            <a:r>
              <a:rPr lang="nl-NL" altLang="en-US" sz="4400" b="1" dirty="0">
                <a:latin typeface="Times New Roman" panose="02020603050405020304" pitchFamily="18" charset="0"/>
              </a:rPr>
              <a:t> </a:t>
            </a:r>
            <a:r>
              <a:rPr lang="nl-NL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r>
              <a:rPr lang="nl-NL" altLang="en-US" sz="4400" b="1" dirty="0">
                <a:latin typeface="Times New Roman" panose="02020603050405020304" pitchFamily="18" charset="0"/>
              </a:rPr>
              <a:t>ăng</a:t>
            </a:r>
            <a:r>
              <a:rPr lang="nl-NL" altLang="en-US" sz="2000" b="1" dirty="0">
                <a:latin typeface="Times New Roman" panose="02020603050405020304" pitchFamily="18" charset="0"/>
              </a:rPr>
              <a:t>.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19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285" y="117707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" y="-109655"/>
            <a:ext cx="12192000" cy="6858000"/>
          </a:xfrm>
        </p:spPr>
      </p:pic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858112" y="1235272"/>
            <a:ext cx="8915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en-US" sz="2800" dirty="0">
                <a:latin typeface="Times New Roman" panose="02020603050405020304" pitchFamily="18" charset="0"/>
              </a:rPr>
              <a:t>+ </a:t>
            </a:r>
            <a:r>
              <a:rPr lang="nl-NL" altLang="en-US" sz="2800" b="1" dirty="0">
                <a:latin typeface="Times New Roman" panose="02020603050405020304" pitchFamily="18" charset="0"/>
              </a:rPr>
              <a:t>Đợi từ sáng đến trưa,  vẫn không được gặp,  cậu bèn </a:t>
            </a:r>
            <a:r>
              <a:rPr lang="nl-NL" altLang="en-US" sz="2800" b="1" u="sng" dirty="0">
                <a:latin typeface="Times New Roman" panose="02020603050405020304" pitchFamily="18" charset="0"/>
              </a:rPr>
              <a:t>liều chết </a:t>
            </a:r>
            <a:r>
              <a:rPr lang="nl-NL" altLang="en-US" sz="2800" b="1" dirty="0">
                <a:latin typeface="Times New Roman" panose="02020603050405020304" pitchFamily="18" charset="0"/>
              </a:rPr>
              <a:t> xô mấy người lính gác </a:t>
            </a:r>
            <a:r>
              <a:rPr lang="nl-NL" altLang="en-US" sz="2800" b="1" u="sng" dirty="0">
                <a:latin typeface="Times New Roman" panose="02020603050405020304" pitchFamily="18" charset="0"/>
              </a:rPr>
              <a:t>ngã chúi</a:t>
            </a:r>
            <a:r>
              <a:rPr lang="nl-NL" altLang="en-US" sz="2800" b="1" dirty="0">
                <a:latin typeface="Times New Roman" panose="02020603050405020304" pitchFamily="18" charset="0"/>
              </a:rPr>
              <a:t>,  xăm </a:t>
            </a:r>
            <a:r>
              <a:rPr lang="nl-NL" altLang="en-US" sz="2800" b="1" u="sng" dirty="0">
                <a:latin typeface="Times New Roman" panose="02020603050405020304" pitchFamily="18" charset="0"/>
              </a:rPr>
              <a:t>xăm</a:t>
            </a:r>
            <a:r>
              <a:rPr lang="nl-NL" altLang="en-US" sz="2800" b="1" dirty="0">
                <a:latin typeface="Times New Roman" panose="02020603050405020304" pitchFamily="18" charset="0"/>
              </a:rPr>
              <a:t> xuống bến.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6" name="Line 24"/>
          <p:cNvSpPr>
            <a:spLocks noChangeShapeType="1"/>
          </p:cNvSpPr>
          <p:nvPr/>
        </p:nvSpPr>
        <p:spPr bwMode="auto">
          <a:xfrm flipH="1">
            <a:off x="5485074" y="1324867"/>
            <a:ext cx="163398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25"/>
          <p:cNvSpPr>
            <a:spLocks noChangeShapeType="1"/>
          </p:cNvSpPr>
          <p:nvPr/>
        </p:nvSpPr>
        <p:spPr bwMode="auto">
          <a:xfrm flipH="1">
            <a:off x="8857465" y="1379182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6"/>
          <p:cNvSpPr>
            <a:spLocks noChangeShapeType="1"/>
          </p:cNvSpPr>
          <p:nvPr/>
        </p:nvSpPr>
        <p:spPr bwMode="auto">
          <a:xfrm flipH="1">
            <a:off x="3258385" y="1760182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7"/>
          <p:cNvSpPr>
            <a:spLocks noChangeShapeType="1"/>
          </p:cNvSpPr>
          <p:nvPr/>
        </p:nvSpPr>
        <p:spPr bwMode="auto">
          <a:xfrm flipH="1">
            <a:off x="9868735" y="1767244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 flipH="1">
            <a:off x="3690938" y="2194793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29"/>
          <p:cNvSpPr>
            <a:spLocks noChangeShapeType="1"/>
          </p:cNvSpPr>
          <p:nvPr/>
        </p:nvSpPr>
        <p:spPr bwMode="auto">
          <a:xfrm flipH="1">
            <a:off x="3607496" y="2187314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653470" y="2620941"/>
            <a:ext cx="9153427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Low"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b="1" dirty="0">
                <a:latin typeface="Times New Roman" panose="02020603050405020304" pitchFamily="18" charset="0"/>
              </a:rPr>
              <a:t>+ </a:t>
            </a:r>
            <a:r>
              <a:rPr lang="nl-NL" altLang="en-US" sz="2800" b="1" dirty="0">
                <a:latin typeface="Times New Roman" panose="02020603050405020304" pitchFamily="18" charset="0"/>
              </a:rPr>
              <a:t>Ta xuống xin bệ kiến Vua, không kẻ nào được giữ ta lại (giọng giận dữ). Quốc Toản </a:t>
            </a:r>
            <a:r>
              <a:rPr lang="nl-NL" altLang="en-US" sz="2800" b="1" u="sng" dirty="0">
                <a:latin typeface="Times New Roman" panose="02020603050405020304" pitchFamily="18" charset="0"/>
              </a:rPr>
              <a:t>tạ ơn</a:t>
            </a:r>
            <a:r>
              <a:rPr lang="nl-NL" altLang="en-US" sz="2800" b="1" dirty="0">
                <a:latin typeface="Times New Roman" panose="02020603050405020304" pitchFamily="18" charset="0"/>
              </a:rPr>
              <a:t> Vua, chân bước lên bờ mà lòng </a:t>
            </a:r>
            <a:r>
              <a:rPr lang="nl-NL" altLang="en-US" sz="2800" b="1" u="sng" dirty="0">
                <a:latin typeface="Times New Roman" panose="02020603050405020304" pitchFamily="18" charset="0"/>
              </a:rPr>
              <a:t>ấm ức</a:t>
            </a:r>
            <a:r>
              <a:rPr lang="nl-NL" altLang="en-US" sz="2800" b="1" dirty="0">
                <a:latin typeface="Times New Roman" panose="02020603050405020304" pitchFamily="18" charset="0"/>
              </a:rPr>
              <a:t>:    “Vua </a:t>
            </a:r>
            <a:r>
              <a:rPr lang="nl-NL" altLang="en-US" sz="2800" b="1" u="sng" dirty="0">
                <a:latin typeface="Times New Roman" panose="02020603050405020304" pitchFamily="18" charset="0"/>
              </a:rPr>
              <a:t>ban cho</a:t>
            </a:r>
            <a:r>
              <a:rPr lang="nl-NL" altLang="en-US" sz="2800" b="1" dirty="0">
                <a:latin typeface="Times New Roman" panose="02020603050405020304" pitchFamily="18" charset="0"/>
              </a:rPr>
              <a:t> cam quý  nhưng xem ta như trẻ con,  vẫn </a:t>
            </a:r>
            <a:r>
              <a:rPr lang="nl-NL" altLang="en-US" sz="2800" b="1" u="sng" dirty="0">
                <a:latin typeface="Times New Roman" panose="02020603050405020304" pitchFamily="18" charset="0"/>
              </a:rPr>
              <a:t>không cho</a:t>
            </a:r>
            <a:r>
              <a:rPr lang="nl-NL" altLang="en-US" sz="2800" b="1" dirty="0">
                <a:latin typeface="Times New Roman" panose="02020603050405020304" pitchFamily="18" charset="0"/>
              </a:rPr>
              <a:t> dự bàn việc nước.”   Nghĩ đến quân giặc đang lăm le </a:t>
            </a:r>
            <a:r>
              <a:rPr lang="nl-NL" altLang="en-US" sz="2800" b="1" u="sng" dirty="0">
                <a:latin typeface="Times New Roman" panose="02020603050405020304" pitchFamily="18" charset="0"/>
              </a:rPr>
              <a:t>đè đầu cưỡi cổ</a:t>
            </a:r>
            <a:r>
              <a:rPr lang="nl-NL" altLang="en-US" sz="2800" b="1" dirty="0">
                <a:latin typeface="Times New Roman" panose="02020603050405020304" pitchFamily="18" charset="0"/>
              </a:rPr>
              <a:t> dân mình,  cậu </a:t>
            </a:r>
            <a:r>
              <a:rPr lang="nl-NL" altLang="en-US" sz="2800" b="1" u="sng" dirty="0">
                <a:latin typeface="Times New Roman" panose="02020603050405020304" pitchFamily="18" charset="0"/>
              </a:rPr>
              <a:t>nghiến răng</a:t>
            </a:r>
            <a:r>
              <a:rPr lang="nl-NL" altLang="en-US" sz="2800" b="1" dirty="0">
                <a:latin typeface="Times New Roman" panose="02020603050405020304" pitchFamily="18" charset="0"/>
              </a:rPr>
              <a:t>,  hai bàn tay </a:t>
            </a:r>
            <a:r>
              <a:rPr lang="nl-NL" altLang="en-US" sz="2800" b="1" u="sng" dirty="0">
                <a:latin typeface="Times New Roman" panose="02020603050405020304" pitchFamily="18" charset="0"/>
              </a:rPr>
              <a:t>bóp chặt</a:t>
            </a:r>
            <a:r>
              <a:rPr lang="nl-NL" altLang="en-US" sz="2800" b="1" dirty="0">
                <a:latin typeface="Times New Roman" panose="02020603050405020304" pitchFamily="18" charset="0"/>
              </a:rPr>
              <a:t>.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6153983" y="2744620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4299261" y="3607551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H="1">
            <a:off x="4223061" y="3607551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>
            <a:off x="7837946" y="3128845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H="1">
            <a:off x="9055281" y="4080796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H="1">
            <a:off x="8973385" y="4081470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>
            <a:off x="3637028" y="4096340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H="1">
            <a:off x="9916950" y="4477340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 flipH="1">
            <a:off x="7106681" y="4891432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 flipH="1">
            <a:off x="7030481" y="4909712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 flipH="1">
            <a:off x="3651905" y="4979152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4" name="Rectangle 23"/>
          <p:cNvSpPr/>
          <p:nvPr/>
        </p:nvSpPr>
        <p:spPr>
          <a:xfrm>
            <a:off x="3393720" y="378111"/>
            <a:ext cx="45095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khó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882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6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6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6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6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6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6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1" y="166605"/>
            <a:ext cx="3124200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86975" y="428024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5853" y="411532"/>
            <a:ext cx="8410591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(1279 – 1368),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3365" y="1436703"/>
            <a:ext cx="1136444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5562" y="1970231"/>
            <a:ext cx="9275711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(1267 – 1285):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63362" y="3559390"/>
            <a:ext cx="1183919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73365" y="4233122"/>
            <a:ext cx="419296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53880" y="4860204"/>
            <a:ext cx="1172682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913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4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524000" y="2819400"/>
            <a:ext cx="9144000" cy="1600200"/>
          </a:xfrm>
          <a:prstGeom prst="ribbon">
            <a:avLst>
              <a:gd name="adj1" fmla="val 31944"/>
              <a:gd name="adj2" fmla="val 62278"/>
            </a:avLst>
          </a:prstGeom>
          <a:solidFill>
            <a:srgbClr val="FAEEA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267200" y="3505201"/>
            <a:ext cx="419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6600FF"/>
                </a:solidFill>
                <a:latin typeface="Times New Roman" panose="02020603050405020304" pitchFamily="18" charset="0"/>
              </a:rPr>
              <a:t>Đọc trong nhóm</a:t>
            </a:r>
          </a:p>
        </p:txBody>
      </p:sp>
      <p:pic>
        <p:nvPicPr>
          <p:cNvPr id="12293" name="Picture 5" descr="club%20me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3048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club%20me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club%20me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-457200"/>
            <a:ext cx="3048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club%20me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343400"/>
            <a:ext cx="3048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678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6817" y="5092265"/>
            <a:ext cx="1245801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44520" y="4832942"/>
            <a:ext cx="1376372" cy="1765735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" t="3179" r="1644" b="2890"/>
          <a:stretch/>
        </p:blipFill>
        <p:spPr>
          <a:xfrm>
            <a:off x="1017585" y="0"/>
            <a:ext cx="9596487" cy="23023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3029" r="1978" b="4927"/>
          <a:stretch/>
        </p:blipFill>
        <p:spPr>
          <a:xfrm>
            <a:off x="1848158" y="2302377"/>
            <a:ext cx="8616099" cy="1195585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" t="3088" r="1881" b="2434"/>
          <a:stretch/>
        </p:blipFill>
        <p:spPr>
          <a:xfrm>
            <a:off x="1272617" y="3360570"/>
            <a:ext cx="9086424" cy="14350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" t="15877" r="1987" b="6481"/>
          <a:stretch/>
        </p:blipFill>
        <p:spPr>
          <a:xfrm>
            <a:off x="1527647" y="4795653"/>
            <a:ext cx="9257123" cy="19006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58446" y="6334780"/>
            <a:ext cx="57925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bài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7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7848" y="2368184"/>
            <a:ext cx="7824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09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1765</TotalTime>
  <Words>824</Words>
  <Application>Microsoft Office PowerPoint</Application>
  <PresentationFormat>Widescreen</PresentationFormat>
  <Paragraphs>66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等线</vt:lpstr>
      <vt:lpstr>Microsoft YaHei</vt:lpstr>
      <vt:lpstr>Arial</vt:lpstr>
      <vt:lpstr>Arial-Rounded</vt:lpstr>
      <vt:lpstr>Calibri</vt:lpstr>
      <vt:lpstr>Calibri Light</vt:lpstr>
      <vt:lpstr>Montserrat</vt:lpstr>
      <vt:lpstr>Nunito</vt:lpstr>
      <vt:lpstr>Times New Roman</vt:lpstr>
      <vt:lpstr>UTM Avo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1. Xếp các từ ngữ vào 2 nhóm: từ ngữ chỉ người và từ ngữ chỉ vật: Trần Quốc Toản, vua, thuyền rồng, quả cam, lính, sứ thần, thanh gươm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DELL</cp:lastModifiedBy>
  <cp:revision>55</cp:revision>
  <dcterms:created xsi:type="dcterms:W3CDTF">2021-07-07T09:47:17Z</dcterms:created>
  <dcterms:modified xsi:type="dcterms:W3CDTF">2026-04-21T14:59:56Z</dcterms:modified>
</cp:coreProperties>
</file>