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424" r:id="rId2"/>
    <p:sldId id="358" r:id="rId3"/>
    <p:sldId id="400" r:id="rId4"/>
    <p:sldId id="425" r:id="rId5"/>
    <p:sldId id="401" r:id="rId6"/>
    <p:sldId id="426" r:id="rId7"/>
    <p:sldId id="427" r:id="rId8"/>
    <p:sldId id="428" r:id="rId9"/>
    <p:sldId id="430" r:id="rId10"/>
    <p:sldId id="431" r:id="rId11"/>
    <p:sldId id="429" r:id="rId12"/>
    <p:sldId id="365" r:id="rId13"/>
    <p:sldId id="453" r:id="rId14"/>
    <p:sldId id="454" r:id="rId15"/>
    <p:sldId id="455" r:id="rId16"/>
    <p:sldId id="457" r:id="rId17"/>
    <p:sldId id="458" r:id="rId18"/>
    <p:sldId id="456" r:id="rId19"/>
    <p:sldId id="459" r:id="rId20"/>
    <p:sldId id="460" r:id="rId21"/>
    <p:sldId id="461" r:id="rId22"/>
  </p:sldIdLst>
  <p:sldSz cx="6858000" cy="5143500"/>
  <p:notesSz cx="6858000" cy="9144000"/>
  <p:embeddedFontLst>
    <p:embeddedFont>
      <p:font typeface="Kalam" panose="020B0604020202020204" charset="0"/>
      <p:regular r:id="rId24"/>
      <p:bold r:id="rId25"/>
    </p:embeddedFont>
    <p:embeddedFont>
      <p:font typeface="Montserra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8" autoAdjust="0"/>
    <p:restoredTop sz="94364" autoAdjust="0"/>
  </p:normalViewPr>
  <p:slideViewPr>
    <p:cSldViewPr snapToGrid="0">
      <p:cViewPr varScale="1">
        <p:scale>
          <a:sx n="113" d="100"/>
          <a:sy n="113" d="100"/>
        </p:scale>
        <p:origin x="12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vi-V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526725" y="605225"/>
            <a:ext cx="5818725"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8" name="Google Shape;28;p7"/>
          <p:cNvSpPr txBox="1">
            <a:spLocks noGrp="1"/>
          </p:cNvSpPr>
          <p:nvPr>
            <p:ph type="body" idx="1"/>
          </p:nvPr>
        </p:nvSpPr>
        <p:spPr>
          <a:xfrm rot="-325168">
            <a:off x="1048009" y="1999025"/>
            <a:ext cx="2079746" cy="1214121"/>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panose="00000500000000000000"/>
              <a:buChar char="●"/>
              <a:defRPr>
                <a:solidFill>
                  <a:schemeClr val="lt1"/>
                </a:solidFill>
              </a:defRPr>
            </a:lvl1pPr>
            <a:lvl2pPr marL="914400" lvl="1" indent="-317500" rtl="0">
              <a:spcBef>
                <a:spcPts val="0"/>
              </a:spcBef>
              <a:spcAft>
                <a:spcPts val="0"/>
              </a:spcAft>
              <a:buSzPts val="1400"/>
              <a:buFont typeface="Montserrat" panose="00000500000000000000"/>
              <a:buChar char="○"/>
              <a:defRPr/>
            </a:lvl2pPr>
            <a:lvl3pPr marL="1371600" lvl="2" indent="-317500" rtl="0">
              <a:spcBef>
                <a:spcPts val="0"/>
              </a:spcBef>
              <a:spcAft>
                <a:spcPts val="0"/>
              </a:spcAft>
              <a:buSzPts val="1400"/>
              <a:buFont typeface="Montserrat" panose="00000500000000000000"/>
              <a:buChar char="■"/>
              <a:defRPr/>
            </a:lvl3pPr>
            <a:lvl4pPr marL="1828800" lvl="3" indent="-317500" rtl="0">
              <a:spcBef>
                <a:spcPts val="0"/>
              </a:spcBef>
              <a:spcAft>
                <a:spcPts val="0"/>
              </a:spcAft>
              <a:buSzPts val="1400"/>
              <a:buFont typeface="Montserrat" panose="00000500000000000000"/>
              <a:buChar char="●"/>
              <a:defRPr/>
            </a:lvl4pPr>
            <a:lvl5pPr marL="2286000" lvl="4" indent="-317500" rtl="0">
              <a:spcBef>
                <a:spcPts val="0"/>
              </a:spcBef>
              <a:spcAft>
                <a:spcPts val="0"/>
              </a:spcAft>
              <a:buSzPts val="1400"/>
              <a:buFont typeface="Montserrat" panose="00000500000000000000"/>
              <a:buChar char="○"/>
              <a:defRPr/>
            </a:lvl5pPr>
            <a:lvl6pPr marL="2743200" lvl="5" indent="-317500" rtl="0">
              <a:spcBef>
                <a:spcPts val="0"/>
              </a:spcBef>
              <a:spcAft>
                <a:spcPts val="0"/>
              </a:spcAft>
              <a:buSzPts val="1400"/>
              <a:buFont typeface="Montserrat" panose="00000500000000000000"/>
              <a:buChar char="■"/>
              <a:defRPr/>
            </a:lvl6pPr>
            <a:lvl7pPr marL="3200400" lvl="6" indent="-317500" rtl="0">
              <a:spcBef>
                <a:spcPts val="0"/>
              </a:spcBef>
              <a:spcAft>
                <a:spcPts val="0"/>
              </a:spcAft>
              <a:buSzPts val="1400"/>
              <a:buFont typeface="Montserrat" panose="00000500000000000000"/>
              <a:buChar char="●"/>
              <a:defRPr/>
            </a:lvl7pPr>
            <a:lvl8pPr marL="3657600" lvl="7" indent="-317500" rtl="0">
              <a:spcBef>
                <a:spcPts val="0"/>
              </a:spcBef>
              <a:spcAft>
                <a:spcPts val="0"/>
              </a:spcAft>
              <a:buSzPts val="1400"/>
              <a:buFont typeface="Montserrat" panose="00000500000000000000"/>
              <a:buChar char="○"/>
              <a:defRPr/>
            </a:lvl8pPr>
            <a:lvl9pPr marL="4114800" lvl="8" indent="-317500" rtl="0">
              <a:spcBef>
                <a:spcPts val="0"/>
              </a:spcBef>
              <a:spcAft>
                <a:spcPts val="0"/>
              </a:spcAft>
              <a:buSzPts val="1400"/>
              <a:buFont typeface="Montserrat" panose="00000500000000000000"/>
              <a:buChar char="■"/>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47000" r="-2000"/>
          </a:stretch>
        </a:blipFill>
        <a:effectLst/>
      </p:bgPr>
    </p:bg>
    <p:spTree>
      <p:nvGrpSpPr>
        <p:cNvPr id="1" name=""/>
        <p:cNvGrpSpPr/>
        <p:nvPr/>
      </p:nvGrpSpPr>
      <p:grpSpPr>
        <a:xfrm>
          <a:off x="0" y="0"/>
          <a:ext cx="0" cy="0"/>
          <a:chOff x="0" y="0"/>
          <a:chExt cx="0" cy="0"/>
        </a:xfrm>
      </p:grpSpPr>
      <p:sp>
        <p:nvSpPr>
          <p:cNvPr id="7" name="Text Box 6"/>
          <p:cNvSpPr txBox="1"/>
          <p:nvPr/>
        </p:nvSpPr>
        <p:spPr>
          <a:xfrm>
            <a:off x="929640" y="1475105"/>
            <a:ext cx="4998720" cy="584775"/>
          </a:xfrm>
          <a:prstGeom prst="rect">
            <a:avLst/>
          </a:prstGeom>
          <a:noFill/>
        </p:spPr>
        <p:txBody>
          <a:bodyPr wrap="square" rtlCol="0">
            <a:spAutoFit/>
          </a:bodyPr>
          <a:lstStyle/>
          <a:p>
            <a:pPr algn="ctr"/>
            <a:r>
              <a:rPr lang="en-US" altLang="en-US" sz="3200" b="1">
                <a:solidFill>
                  <a:srgbClr val="FF0000"/>
                </a:solidFill>
                <a:latin typeface="Times New Roman" panose="02020603050405020304" pitchFamily="18" charset="0"/>
                <a:cs typeface="Times New Roman" panose="02020603050405020304" pitchFamily="18" charset="0"/>
              </a:rPr>
              <a:t>ĐỌC</a:t>
            </a:r>
            <a:r>
              <a:rPr lang="vi-VN" altLang="en-US" sz="3200" b="1">
                <a:solidFill>
                  <a:srgbClr val="FF0000"/>
                </a:solidFill>
                <a:latin typeface="Times New Roman" panose="02020603050405020304" pitchFamily="18" charset="0"/>
                <a:cs typeface="Times New Roman" panose="02020603050405020304" pitchFamily="18" charset="0"/>
              </a:rPr>
              <a:t>:CỎ NON CƯỜI RỒI</a:t>
            </a:r>
          </a:p>
        </p:txBody>
      </p:sp>
      <p:grpSp>
        <p:nvGrpSpPr>
          <p:cNvPr id="25" name="Group 24"/>
          <p:cNvGrpSpPr/>
          <p:nvPr/>
        </p:nvGrpSpPr>
        <p:grpSpPr>
          <a:xfrm>
            <a:off x="1726565" y="2612390"/>
            <a:ext cx="3405505" cy="1753235"/>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8" name="TextBox 27"/>
            <p:cNvSpPr txBox="1"/>
            <p:nvPr/>
          </p:nvSpPr>
          <p:spPr>
            <a:xfrm>
              <a:off x="2445946" y="2517364"/>
              <a:ext cx="3041009" cy="987910"/>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1-2</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ppt_y</p:attrName>
                                        </p:attrNameLst>
                                      </p:cBhvr>
                                      <p:tavLst>
                                        <p:tav tm="0">
                                          <p:val>
                                            <p:strVal val="#ppt_y+#ppt_h*1.125000"/>
                                          </p:val>
                                        </p:tav>
                                        <p:tav tm="100000">
                                          <p:val>
                                            <p:strVal val="#ppt_y"/>
                                          </p:val>
                                        </p:tav>
                                      </p:tavLst>
                                    </p:anim>
                                    <p:animEffect transition="in" filter="wipe(up)">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55700" y="2446655"/>
            <a:ext cx="4912995" cy="2306955"/>
          </a:xfrm>
          <a:prstGeom prst="rect">
            <a:avLst/>
          </a:prstGeom>
          <a:noFill/>
        </p:spPr>
        <p:txBody>
          <a:bodyPr wrap="square" rtlCol="0">
            <a:spAutoFit/>
          </a:bodyPr>
          <a:lstStyle/>
          <a:p>
            <a:pPr algn="ctr"/>
            <a:r>
              <a:rPr lang="vi-VN" altLang="en-US" sz="7200" b="1">
                <a:solidFill>
                  <a:srgbClr val="FF0000"/>
                </a:solidFill>
                <a:effectLst/>
                <a:latin typeface="Times New Roman" panose="02020603050405020304" pitchFamily="18" charset="0"/>
                <a:cs typeface="Times New Roman" panose="02020603050405020304" pitchFamily="18" charset="0"/>
              </a:rPr>
              <a:t>TRẢ LỜI CÂU HỎI</a:t>
            </a: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6" name="Rounded Rectangular Callout 5"/>
          <p:cNvSpPr/>
          <p:nvPr/>
        </p:nvSpPr>
        <p:spPr>
          <a:xfrm>
            <a:off x="274955" y="64135"/>
            <a:ext cx="6496050" cy="847725"/>
          </a:xfrm>
          <a:prstGeom prst="wedgeRoundRectCallout">
            <a:avLst>
              <a:gd name="adj1" fmla="val -49773"/>
              <a:gd name="adj2" fmla="val 36973"/>
              <a:gd name="adj3" fmla="val 16667"/>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FF0000"/>
                </a:solidFill>
                <a:latin typeface="Times New Roman" panose="02020603050405020304" pitchFamily="18" charset="0"/>
                <a:cs typeface="Times New Roman" panose="02020603050405020304" pitchFamily="18" charset="0"/>
              </a:rPr>
              <a:t>1. Nối tiếp câu tả cảnh mùa xuân trong công viên:</a:t>
            </a:r>
          </a:p>
        </p:txBody>
      </p:sp>
      <p:pic>
        <p:nvPicPr>
          <p:cNvPr id="36" name="Picture 35" descr="B9"/>
          <p:cNvPicPr>
            <a:picLocks noChangeAspect="1"/>
          </p:cNvPicPr>
          <p:nvPr/>
        </p:nvPicPr>
        <p:blipFill>
          <a:blip r:embed="rId4"/>
          <a:srcRect l="8267" t="8667" r="8267" b="13462"/>
          <a:stretch>
            <a:fillRect/>
          </a:stretch>
        </p:blipFill>
        <p:spPr>
          <a:xfrm>
            <a:off x="-170815" y="1018540"/>
            <a:ext cx="2066925" cy="1338580"/>
          </a:xfrm>
          <a:prstGeom prst="ellipse">
            <a:avLst/>
          </a:prstGeom>
        </p:spPr>
      </p:pic>
      <p:pic>
        <p:nvPicPr>
          <p:cNvPr id="37" name="Picture 36" descr="B10"/>
          <p:cNvPicPr>
            <a:picLocks noChangeAspect="1"/>
          </p:cNvPicPr>
          <p:nvPr/>
        </p:nvPicPr>
        <p:blipFill>
          <a:blip r:embed="rId5"/>
          <a:stretch>
            <a:fillRect/>
          </a:stretch>
        </p:blipFill>
        <p:spPr>
          <a:xfrm rot="2580000">
            <a:off x="5386705" y="1975485"/>
            <a:ext cx="1687195" cy="1576070"/>
          </a:xfrm>
          <a:prstGeom prst="rect">
            <a:avLst/>
          </a:prstGeom>
        </p:spPr>
      </p:pic>
      <p:sp>
        <p:nvSpPr>
          <p:cNvPr id="42" name="Cloud Callout 41"/>
          <p:cNvSpPr/>
          <p:nvPr/>
        </p:nvSpPr>
        <p:spPr>
          <a:xfrm>
            <a:off x="1992630" y="1168400"/>
            <a:ext cx="2651760" cy="763270"/>
          </a:xfrm>
          <a:prstGeom prst="cloudCallout">
            <a:avLst>
              <a:gd name="adj1" fmla="val -84123"/>
              <a:gd name="adj2" fmla="val -1904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endParaRPr lang="vi-VN" altLang="en-US" sz="2800">
              <a:solidFill>
                <a:srgbClr val="FF0000"/>
              </a:solidFill>
              <a:latin typeface="Times New Roman" panose="02020603050405020304" pitchFamily="18" charset="0"/>
              <a:cs typeface="Times New Roman" panose="02020603050405020304" pitchFamily="18" charset="0"/>
            </a:endParaRPr>
          </a:p>
        </p:txBody>
      </p:sp>
      <p:pic>
        <p:nvPicPr>
          <p:cNvPr id="38" name="Picture 37" descr="B5"/>
          <p:cNvPicPr>
            <a:picLocks noChangeAspect="1"/>
          </p:cNvPicPr>
          <p:nvPr/>
        </p:nvPicPr>
        <p:blipFill>
          <a:blip r:embed="rId6"/>
          <a:srcRect t="4851" r="-7294" b="9091"/>
          <a:stretch>
            <a:fillRect/>
          </a:stretch>
        </p:blipFill>
        <p:spPr>
          <a:xfrm>
            <a:off x="0" y="3494405"/>
            <a:ext cx="1896110" cy="1649095"/>
          </a:xfrm>
          <a:prstGeom prst="ellipse">
            <a:avLst/>
          </a:prstGeom>
        </p:spPr>
      </p:pic>
      <p:sp>
        <p:nvSpPr>
          <p:cNvPr id="39" name="Cloud Callout 38"/>
          <p:cNvSpPr/>
          <p:nvPr/>
        </p:nvSpPr>
        <p:spPr>
          <a:xfrm>
            <a:off x="1799590" y="1018540"/>
            <a:ext cx="4971415" cy="1052195"/>
          </a:xfrm>
          <a:prstGeom prst="cloudCallout">
            <a:avLst>
              <a:gd name="adj1" fmla="val -64331"/>
              <a:gd name="adj2" fmla="val -21031"/>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r>
              <a:rPr lang="vi-VN" altLang="en-US" sz="2800">
                <a:solidFill>
                  <a:srgbClr val="FF0000"/>
                </a:solidFill>
                <a:latin typeface="Times New Roman" panose="02020603050405020304" pitchFamily="18" charset="0"/>
                <a:cs typeface="Times New Roman" panose="02020603050405020304" pitchFamily="18" charset="0"/>
              </a:rPr>
              <a:t>bừng tỉnh sau giấc ngủ đông.</a:t>
            </a:r>
          </a:p>
        </p:txBody>
      </p:sp>
      <p:sp>
        <p:nvSpPr>
          <p:cNvPr id="43" name="Cloud Callout 42"/>
          <p:cNvSpPr/>
          <p:nvPr/>
        </p:nvSpPr>
        <p:spPr>
          <a:xfrm>
            <a:off x="1799590" y="2426335"/>
            <a:ext cx="3350260" cy="812800"/>
          </a:xfrm>
          <a:prstGeom prst="cloudCallout">
            <a:avLst>
              <a:gd name="adj1" fmla="val 74507"/>
              <a:gd name="adj2" fmla="val -1757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4" name="Cloud Callout 43"/>
          <p:cNvSpPr/>
          <p:nvPr/>
        </p:nvSpPr>
        <p:spPr>
          <a:xfrm>
            <a:off x="2433320" y="3945890"/>
            <a:ext cx="3402330" cy="880110"/>
          </a:xfrm>
          <a:prstGeom prst="cloudCallout">
            <a:avLst>
              <a:gd name="adj1" fmla="val -80328"/>
              <a:gd name="adj2" fmla="val -901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0" name="Cloud Callout 39"/>
          <p:cNvSpPr/>
          <p:nvPr/>
        </p:nvSpPr>
        <p:spPr>
          <a:xfrm>
            <a:off x="274955" y="2383155"/>
            <a:ext cx="4971415" cy="1111250"/>
          </a:xfrm>
          <a:prstGeom prst="cloudCallout">
            <a:avLst>
              <a:gd name="adj1" fmla="val 64152"/>
              <a:gd name="adj2" fmla="val -37085"/>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r>
              <a:rPr lang="vi-VN" altLang="en-US" sz="2800">
                <a:solidFill>
                  <a:srgbClr val="FF0000"/>
                </a:solidFill>
                <a:latin typeface="Times New Roman" panose="02020603050405020304" pitchFamily="18" charset="0"/>
                <a:cs typeface="Times New Roman" panose="02020603050405020304" pitchFamily="18" charset="0"/>
              </a:rPr>
              <a:t>từ phương Nam trở về.</a:t>
            </a:r>
          </a:p>
        </p:txBody>
      </p:sp>
      <p:sp>
        <p:nvSpPr>
          <p:cNvPr id="41" name="Cloud Callout 40"/>
          <p:cNvSpPr/>
          <p:nvPr/>
        </p:nvSpPr>
        <p:spPr>
          <a:xfrm>
            <a:off x="1799590" y="3595370"/>
            <a:ext cx="4971415" cy="1573530"/>
          </a:xfrm>
          <a:prstGeom prst="cloudCallout">
            <a:avLst>
              <a:gd name="adj1" fmla="val -58941"/>
              <a:gd name="adj2" fmla="val 946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r>
              <a:rPr lang="vi-VN" altLang="en-US" sz="2800">
                <a:solidFill>
                  <a:srgbClr val="FF0000"/>
                </a:solidFill>
                <a:latin typeface="Times New Roman" panose="02020603050405020304" pitchFamily="18" charset="0"/>
                <a:cs typeface="Times New Roman" panose="02020603050405020304" pitchFamily="18" charset="0"/>
              </a:rPr>
              <a:t>chơi đùa dưới ánh nắng mặt trời ấm áp.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500" fill="hold">
                                          <p:stCondLst>
                                            <p:cond delay="0"/>
                                          </p:stCondLst>
                                        </p:cTn>
                                        <p:tgtEl>
                                          <p:spTgt spid="36"/>
                                        </p:tgtEl>
                                        <p:attrNameLst>
                                          <p:attrName>style.visibility</p:attrName>
                                        </p:attrNameLst>
                                      </p:cBhvr>
                                      <p:to>
                                        <p:strVal val="visible"/>
                                      </p:to>
                                    </p:set>
                                    <p:animEffect transition="in" filter="wheel(8)">
                                      <p:cBhvr>
                                        <p:cTn id="12" dur="500"/>
                                        <p:tgtEl>
                                          <p:spTgt spid="36"/>
                                        </p:tgtEl>
                                      </p:cBhvr>
                                    </p:animEffect>
                                  </p:childTnLst>
                                </p:cTn>
                              </p:par>
                              <p:par>
                                <p:cTn id="13" presetID="6" presetClass="entr" presetSubtype="32" fill="hold" grpId="0" nodeType="withEffect">
                                  <p:stCondLst>
                                    <p:cond delay="0"/>
                                  </p:stCondLst>
                                  <p:childTnLst>
                                    <p:set>
                                      <p:cBhvr>
                                        <p:cTn id="14" dur="500" fill="hold">
                                          <p:stCondLst>
                                            <p:cond delay="0"/>
                                          </p:stCondLst>
                                        </p:cTn>
                                        <p:tgtEl>
                                          <p:spTgt spid="42"/>
                                        </p:tgtEl>
                                        <p:attrNameLst>
                                          <p:attrName>style.visibility</p:attrName>
                                        </p:attrNameLst>
                                      </p:cBhvr>
                                      <p:to>
                                        <p:strVal val="visible"/>
                                      </p:to>
                                    </p:set>
                                    <p:animEffect transition="in" filter="circle(out)">
                                      <p:cBhvr>
                                        <p:cTn id="15" dur="500"/>
                                        <p:tgtEl>
                                          <p:spTgt spid="42"/>
                                        </p:tgtEl>
                                      </p:cBhvr>
                                    </p:animEffect>
                                  </p:childTnLst>
                                </p:cTn>
                              </p:par>
                              <p:par>
                                <p:cTn id="16" presetID="21" presetClass="entr" presetSubtype="8" fill="hold" nodeType="withEffect">
                                  <p:stCondLst>
                                    <p:cond delay="0"/>
                                  </p:stCondLst>
                                  <p:childTnLst>
                                    <p:set>
                                      <p:cBhvr>
                                        <p:cTn id="17" dur="500" fill="hold">
                                          <p:stCondLst>
                                            <p:cond delay="0"/>
                                          </p:stCondLst>
                                        </p:cTn>
                                        <p:tgtEl>
                                          <p:spTgt spid="37"/>
                                        </p:tgtEl>
                                        <p:attrNameLst>
                                          <p:attrName>style.visibility</p:attrName>
                                        </p:attrNameLst>
                                      </p:cBhvr>
                                      <p:to>
                                        <p:strVal val="visible"/>
                                      </p:to>
                                    </p:set>
                                    <p:animEffect transition="in" filter="wheel(8)">
                                      <p:cBhvr>
                                        <p:cTn id="18" dur="500"/>
                                        <p:tgtEl>
                                          <p:spTgt spid="37"/>
                                        </p:tgtEl>
                                      </p:cBhvr>
                                    </p:animEffect>
                                  </p:childTnLst>
                                </p:cTn>
                              </p:par>
                              <p:par>
                                <p:cTn id="19" presetID="6" presetClass="entr" presetSubtype="32" fill="hold" grpId="0" nodeType="withEffect">
                                  <p:stCondLst>
                                    <p:cond delay="0"/>
                                  </p:stCondLst>
                                  <p:childTnLst>
                                    <p:set>
                                      <p:cBhvr>
                                        <p:cTn id="20" dur="500" fill="hold">
                                          <p:stCondLst>
                                            <p:cond delay="0"/>
                                          </p:stCondLst>
                                        </p:cTn>
                                        <p:tgtEl>
                                          <p:spTgt spid="43"/>
                                        </p:tgtEl>
                                        <p:attrNameLst>
                                          <p:attrName>style.visibility</p:attrName>
                                        </p:attrNameLst>
                                      </p:cBhvr>
                                      <p:to>
                                        <p:strVal val="visible"/>
                                      </p:to>
                                    </p:set>
                                    <p:animEffect transition="in" filter="circle(out)">
                                      <p:cBhvr>
                                        <p:cTn id="21" dur="500"/>
                                        <p:tgtEl>
                                          <p:spTgt spid="43"/>
                                        </p:tgtEl>
                                      </p:cBhvr>
                                    </p:animEffect>
                                  </p:childTnLst>
                                </p:cTn>
                              </p:par>
                              <p:par>
                                <p:cTn id="22" presetID="21" presetClass="entr" presetSubtype="8" fill="hold" nodeType="withEffect">
                                  <p:stCondLst>
                                    <p:cond delay="0"/>
                                  </p:stCondLst>
                                  <p:childTnLst>
                                    <p:set>
                                      <p:cBhvr>
                                        <p:cTn id="23" dur="500" fill="hold">
                                          <p:stCondLst>
                                            <p:cond delay="0"/>
                                          </p:stCondLst>
                                        </p:cTn>
                                        <p:tgtEl>
                                          <p:spTgt spid="38"/>
                                        </p:tgtEl>
                                        <p:attrNameLst>
                                          <p:attrName>style.visibility</p:attrName>
                                        </p:attrNameLst>
                                      </p:cBhvr>
                                      <p:to>
                                        <p:strVal val="visible"/>
                                      </p:to>
                                    </p:set>
                                    <p:animEffect transition="in" filter="wheel(8)">
                                      <p:cBhvr>
                                        <p:cTn id="24" dur="500"/>
                                        <p:tgtEl>
                                          <p:spTgt spid="38"/>
                                        </p:tgtEl>
                                      </p:cBhvr>
                                    </p:animEffect>
                                  </p:childTnLst>
                                </p:cTn>
                              </p:par>
                              <p:par>
                                <p:cTn id="25" presetID="6" presetClass="entr" presetSubtype="32" fill="hold" grpId="0" nodeType="withEffect">
                                  <p:stCondLst>
                                    <p:cond delay="0"/>
                                  </p:stCondLst>
                                  <p:childTnLst>
                                    <p:set>
                                      <p:cBhvr>
                                        <p:cTn id="26" dur="500" fill="hold">
                                          <p:stCondLst>
                                            <p:cond delay="0"/>
                                          </p:stCondLst>
                                        </p:cTn>
                                        <p:tgtEl>
                                          <p:spTgt spid="44"/>
                                        </p:tgtEl>
                                        <p:attrNameLst>
                                          <p:attrName>style.visibility</p:attrName>
                                        </p:attrNameLst>
                                      </p:cBhvr>
                                      <p:to>
                                        <p:strVal val="visible"/>
                                      </p:to>
                                    </p:set>
                                    <p:animEffect transition="in" filter="circle(out)">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500"/>
                                        <p:tgtEl>
                                          <p:spTgt spid="42"/>
                                        </p:tgtEl>
                                      </p:cBhvr>
                                    </p:animEffect>
                                    <p:set>
                                      <p:cBhvr>
                                        <p:cTn id="32" dur="1" fill="hold">
                                          <p:stCondLst>
                                            <p:cond delay="500"/>
                                          </p:stCondLst>
                                        </p:cTn>
                                        <p:tgtEl>
                                          <p:spTgt spid="42"/>
                                        </p:tgtEl>
                                        <p:attrNameLst>
                                          <p:attrName>style.visibility</p:attrName>
                                        </p:attrNameLst>
                                      </p:cBhvr>
                                      <p:to>
                                        <p:strVal val="hidden"/>
                                      </p:to>
                                    </p:set>
                                  </p:childTnLst>
                                </p:cTn>
                              </p:par>
                              <p:par>
                                <p:cTn id="33" presetID="55" presetClass="entr" presetSubtype="0" fill="hold" grpId="0" nodeType="withEffect">
                                  <p:stCondLst>
                                    <p:cond delay="0"/>
                                  </p:stCondLst>
                                  <p:childTnLst>
                                    <p:set>
                                      <p:cBhvr>
                                        <p:cTn id="34" dur="500"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ppt_w*0.70"/>
                                          </p:val>
                                        </p:tav>
                                        <p:tav tm="100000">
                                          <p:val>
                                            <p:strVal val="#ppt_w"/>
                                          </p:val>
                                        </p:tav>
                                      </p:tavLst>
                                    </p:anim>
                                    <p:anim calcmode="lin" valueType="num">
                                      <p:cBhvr>
                                        <p:cTn id="36" dur="500" fill="hold"/>
                                        <p:tgtEl>
                                          <p:spTgt spid="39"/>
                                        </p:tgtEl>
                                        <p:attrNameLst>
                                          <p:attrName>ppt_h</p:attrName>
                                        </p:attrNameLst>
                                      </p:cBhvr>
                                      <p:tavLst>
                                        <p:tav tm="0">
                                          <p:val>
                                            <p:strVal val="#ppt_h"/>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500"/>
                                        <p:tgtEl>
                                          <p:spTgt spid="43"/>
                                        </p:tgtEl>
                                      </p:cBhvr>
                                    </p:animEffect>
                                    <p:set>
                                      <p:cBhvr>
                                        <p:cTn id="42" dur="1" fill="hold">
                                          <p:stCondLst>
                                            <p:cond delay="500"/>
                                          </p:stCondLst>
                                        </p:cTn>
                                        <p:tgtEl>
                                          <p:spTgt spid="43"/>
                                        </p:tgtEl>
                                        <p:attrNameLst>
                                          <p:attrName>style.visibility</p:attrName>
                                        </p:attrNameLst>
                                      </p:cBhvr>
                                      <p:to>
                                        <p:strVal val="hidden"/>
                                      </p:to>
                                    </p:set>
                                  </p:childTnLst>
                                </p:cTn>
                              </p:par>
                              <p:par>
                                <p:cTn id="43" presetID="55" presetClass="entr" presetSubtype="0" fill="hold" grpId="0" nodeType="withEffect">
                                  <p:stCondLst>
                                    <p:cond delay="0"/>
                                  </p:stCondLst>
                                  <p:childTnLst>
                                    <p:set>
                                      <p:cBhvr>
                                        <p:cTn id="44" dur="500"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ppt_w*0.70"/>
                                          </p:val>
                                        </p:tav>
                                        <p:tav tm="100000">
                                          <p:val>
                                            <p:strVal val="#ppt_w"/>
                                          </p:val>
                                        </p:tav>
                                      </p:tavLst>
                                    </p:anim>
                                    <p:anim calcmode="lin" valueType="num">
                                      <p:cBhvr>
                                        <p:cTn id="46" dur="500" fill="hold"/>
                                        <p:tgtEl>
                                          <p:spTgt spid="40"/>
                                        </p:tgtEl>
                                        <p:attrNameLst>
                                          <p:attrName>ppt_h</p:attrName>
                                        </p:attrNameLst>
                                      </p:cBhvr>
                                      <p:tavLst>
                                        <p:tav tm="0">
                                          <p:val>
                                            <p:strVal val="#ppt_h"/>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grpId="1" nodeType="clickEffect">
                                  <p:stCondLst>
                                    <p:cond delay="0"/>
                                  </p:stCondLst>
                                  <p:childTnLst>
                                    <p:animEffect transition="out" filter="diamond(out)">
                                      <p:cBhvr>
                                        <p:cTn id="51" dur="500"/>
                                        <p:tgtEl>
                                          <p:spTgt spid="44"/>
                                        </p:tgtEl>
                                      </p:cBhvr>
                                    </p:animEffect>
                                    <p:set>
                                      <p:cBhvr>
                                        <p:cTn id="52" dur="1" fill="hold">
                                          <p:stCondLst>
                                            <p:cond delay="500"/>
                                          </p:stCondLst>
                                        </p:cTn>
                                        <p:tgtEl>
                                          <p:spTgt spid="44"/>
                                        </p:tgtEl>
                                        <p:attrNameLst>
                                          <p:attrName>style.visibility</p:attrName>
                                        </p:attrNameLst>
                                      </p:cBhvr>
                                      <p:to>
                                        <p:strVal val="hidden"/>
                                      </p:to>
                                    </p:set>
                                  </p:childTnLst>
                                </p:cTn>
                              </p:par>
                              <p:par>
                                <p:cTn id="53" presetID="55" presetClass="entr" presetSubtype="0" fill="hold" grpId="0" nodeType="withEffect">
                                  <p:stCondLst>
                                    <p:cond delay="0"/>
                                  </p:stCondLst>
                                  <p:childTnLst>
                                    <p:set>
                                      <p:cBhvr>
                                        <p:cTn id="54" dur="500"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strVal val="#ppt_w*0.70"/>
                                          </p:val>
                                        </p:tav>
                                        <p:tav tm="100000">
                                          <p:val>
                                            <p:strVal val="#ppt_w"/>
                                          </p:val>
                                        </p:tav>
                                      </p:tavLst>
                                    </p:anim>
                                    <p:anim calcmode="lin" valueType="num">
                                      <p:cBhvr>
                                        <p:cTn id="56" dur="500" fill="hold"/>
                                        <p:tgtEl>
                                          <p:spTgt spid="41"/>
                                        </p:tgtEl>
                                        <p:attrNameLst>
                                          <p:attrName>ppt_h</p:attrName>
                                        </p:attrNameLst>
                                      </p:cBhvr>
                                      <p:tavLst>
                                        <p:tav tm="0">
                                          <p:val>
                                            <p:strVal val="#ppt_h"/>
                                          </p:val>
                                        </p:tav>
                                        <p:tav tm="100000">
                                          <p:val>
                                            <p:strVal val="#ppt_h"/>
                                          </p:val>
                                        </p:tav>
                                      </p:tavLst>
                                    </p:anim>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2" grpId="1" animBg="1"/>
      <p:bldP spid="39" grpId="0" animBg="1"/>
      <p:bldP spid="43" grpId="0" bldLvl="0" animBg="1"/>
      <p:bldP spid="43" grpId="1" bldLvl="0" animBg="1"/>
      <p:bldP spid="44" grpId="0" animBg="1"/>
      <p:bldP spid="44" grpId="1" animBg="1"/>
      <p:bldP spid="40" grpId="0" bldLvl="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445385" y="74930"/>
            <a:ext cx="4305300" cy="1664335"/>
          </a:xfrm>
          <a:prstGeom prst="cloudCallout">
            <a:avLst>
              <a:gd name="adj1" fmla="val -69188"/>
              <a:gd name="adj2" fmla="val 15623"/>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chemeClr val="tx1"/>
                </a:solidFill>
                <a:latin typeface="Times New Roman" panose="02020603050405020304" pitchFamily="18" charset="0"/>
                <a:cs typeface="Times New Roman" panose="02020603050405020304" pitchFamily="18" charset="0"/>
              </a:rPr>
              <a:t>2. Vì sao cỏ non lại khóc?</a:t>
            </a:r>
          </a:p>
        </p:txBody>
      </p:sp>
      <p:pic>
        <p:nvPicPr>
          <p:cNvPr id="4" name="Picture 3" descr="B9"/>
          <p:cNvPicPr>
            <a:picLocks noChangeAspect="1"/>
          </p:cNvPicPr>
          <p:nvPr/>
        </p:nvPicPr>
        <p:blipFill>
          <a:blip r:embed="rId4"/>
          <a:stretch>
            <a:fillRect/>
          </a:stretch>
        </p:blipFill>
        <p:spPr>
          <a:xfrm>
            <a:off x="-100330" y="-204470"/>
            <a:ext cx="2236470" cy="2476500"/>
          </a:xfrm>
          <a:prstGeom prst="rect">
            <a:avLst/>
          </a:prstGeom>
        </p:spPr>
      </p:pic>
      <p:pic>
        <p:nvPicPr>
          <p:cNvPr id="5" name="Picture 4" descr="1623839516-sttz"/>
          <p:cNvPicPr>
            <a:picLocks noChangeAspect="1"/>
          </p:cNvPicPr>
          <p:nvPr/>
        </p:nvPicPr>
        <p:blipFill>
          <a:blip r:embed="rId5"/>
          <a:srcRect l="2037" t="4121" r="863" b="2766"/>
          <a:stretch>
            <a:fillRect/>
          </a:stretch>
        </p:blipFill>
        <p:spPr>
          <a:xfrm>
            <a:off x="0" y="2543810"/>
            <a:ext cx="3288030" cy="2599690"/>
          </a:xfrm>
          <a:prstGeom prst="rect">
            <a:avLst/>
          </a:prstGeom>
        </p:spPr>
      </p:pic>
      <p:sp>
        <p:nvSpPr>
          <p:cNvPr id="6" name="Cloud Callout 5"/>
          <p:cNvSpPr/>
          <p:nvPr/>
        </p:nvSpPr>
        <p:spPr>
          <a:xfrm>
            <a:off x="3288665" y="2070100"/>
            <a:ext cx="3462020" cy="2673985"/>
          </a:xfrm>
          <a:prstGeom prst="cloudCallout">
            <a:avLst>
              <a:gd name="adj1" fmla="val -67809"/>
              <a:gd name="adj2" fmla="val 32593"/>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Cỏ non khóc vì bị các bạn nhỏ giẫm lên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21" presetClass="entr" presetSubtype="1" fill="hold" nodeType="with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4000"/>
          </a:blip>
          <a:srcRect/>
          <a:stretch>
            <a:fillRect/>
          </a:stretch>
        </a:blipFill>
        <a:effectLst/>
      </p:bgPr>
    </p:bg>
    <p:spTree>
      <p:nvGrpSpPr>
        <p:cNvPr id="1" name=""/>
        <p:cNvGrpSpPr/>
        <p:nvPr/>
      </p:nvGrpSpPr>
      <p:grpSpPr>
        <a:xfrm>
          <a:off x="0" y="0"/>
          <a:ext cx="0" cy="0"/>
          <a:chOff x="0" y="0"/>
          <a:chExt cx="0" cy="0"/>
        </a:xfrm>
      </p:grpSpPr>
      <p:sp>
        <p:nvSpPr>
          <p:cNvPr id="3" name="Oval Callout 2"/>
          <p:cNvSpPr/>
          <p:nvPr/>
        </p:nvSpPr>
        <p:spPr>
          <a:xfrm>
            <a:off x="2072640" y="86995"/>
            <a:ext cx="4618990" cy="1497965"/>
          </a:xfrm>
          <a:prstGeom prst="wedgeEllipseCallout">
            <a:avLst>
              <a:gd name="adj1" fmla="val -55636"/>
              <a:gd name="adj2" fmla="val -1844"/>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000000"/>
                </a:solidFill>
                <a:latin typeface="Times New Roman" panose="02020603050405020304" pitchFamily="18" charset="0"/>
                <a:cs typeface="Times New Roman" panose="02020603050405020304" pitchFamily="18" charset="0"/>
              </a:rPr>
              <a:t>3.</a:t>
            </a:r>
            <a:r>
              <a:rPr lang="vi-VN" altLang="en-US" sz="3200">
                <a:solidFill>
                  <a:srgbClr val="000000"/>
                </a:solidFill>
                <a:latin typeface="Times New Roman" panose="02020603050405020304" pitchFamily="18" charset="0"/>
                <a:cs typeface="Times New Roman" panose="02020603050405020304" pitchFamily="18" charset="0"/>
              </a:rPr>
              <a:t> Thương cỏ non, chim én đã làm gì?</a:t>
            </a:r>
          </a:p>
        </p:txBody>
      </p:sp>
      <p:grpSp>
        <p:nvGrpSpPr>
          <p:cNvPr id="13" name="Group 12"/>
          <p:cNvGrpSpPr/>
          <p:nvPr/>
        </p:nvGrpSpPr>
        <p:grpSpPr>
          <a:xfrm>
            <a:off x="4387850" y="1701165"/>
            <a:ext cx="2642870" cy="3648710"/>
            <a:chOff x="6910" y="2679"/>
            <a:chExt cx="4162" cy="5746"/>
          </a:xfrm>
        </p:grpSpPr>
        <p:sp>
          <p:nvSpPr>
            <p:cNvPr id="9" name="Up Arrow 8"/>
            <p:cNvSpPr/>
            <p:nvPr/>
          </p:nvSpPr>
          <p:spPr>
            <a:xfrm>
              <a:off x="8763" y="5427"/>
              <a:ext cx="638" cy="2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1"/>
            <p:cNvPicPr>
              <a:picLocks noChangeAspect="1"/>
            </p:cNvPicPr>
            <p:nvPr/>
          </p:nvPicPr>
          <p:blipFill>
            <a:blip r:embed="rId4"/>
            <a:stretch>
              <a:fillRect/>
            </a:stretch>
          </p:blipFill>
          <p:spPr>
            <a:xfrm>
              <a:off x="7182" y="3087"/>
              <a:ext cx="3618" cy="2827"/>
            </a:xfrm>
            <a:prstGeom prst="rect">
              <a:avLst/>
            </a:prstGeom>
          </p:spPr>
        </p:pic>
        <p:sp>
          <p:nvSpPr>
            <p:cNvPr id="21" name="Rectangle 20"/>
            <p:cNvSpPr/>
            <p:nvPr/>
          </p:nvSpPr>
          <p:spPr>
            <a:xfrm>
              <a:off x="7706" y="3504"/>
              <a:ext cx="2752" cy="2090"/>
            </a:xfrm>
            <a:prstGeom prst="rect">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2"/>
                  </a:solidFill>
                  <a:latin typeface="Times New Roman" panose="02020603050405020304" pitchFamily="18" charset="0"/>
                  <a:cs typeface="Times New Roman" panose="02020603050405020304" pitchFamily="18" charset="0"/>
                </a:rPr>
                <a:t>KHÔNG </a:t>
              </a:r>
              <a:r>
                <a:rPr lang="vi-VN" altLang="en-US" sz="2000" b="1" dirty="0">
                  <a:solidFill>
                    <a:schemeClr val="accent2"/>
                  </a:solidFill>
                  <a:latin typeface="Times New Roman" panose="02020603050405020304" pitchFamily="18" charset="0"/>
                  <a:cs typeface="Times New Roman" panose="02020603050405020304" pitchFamily="18" charset="0"/>
                </a:rPr>
                <a:t>GI</a:t>
              </a:r>
              <a:r>
                <a:rPr lang="en-US" sz="2000" b="1" dirty="0">
                  <a:solidFill>
                    <a:schemeClr val="accent2"/>
                  </a:solidFill>
                  <a:latin typeface="Times New Roman" panose="02020603050405020304" pitchFamily="18" charset="0"/>
                  <a:cs typeface="Times New Roman" panose="02020603050405020304" pitchFamily="18" charset="0"/>
                </a:rPr>
                <a:t>ẪM CHÂN LÊN CỎ</a:t>
              </a:r>
            </a:p>
          </p:txBody>
        </p:sp>
        <p:pic>
          <p:nvPicPr>
            <p:cNvPr id="6" name="Picture 5" descr="B16"/>
            <p:cNvPicPr>
              <a:picLocks noChangeAspect="1"/>
            </p:cNvPicPr>
            <p:nvPr/>
          </p:nvPicPr>
          <p:blipFill>
            <a:blip r:embed="rId5"/>
            <a:stretch>
              <a:fillRect/>
            </a:stretch>
          </p:blipFill>
          <p:spPr>
            <a:xfrm>
              <a:off x="6910" y="2679"/>
              <a:ext cx="4163" cy="1030"/>
            </a:xfrm>
            <a:prstGeom prst="rect">
              <a:avLst/>
            </a:prstGeom>
          </p:spPr>
        </p:pic>
        <p:pic>
          <p:nvPicPr>
            <p:cNvPr id="12" name="Picture 11" descr="B9"/>
            <p:cNvPicPr>
              <a:picLocks noChangeAspect="1"/>
            </p:cNvPicPr>
            <p:nvPr/>
          </p:nvPicPr>
          <p:blipFill>
            <a:blip r:embed="rId6"/>
            <a:stretch>
              <a:fillRect/>
            </a:stretch>
          </p:blipFill>
          <p:spPr>
            <a:xfrm>
              <a:off x="7292" y="6045"/>
              <a:ext cx="3581" cy="2380"/>
            </a:xfrm>
            <a:prstGeom prst="rect">
              <a:avLst/>
            </a:prstGeom>
          </p:spPr>
        </p:pic>
      </p:grpSp>
      <p:sp>
        <p:nvSpPr>
          <p:cNvPr id="14" name="Flowchart: Alternate Process 13"/>
          <p:cNvSpPr/>
          <p:nvPr/>
        </p:nvSpPr>
        <p:spPr>
          <a:xfrm>
            <a:off x="100330" y="2471420"/>
            <a:ext cx="4287520" cy="2205355"/>
          </a:xfrm>
          <a:prstGeom prst="flowChartAlternateProcess">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Thương cỏ non, chim én đã gọi thêm nhiều bạn của mình ra sức đi tìm cỏ khô tết thành dòng chữ “Không giẫm chân lên cỏ!” và đặt cạnh bãi cỏ.</a:t>
            </a:r>
          </a:p>
        </p:txBody>
      </p:sp>
      <p:pic>
        <p:nvPicPr>
          <p:cNvPr id="5122" name="Picture 2" descr="Chim Én Hình ảnh | Định dạng hình ảnh PNG 400202120| vn.lovepik.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0485" y="-88900"/>
            <a:ext cx="1918970" cy="1631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5" presetClass="entr" presetSubtype="0" fill="hold" grpId="0" nodeType="withEffect">
                                  <p:stCondLst>
                                    <p:cond delay="0"/>
                                  </p:stCondLst>
                                  <p:childTnLst>
                                    <p:set>
                                      <p:cBhvr>
                                        <p:cTn id="9" dur="500"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70"/>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par>
                                <p:cTn id="18" presetID="50" presetClass="entr" presetSubtype="0" decel="100000" fill="hold" nodeType="withEffect">
                                  <p:stCondLst>
                                    <p:cond delay="0"/>
                                  </p:stCondLst>
                                  <p:childTnLst>
                                    <p:set>
                                      <p:cBhvr>
                                        <p:cTn id="19" dur="500"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blip>
          <a:srcRect/>
          <a:stretch>
            <a:fillRect/>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2346960" y="123825"/>
            <a:ext cx="4392930" cy="1214755"/>
          </a:xfrm>
          <a:prstGeom prst="wedgeRoundRectCallout">
            <a:avLst>
              <a:gd name="adj1" fmla="val -56201"/>
              <a:gd name="adj2" fmla="val 20517"/>
              <a:gd name="adj3" fmla="val 16667"/>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4. Thay lời chim én, nói lời nhắn nhủ tới các bạn nhỏ.</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3660" y="-112395"/>
            <a:ext cx="2237740" cy="1902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13"/>
          <p:cNvPicPr>
            <a:picLocks noChangeAspect="1"/>
          </p:cNvPicPr>
          <p:nvPr/>
        </p:nvPicPr>
        <p:blipFill>
          <a:blip r:embed="rId6"/>
          <a:srcRect l="9650" t="15625" r="20169" b="66792"/>
          <a:stretch>
            <a:fillRect/>
          </a:stretch>
        </p:blipFill>
        <p:spPr>
          <a:xfrm>
            <a:off x="0" y="1896745"/>
            <a:ext cx="6621780" cy="1023620"/>
          </a:xfrm>
          <a:prstGeom prst="rect">
            <a:avLst/>
          </a:prstGeom>
        </p:spPr>
      </p:pic>
      <p:pic>
        <p:nvPicPr>
          <p:cNvPr id="5" name="Picture 4" descr="B13"/>
          <p:cNvPicPr>
            <a:picLocks noChangeAspect="1"/>
          </p:cNvPicPr>
          <p:nvPr/>
        </p:nvPicPr>
        <p:blipFill>
          <a:blip r:embed="rId6"/>
          <a:srcRect l="9750" t="67563" r="19938" b="15229"/>
          <a:stretch>
            <a:fillRect/>
          </a:stretch>
        </p:blipFill>
        <p:spPr>
          <a:xfrm>
            <a:off x="118110" y="3479165"/>
            <a:ext cx="6618605" cy="937895"/>
          </a:xfrm>
          <a:prstGeom prst="rect">
            <a:avLst/>
          </a:prstGeom>
        </p:spPr>
      </p:pic>
      <p:sp>
        <p:nvSpPr>
          <p:cNvPr id="6" name="Text Box 5"/>
          <p:cNvSpPr txBox="1"/>
          <p:nvPr/>
        </p:nvSpPr>
        <p:spPr>
          <a:xfrm>
            <a:off x="1470025" y="1896745"/>
            <a:ext cx="515175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bạn ơi, không được giẫm chân lên cỏ nhé!</a:t>
            </a:r>
          </a:p>
        </p:txBody>
      </p:sp>
      <p:sp>
        <p:nvSpPr>
          <p:cNvPr id="7" name="Text Box 6"/>
          <p:cNvSpPr txBox="1"/>
          <p:nvPr/>
        </p:nvSpPr>
        <p:spPr>
          <a:xfrm>
            <a:off x="1410970" y="3394075"/>
            <a:ext cx="526986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cậu ơi, giẫm chân lên cỏ sẽ làm cho các bạn cỏ đau đấy!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567555" y="4730115"/>
            <a:ext cx="2273300" cy="413385"/>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Luyện đọc lại</a:t>
            </a: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44270" y="2282190"/>
            <a:ext cx="4912995" cy="2584450"/>
          </a:xfrm>
          <a:prstGeom prst="rect">
            <a:avLst/>
          </a:prstGeom>
          <a:noFill/>
        </p:spPr>
        <p:txBody>
          <a:bodyPr wrap="square" rtlCol="0">
            <a:spAutoFit/>
          </a:bodyPr>
          <a:lstStyle/>
          <a:p>
            <a:pPr algn="ctr"/>
            <a:r>
              <a:rPr lang="vi-VN" altLang="en-US" sz="5400" b="1">
                <a:solidFill>
                  <a:srgbClr val="FF0000"/>
                </a:solidFill>
                <a:effectLst/>
                <a:latin typeface="Times New Roman" panose="02020603050405020304" pitchFamily="18" charset="0"/>
                <a:cs typeface="Times New Roman" panose="02020603050405020304" pitchFamily="18" charset="0"/>
              </a:rPr>
              <a:t>LUYỆN TẬP THEO VĂN BẢN ĐỌC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             </a:t>
              </a:r>
              <a:r>
                <a:rPr lang="vi-VN" altLang="en-US" sz="2800" b="1">
                  <a:solidFill>
                    <a:srgbClr val="000000"/>
                  </a:solidFill>
                  <a:latin typeface="Times New Roman" panose="02020603050405020304" pitchFamily="18" charset="0"/>
                  <a:cs typeface="Times New Roman" panose="02020603050405020304" pitchFamily="18" charset="0"/>
                </a:rPr>
                <a:t>1.</a:t>
              </a:r>
              <a:r>
                <a:rPr lang="vi-VN" altLang="en-US" sz="2800">
                  <a:solidFill>
                    <a:srgbClr val="000000"/>
                  </a:solidFill>
                  <a:latin typeface="Times New Roman" panose="02020603050405020304" pitchFamily="18" charset="0"/>
                  <a:cs typeface="Times New Roman" panose="02020603050405020304" pitchFamily="18" charset="0"/>
                </a:rPr>
                <a:t> Tìm từ ngữ cho biết tâm trạng, cảm xúc của cỏ non.</a:t>
              </a:r>
            </a:p>
          </p:txBody>
        </p:sp>
        <p:pic>
          <p:nvPicPr>
            <p:cNvPr id="6" name="Picture 5" descr="trao đổi_preview_rev_1 (1)"/>
            <p:cNvPicPr>
              <a:picLocks noChangeAspect="1"/>
            </p:cNvPicPr>
            <p:nvPr/>
          </p:nvPicPr>
          <p:blipFill>
            <a:blip r:embed="rId4"/>
            <a:srcRect t="15599" b="6082"/>
            <a:stretch>
              <a:fillRect/>
            </a:stretch>
          </p:blipFill>
          <p:spPr>
            <a:xfrm>
              <a:off x="439" y="214"/>
              <a:ext cx="2206" cy="1687"/>
            </a:xfrm>
            <a:prstGeom prst="rect">
              <a:avLst/>
            </a:prstGeom>
          </p:spPr>
        </p:pic>
      </p:grpSp>
      <p:grpSp>
        <p:nvGrpSpPr>
          <p:cNvPr id="16" name="Group 15"/>
          <p:cNvGrpSpPr/>
          <p:nvPr/>
        </p:nvGrpSpPr>
        <p:grpSpPr>
          <a:xfrm>
            <a:off x="238760" y="1622425"/>
            <a:ext cx="1945640" cy="3016885"/>
            <a:chOff x="376" y="2555"/>
            <a:chExt cx="3064" cy="4751"/>
          </a:xfrm>
        </p:grpSpPr>
        <p:pic>
          <p:nvPicPr>
            <p:cNvPr id="10" name="Picture 9" descr="B3"/>
            <p:cNvPicPr>
              <a:picLocks noChangeAspect="1"/>
            </p:cNvPicPr>
            <p:nvPr/>
          </p:nvPicPr>
          <p:blipFill>
            <a:blip r:embed="rId5"/>
            <a:srcRect l="34606" r="34606"/>
            <a:stretch>
              <a:fillRect/>
            </a:stretch>
          </p:blipFill>
          <p:spPr>
            <a:xfrm>
              <a:off x="376" y="2555"/>
              <a:ext cx="3064" cy="4751"/>
            </a:xfrm>
            <a:prstGeom prst="rect">
              <a:avLst/>
            </a:prstGeom>
          </p:spPr>
        </p:pic>
        <p:sp>
          <p:nvSpPr>
            <p:cNvPr id="13" name="Text Box 12"/>
            <p:cNvSpPr txBox="1"/>
            <p:nvPr/>
          </p:nvSpPr>
          <p:spPr>
            <a:xfrm>
              <a:off x="622" y="4254"/>
              <a:ext cx="2571" cy="3052"/>
            </a:xfrm>
            <a:prstGeom prst="rect">
              <a:avLst/>
            </a:prstGeom>
            <a:noFill/>
          </p:spPr>
          <p:txBody>
            <a:bodyPr wrap="square" rtlCol="0">
              <a:spAutoFit/>
            </a:bodyPr>
            <a:lstStyle/>
            <a:p>
              <a:pPr algn="ctr"/>
              <a:r>
                <a:rPr lang="vi-VN" altLang="en-US" sz="4000">
                  <a:solidFill>
                    <a:srgbClr val="FF0000"/>
                  </a:solidFill>
                  <a:latin typeface="Times New Roman" panose="02020603050405020304" pitchFamily="18" charset="0"/>
                  <a:cs typeface="Times New Roman" panose="02020603050405020304" pitchFamily="18" charset="0"/>
                </a:rPr>
                <a:t>- Khóc thút thít</a:t>
              </a:r>
            </a:p>
          </p:txBody>
        </p:sp>
      </p:grpSp>
      <p:grpSp>
        <p:nvGrpSpPr>
          <p:cNvPr id="18" name="Group 17"/>
          <p:cNvGrpSpPr/>
          <p:nvPr/>
        </p:nvGrpSpPr>
        <p:grpSpPr>
          <a:xfrm>
            <a:off x="2437130" y="1622425"/>
            <a:ext cx="1983105" cy="3016885"/>
            <a:chOff x="3838" y="2555"/>
            <a:chExt cx="3123" cy="4751"/>
          </a:xfrm>
        </p:grpSpPr>
        <p:pic>
          <p:nvPicPr>
            <p:cNvPr id="9" name="Picture 8" descr="B3"/>
            <p:cNvPicPr>
              <a:picLocks noChangeAspect="1"/>
            </p:cNvPicPr>
            <p:nvPr/>
          </p:nvPicPr>
          <p:blipFill>
            <a:blip r:embed="rId5"/>
            <a:srcRect r="69552"/>
            <a:stretch>
              <a:fillRect/>
            </a:stretch>
          </p:blipFill>
          <p:spPr>
            <a:xfrm>
              <a:off x="3838" y="2555"/>
              <a:ext cx="3123" cy="4751"/>
            </a:xfrm>
            <a:prstGeom prst="rect">
              <a:avLst/>
            </a:prstGeom>
          </p:spPr>
        </p:pic>
        <p:sp>
          <p:nvSpPr>
            <p:cNvPr id="14" name="Text Box 13"/>
            <p:cNvSpPr txBox="1"/>
            <p:nvPr/>
          </p:nvSpPr>
          <p:spPr>
            <a:xfrm>
              <a:off x="4114" y="4254"/>
              <a:ext cx="2571"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khóc nấc lên</a:t>
              </a:r>
            </a:p>
          </p:txBody>
        </p:sp>
      </p:grpSp>
      <p:grpSp>
        <p:nvGrpSpPr>
          <p:cNvPr id="19" name="Group 18"/>
          <p:cNvGrpSpPr/>
          <p:nvPr/>
        </p:nvGrpSpPr>
        <p:grpSpPr>
          <a:xfrm>
            <a:off x="4672965" y="1622425"/>
            <a:ext cx="1983740" cy="3016885"/>
            <a:chOff x="7359" y="2555"/>
            <a:chExt cx="3124" cy="4751"/>
          </a:xfrm>
        </p:grpSpPr>
        <p:pic>
          <p:nvPicPr>
            <p:cNvPr id="11" name="Picture 10" descr="B3"/>
            <p:cNvPicPr>
              <a:picLocks noChangeAspect="1"/>
            </p:cNvPicPr>
            <p:nvPr/>
          </p:nvPicPr>
          <p:blipFill>
            <a:blip r:embed="rId5"/>
            <a:srcRect l="70215"/>
            <a:stretch>
              <a:fillRect/>
            </a:stretch>
          </p:blipFill>
          <p:spPr>
            <a:xfrm>
              <a:off x="7359" y="2555"/>
              <a:ext cx="3124" cy="4751"/>
            </a:xfrm>
            <a:prstGeom prst="rect">
              <a:avLst/>
            </a:prstGeom>
          </p:spPr>
        </p:pic>
        <p:sp>
          <p:nvSpPr>
            <p:cNvPr id="15" name="Text Box 14"/>
            <p:cNvSpPr txBox="1"/>
            <p:nvPr/>
          </p:nvSpPr>
          <p:spPr>
            <a:xfrm>
              <a:off x="7513" y="4254"/>
              <a:ext cx="2757"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nhoẻn miệng cười</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1372870" y="167640"/>
            <a:ext cx="5244465" cy="953135"/>
          </a:xfrm>
          <a:prstGeom prst="rect">
            <a:avLst/>
          </a:prstGeom>
          <a:solidFill>
            <a:schemeClr val="tx2">
              <a:lumMod val="20000"/>
              <a:lumOff val="80000"/>
            </a:schemeClr>
          </a:solidFill>
        </p:spPr>
        <p:txBody>
          <a:bodyPr wrap="square" rtlCol="0">
            <a:spAutoFit/>
          </a:bodyPr>
          <a:lstStyle/>
          <a:p>
            <a:pPr algn="just">
              <a:lnSpc>
                <a:spcPct val="100000"/>
              </a:lnSpc>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25" name="Text Box 24"/>
          <p:cNvSpPr txBox="1"/>
          <p:nvPr/>
        </p:nvSpPr>
        <p:spPr>
          <a:xfrm>
            <a:off x="276860" y="4693285"/>
            <a:ext cx="6304915" cy="306705"/>
          </a:xfrm>
          <a:prstGeom prst="rect">
            <a:avLst/>
          </a:prstGeom>
          <a:solidFill>
            <a:schemeClr val="accent2"/>
          </a:solidFill>
        </p:spPr>
        <p:txBody>
          <a:bodyPr wrap="square" rtlCol="0">
            <a:spAutoFit/>
          </a:bodyPr>
          <a:lstStyle/>
          <a:p>
            <a:endParaRPr lang="en-US"/>
          </a:p>
        </p:txBody>
      </p:sp>
      <p:sp>
        <p:nvSpPr>
          <p:cNvPr id="26" name="Text Box 25"/>
          <p:cNvSpPr txBox="1"/>
          <p:nvPr/>
        </p:nvSpPr>
        <p:spPr>
          <a:xfrm rot="16200000">
            <a:off x="-1228725" y="2948305"/>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27" name="Text Box 26"/>
          <p:cNvSpPr txBox="1"/>
          <p:nvPr/>
        </p:nvSpPr>
        <p:spPr>
          <a:xfrm rot="16200000">
            <a:off x="4633595" y="3016250"/>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pic>
        <p:nvPicPr>
          <p:cNvPr id="29" name="Picture 28" descr="trao đổi_preview_rev_1 (1)"/>
          <p:cNvPicPr>
            <a:picLocks noChangeAspect="1"/>
          </p:cNvPicPr>
          <p:nvPr/>
        </p:nvPicPr>
        <p:blipFill>
          <a:blip r:embed="rId4"/>
          <a:stretch>
            <a:fillRect/>
          </a:stretch>
        </p:blipFill>
        <p:spPr>
          <a:xfrm>
            <a:off x="19685" y="-635"/>
            <a:ext cx="1353185" cy="1289050"/>
          </a:xfrm>
          <a:prstGeom prst="rect">
            <a:avLst/>
          </a:prstGeom>
        </p:spPr>
      </p:pic>
      <p:grpSp>
        <p:nvGrpSpPr>
          <p:cNvPr id="13" name="Group 12"/>
          <p:cNvGrpSpPr/>
          <p:nvPr/>
        </p:nvGrpSpPr>
        <p:grpSpPr>
          <a:xfrm>
            <a:off x="218440" y="1492885"/>
            <a:ext cx="6384290" cy="3520440"/>
            <a:chOff x="344" y="2351"/>
            <a:chExt cx="10054" cy="5544"/>
          </a:xfrm>
        </p:grpSpPr>
        <p:sp>
          <p:nvSpPr>
            <p:cNvPr id="5" name="Text Box 4"/>
            <p:cNvSpPr txBox="1"/>
            <p:nvPr/>
          </p:nvSpPr>
          <p:spPr>
            <a:xfrm>
              <a:off x="413" y="7412"/>
              <a:ext cx="9929" cy="483"/>
            </a:xfrm>
            <a:prstGeom prst="rect">
              <a:avLst/>
            </a:prstGeom>
            <a:solidFill>
              <a:schemeClr val="accent2"/>
            </a:solidFill>
          </p:spPr>
          <p:txBody>
            <a:bodyPr wrap="square" rtlCol="0">
              <a:spAutoFit/>
            </a:bodyPr>
            <a:lstStyle/>
            <a:p>
              <a:endParaRPr lang="en-US"/>
            </a:p>
          </p:txBody>
        </p:sp>
        <p:sp>
          <p:nvSpPr>
            <p:cNvPr id="6" name="Text Box 5"/>
            <p:cNvSpPr txBox="1"/>
            <p:nvPr/>
          </p:nvSpPr>
          <p:spPr>
            <a:xfrm rot="16200000">
              <a:off x="-1958" y="4664"/>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7" name="Text Box 6"/>
            <p:cNvSpPr txBox="1"/>
            <p:nvPr/>
          </p:nvSpPr>
          <p:spPr>
            <a:xfrm rot="16200000">
              <a:off x="7274" y="4771"/>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grpSp>
          <p:nvGrpSpPr>
            <p:cNvPr id="8" name="Group 7"/>
            <p:cNvGrpSpPr/>
            <p:nvPr/>
          </p:nvGrpSpPr>
          <p:grpSpPr>
            <a:xfrm>
              <a:off x="368" y="2351"/>
              <a:ext cx="10008" cy="5257"/>
              <a:chOff x="644" y="-3600"/>
              <a:chExt cx="10183" cy="5257"/>
            </a:xfrm>
          </p:grpSpPr>
          <p:pic>
            <p:nvPicPr>
              <p:cNvPr id="9" name="Picture 8"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644" y="-3600"/>
                <a:ext cx="10183" cy="5257"/>
              </a:xfrm>
              <a:prstGeom prst="rect">
                <a:avLst/>
              </a:prstGeom>
            </p:spPr>
          </p:pic>
          <p:sp>
            <p:nvSpPr>
              <p:cNvPr id="10" name="Rectangle 20"/>
              <p:cNvSpPr/>
              <p:nvPr/>
            </p:nvSpPr>
            <p:spPr>
              <a:xfrm>
                <a:off x="2333" y="-1348"/>
                <a:ext cx="1073" cy="64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accent2"/>
                    </a:solidFill>
                    <a:latin typeface="Times New Roman" panose="02020603050405020304" pitchFamily="18" charset="0"/>
                    <a:cs typeface="Times New Roman" panose="02020603050405020304" pitchFamily="18" charset="0"/>
                  </a:rPr>
                  <a:t>KHÔNG </a:t>
                </a:r>
                <a:r>
                  <a:rPr lang="vi-VN" altLang="en-US" sz="800" dirty="0">
                    <a:solidFill>
                      <a:schemeClr val="accent2"/>
                    </a:solidFill>
                    <a:latin typeface="Times New Roman" panose="02020603050405020304" pitchFamily="18" charset="0"/>
                    <a:cs typeface="Times New Roman" panose="02020603050405020304" pitchFamily="18" charset="0"/>
                  </a:rPr>
                  <a:t>GI</a:t>
                </a:r>
                <a:r>
                  <a:rPr lang="en-US" sz="800" dirty="0">
                    <a:solidFill>
                      <a:schemeClr val="accent2"/>
                    </a:solidFill>
                    <a:latin typeface="Times New Roman" panose="02020603050405020304" pitchFamily="18" charset="0"/>
                    <a:cs typeface="Times New Roman" panose="02020603050405020304" pitchFamily="18" charset="0"/>
                  </a:rPr>
                  <a:t>ẪM CHÂN LÊN CỎ</a:t>
                </a:r>
              </a:p>
            </p:txBody>
          </p:sp>
          <p:sp>
            <p:nvSpPr>
              <p:cNvPr id="11" name="Rectangle 21"/>
              <p:cNvSpPr/>
              <p:nvPr/>
            </p:nvSpPr>
            <p:spPr>
              <a:xfrm>
                <a:off x="2334" y="-515"/>
                <a:ext cx="1073" cy="63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solidFill>
                      <a:schemeClr val="accent2"/>
                    </a:solidFill>
                    <a:latin typeface="Times New Roman" panose="02020603050405020304" pitchFamily="18" charset="0"/>
                    <a:cs typeface="Times New Roman" panose="02020603050405020304" pitchFamily="18" charset="0"/>
                  </a:rPr>
                  <a:t>KHÔNG VỨT RÁC BỪA BÃI</a:t>
                </a:r>
              </a:p>
            </p:txBody>
          </p:sp>
          <p:sp>
            <p:nvSpPr>
              <p:cNvPr id="12" name="Rectangle 22"/>
              <p:cNvSpPr/>
              <p:nvPr/>
            </p:nvSpPr>
            <p:spPr>
              <a:xfrm>
                <a:off x="7511" y="-1296"/>
                <a:ext cx="813" cy="545"/>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accent2"/>
                    </a:solidFill>
                    <a:latin typeface="Times New Roman" panose="02020603050405020304" pitchFamily="18" charset="0"/>
                    <a:cs typeface="Times New Roman" panose="02020603050405020304" pitchFamily="18" charset="0"/>
                  </a:rPr>
                  <a:t>KHÔNG HÁI HOA</a:t>
                </a: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221990" y="2449830"/>
            <a:ext cx="3471545" cy="2785745"/>
            <a:chOff x="5055" y="3858"/>
            <a:chExt cx="5467" cy="4387"/>
          </a:xfrm>
        </p:grpSpPr>
        <p:pic>
          <p:nvPicPr>
            <p:cNvPr id="21" name="Picture 20" descr="B7"/>
            <p:cNvPicPr>
              <a:picLocks noChangeAspect="1"/>
            </p:cNvPicPr>
            <p:nvPr/>
          </p:nvPicPr>
          <p:blipFill>
            <a:blip r:embed="rId4"/>
            <a:srcRect t="48613" r="61387" b="253"/>
            <a:stretch>
              <a:fillRect/>
            </a:stretch>
          </p:blipFill>
          <p:spPr>
            <a:xfrm>
              <a:off x="5825" y="3858"/>
              <a:ext cx="3645" cy="4387"/>
            </a:xfrm>
            <a:prstGeom prst="round1Rect">
              <a:avLst/>
            </a:prstGeom>
          </p:spPr>
        </p:pic>
        <p:sp>
          <p:nvSpPr>
            <p:cNvPr id="22" name="Text Box 21"/>
            <p:cNvSpPr txBox="1"/>
            <p:nvPr/>
          </p:nvSpPr>
          <p:spPr>
            <a:xfrm rot="21420000">
              <a:off x="5055" y="5947"/>
              <a:ext cx="5467"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Cậu bé ôm mặt khóc thút thít ngoài sân.</a:t>
              </a:r>
            </a:p>
          </p:txBody>
        </p:sp>
      </p:grpSp>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rgbClr val="000000"/>
                  </a:solidFill>
                  <a:latin typeface="Times New Roman" panose="02020603050405020304" pitchFamily="18" charset="0"/>
                  <a:cs typeface="Times New Roman" panose="02020603050405020304" pitchFamily="18" charset="0"/>
                </a:rPr>
                <a:t>           </a:t>
              </a:r>
              <a:r>
                <a:rPr lang="vi-VN" altLang="en-US" sz="3600" b="1">
                  <a:solidFill>
                    <a:srgbClr val="000000"/>
                  </a:solidFill>
                  <a:latin typeface="Times New Roman" panose="02020603050405020304" pitchFamily="18" charset="0"/>
                  <a:cs typeface="Times New Roman" panose="02020603050405020304" pitchFamily="18" charset="0"/>
                </a:rPr>
                <a:t> 2.</a:t>
              </a:r>
              <a:r>
                <a:rPr lang="vi-VN" altLang="en-US" sz="3600">
                  <a:solidFill>
                    <a:srgbClr val="000000"/>
                  </a:solidFill>
                  <a:latin typeface="Times New Roman" panose="02020603050405020304" pitchFamily="18" charset="0"/>
                  <a:cs typeface="Times New Roman" panose="02020603050405020304" pitchFamily="18" charset="0"/>
                </a:rPr>
                <a:t> Đặc một câu với từ ngữ         vừa tìm được.</a:t>
              </a:r>
            </a:p>
          </p:txBody>
        </p:sp>
        <p:pic>
          <p:nvPicPr>
            <p:cNvPr id="6" name="Picture 5" descr="trao đổi_preview_rev_1 (1)"/>
            <p:cNvPicPr>
              <a:picLocks noChangeAspect="1"/>
            </p:cNvPicPr>
            <p:nvPr/>
          </p:nvPicPr>
          <p:blipFill>
            <a:blip r:embed="rId5"/>
            <a:srcRect t="15599" b="6082"/>
            <a:stretch>
              <a:fillRect/>
            </a:stretch>
          </p:blipFill>
          <p:spPr>
            <a:xfrm>
              <a:off x="439" y="214"/>
              <a:ext cx="2206" cy="1687"/>
            </a:xfrm>
            <a:prstGeom prst="rect">
              <a:avLst/>
            </a:prstGeom>
          </p:spPr>
        </p:pic>
      </p:grpSp>
      <p:grpSp>
        <p:nvGrpSpPr>
          <p:cNvPr id="26" name="Group 25"/>
          <p:cNvGrpSpPr/>
          <p:nvPr/>
        </p:nvGrpSpPr>
        <p:grpSpPr>
          <a:xfrm>
            <a:off x="176530" y="1247775"/>
            <a:ext cx="2977515" cy="2618740"/>
            <a:chOff x="429" y="1827"/>
            <a:chExt cx="4689" cy="4124"/>
          </a:xfrm>
        </p:grpSpPr>
        <p:pic>
          <p:nvPicPr>
            <p:cNvPr id="24" name="Picture 23" descr="B7"/>
            <p:cNvPicPr>
              <a:picLocks noChangeAspect="1"/>
            </p:cNvPicPr>
            <p:nvPr/>
          </p:nvPicPr>
          <p:blipFill>
            <a:blip r:embed="rId4"/>
            <a:srcRect l="54748" t="33253" r="3240" b="13493"/>
            <a:stretch>
              <a:fillRect/>
            </a:stretch>
          </p:blipFill>
          <p:spPr>
            <a:xfrm>
              <a:off x="975" y="1827"/>
              <a:ext cx="3597" cy="4124"/>
            </a:xfrm>
            <a:prstGeom prst="roundRect">
              <a:avLst/>
            </a:prstGeom>
          </p:spPr>
        </p:pic>
        <p:sp>
          <p:nvSpPr>
            <p:cNvPr id="25" name="Text Box 24"/>
            <p:cNvSpPr txBox="1"/>
            <p:nvPr/>
          </p:nvSpPr>
          <p:spPr>
            <a:xfrm rot="21420000">
              <a:off x="429" y="3842"/>
              <a:ext cx="4689"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M.</a:t>
              </a:r>
              <a:r>
                <a:rPr lang="vi-VN" altLang="en-US" sz="2800">
                  <a:latin typeface="Times New Roman" panose="02020603050405020304" pitchFamily="18" charset="0"/>
                  <a:cs typeface="Times New Roman" panose="02020603050405020304" pitchFamily="18" charset="0"/>
                </a:rPr>
                <a:t> - Cô bé nhoẻn miệng cười với An.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500"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ppt_w+.3"/>
                                          </p:val>
                                        </p:tav>
                                        <p:tav tm="100000">
                                          <p:val>
                                            <p:strVal val="#ppt_w"/>
                                          </p:val>
                                        </p:tav>
                                      </p:tavLst>
                                    </p:anim>
                                    <p:anim calcmode="lin" valueType="num">
                                      <p:cBhvr>
                                        <p:cTn id="20" dur="500" fill="hold"/>
                                        <p:tgtEl>
                                          <p:spTgt spid="27"/>
                                        </p:tgtEl>
                                        <p:attrNameLst>
                                          <p:attrName>ppt_h</p:attrName>
                                        </p:attrNameLst>
                                      </p:cBhvr>
                                      <p:tavLst>
                                        <p:tav tm="0">
                                          <p:val>
                                            <p:strVal val="#ppt_h"/>
                                          </p:val>
                                        </p:tav>
                                        <p:tav tm="100000">
                                          <p:val>
                                            <p:strVal val="#ppt_h"/>
                                          </p:val>
                                        </p:tav>
                                      </p:tavLst>
                                    </p:anim>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896908" cy="429895"/>
          </a:xfrm>
          <a:prstGeom prst="rect">
            <a:avLst/>
          </a:prstGeom>
          <a:solidFill>
            <a:schemeClr val="accent2"/>
          </a:solidFill>
        </p:spPr>
        <p:txBody>
          <a:bodyPr wrap="square" rtlCol="0">
            <a:spAutoFit/>
          </a:bodyPr>
          <a:lstStyle/>
          <a:p>
            <a:r>
              <a:rPr lang="vi-VN" altLang="en-US" sz="2200" b="1">
                <a:solidFill>
                  <a:srgbClr val="FF000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sp>
        <p:nvSpPr>
          <p:cNvPr id="16" name="TextBox 15"/>
          <p:cNvSpPr txBox="1"/>
          <p:nvPr/>
        </p:nvSpPr>
        <p:spPr>
          <a:xfrm>
            <a:off x="1197358" y="36165"/>
            <a:ext cx="4635536" cy="400110"/>
          </a:xfrm>
          <a:prstGeom prst="rect">
            <a:avLst/>
          </a:prstGeom>
          <a:noFill/>
        </p:spPr>
        <p:txBody>
          <a:bodyPr wrap="square" rtlCol="0">
            <a:spAutoFit/>
          </a:bodyPr>
          <a:lstStyle/>
          <a:p>
            <a:pPr algn="ctr">
              <a:lnSpc>
                <a:spcPct val="100000"/>
              </a:lnSpc>
            </a:pPr>
            <a:r>
              <a:rPr lang="en-US" sz="20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0" y="436275"/>
            <a:ext cx="6840856" cy="4708981"/>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Mùa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tỉnh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én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Trẻ</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đùa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dưới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mặt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ấm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áp</a:t>
            </a:r>
            <a:r>
              <a:rPr lang="en-US" sz="1600" dirty="0">
                <a:latin typeface="Times New Roman" panose="02020603050405020304" pitchFamily="18" charset="0"/>
                <a:cs typeface="Times New Roman" panose="02020603050405020304" pitchFamily="18" charset="0"/>
              </a:rPr>
              <a:t>.</a:t>
            </a:r>
          </a:p>
          <a:p>
            <a:pPr algn="just">
              <a:lnSpc>
                <a:spcPct val="10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hôm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én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én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cỏ</a:t>
            </a:r>
            <a:r>
              <a:rPr lang="en-US" sz="1600" dirty="0">
                <a:latin typeface="Times New Roman" panose="02020603050405020304" pitchFamily="18" charset="0"/>
                <a:cs typeface="Times New Roman" panose="02020603050405020304" pitchFamily="18" charset="0"/>
              </a:rPr>
              <a:t> non </a:t>
            </a:r>
            <a:r>
              <a:rPr lang="en-US" sz="1600" dirty="0" err="1">
                <a:latin typeface="Times New Roman" panose="02020603050405020304" pitchFamily="18" charset="0"/>
                <a:cs typeface="Times New Roman" panose="02020603050405020304" pitchFamily="18" charset="0"/>
              </a:rPr>
              <a:t>đang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én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hỏi</a:t>
            </a:r>
            <a:r>
              <a:rPr lang="en-US" sz="1600" dirty="0">
                <a:latin typeface="Times New Roman" panose="02020603050405020304" pitchFamily="18" charset="0"/>
                <a:cs typeface="Times New Roman" panose="02020603050405020304" pitchFamily="18" charset="0"/>
              </a:rPr>
              <a:t>:</a:t>
            </a:r>
          </a:p>
          <a:p>
            <a:pPr algn="just">
              <a:lnSpc>
                <a:spcPct val="100000"/>
              </a:lnSpc>
            </a:pP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ốm</a:t>
            </a:r>
            <a:r>
              <a:rPr lang="en-US" sz="1600" dirty="0">
                <a:latin typeface="Times New Roman" panose="02020603050405020304" pitchFamily="18" charset="0"/>
                <a:cs typeface="Times New Roman" panose="02020603050405020304" pitchFamily="18" charset="0"/>
              </a:rPr>
              <a:t> à?</a:t>
            </a:r>
          </a:p>
          <a:p>
            <a:pPr algn="just">
              <a:lnSpc>
                <a:spcPct val="10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Cỏ</a:t>
            </a:r>
            <a:r>
              <a:rPr lang="en-US" sz="1600" dirty="0">
                <a:latin typeface="Times New Roman" panose="02020603050405020304" pitchFamily="18" charset="0"/>
                <a:cs typeface="Times New Roman" panose="02020603050405020304" pitchFamily="18" charset="0"/>
              </a:rPr>
              <a:t> non </a:t>
            </a:r>
            <a:r>
              <a:rPr lang="en-US" sz="1600" dirty="0" err="1">
                <a:latin typeface="Times New Roman" panose="02020603050405020304" pitchFamily="18" charset="0"/>
                <a:cs typeface="Times New Roman" panose="02020603050405020304" pitchFamily="18" charset="0"/>
              </a:rPr>
              <a:t>khóc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lên</a:t>
            </a:r>
            <a:r>
              <a:rPr lang="en-US" sz="1600" dirty="0">
                <a:latin typeface="Times New Roman" panose="02020603050405020304" pitchFamily="18" charset="0"/>
                <a:cs typeface="Times New Roman" panose="02020603050405020304" pitchFamily="18" charset="0"/>
              </a:rPr>
              <a:t>:</a:t>
            </a:r>
          </a:p>
          <a:p>
            <a:pPr algn="just">
              <a:lnSpc>
                <a:spcPct val="100000"/>
              </a:lnSpc>
            </a:pP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Chị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đứng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nữa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đùa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giẫm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a:t>
            </a:r>
          </a:p>
          <a:p>
            <a:pPr algn="just">
              <a:lnSpc>
                <a:spcPct val="10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Én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lặng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phút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rồi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bỗng</a:t>
            </a:r>
            <a:r>
              <a:rPr lang="en-US" sz="1600" dirty="0">
                <a:latin typeface="Times New Roman" panose="02020603050405020304" pitchFamily="18" charset="0"/>
                <a:cs typeface="Times New Roman" panose="02020603050405020304" pitchFamily="18" charset="0"/>
              </a:rPr>
              <a:t> reo </a:t>
            </a:r>
            <a:r>
              <a:rPr lang="en-US" sz="1600" dirty="0" err="1">
                <a:latin typeface="Times New Roman" panose="02020603050405020304" pitchFamily="18" charset="0"/>
                <a:cs typeface="Times New Roman" panose="02020603050405020304" pitchFamily="18" charset="0"/>
              </a:rPr>
              <a:t>lên</a:t>
            </a:r>
            <a:r>
              <a:rPr lang="en-US" sz="1600" dirty="0">
                <a:latin typeface="Times New Roman" panose="02020603050405020304" pitchFamily="18" charset="0"/>
                <a:cs typeface="Times New Roman" panose="02020603050405020304" pitchFamily="18" charset="0"/>
              </a:rPr>
              <a:t>:</a:t>
            </a:r>
          </a:p>
          <a:p>
            <a:pPr algn="just">
              <a:lnSpc>
                <a:spcPct val="100000"/>
              </a:lnSpc>
            </a:pP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Đừng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nữa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giúp</a:t>
            </a:r>
            <a:r>
              <a:rPr lang="en-US" sz="1600" dirty="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em</a:t>
            </a:r>
            <a:r>
              <a:rPr lang="en-US" sz="1600">
                <a:latin typeface="Times New Roman" panose="02020603050405020304" pitchFamily="18" charset="0"/>
                <a:cs typeface="Times New Roman" panose="02020603050405020304" pitchFamily="18" charset="0"/>
              </a:rPr>
              <a:t>.</a:t>
            </a:r>
          </a:p>
          <a:p>
            <a:pPr algn="just"/>
            <a:r>
              <a:rPr lang="en-US" sz="1600">
                <a:latin typeface="Times New Roman" panose="02020603050405020304" pitchFamily="18" charset="0"/>
                <a:cs typeface="Times New Roman" panose="02020603050405020304" pitchFamily="18" charset="0"/>
              </a:rPr>
              <a:t>      Thế rồi, én nâu kêu gọi thêm rất nhiều bạn của mình. Suốt đêm, cả đàn én ra sức đi tìm cỏ khô tết thành dòng chữ “Không dẫm chân lên cỏ!” đặt bên cạnh bãi cỏ. Xong việc, én nâu tươi cười bảo cỏ non:</a:t>
            </a:r>
          </a:p>
          <a:p>
            <a:pPr algn="just"/>
            <a:r>
              <a:rPr lang="en-US" sz="1600">
                <a:latin typeface="Times New Roman" panose="02020603050405020304" pitchFamily="18" charset="0"/>
                <a:cs typeface="Times New Roman" panose="02020603050405020304" pitchFamily="18" charset="0"/>
              </a:rPr>
              <a:t>     - Từ nay em yên tâm rồi. Không còn ai giẫm lên em nữa đâu.</a:t>
            </a:r>
          </a:p>
          <a:p>
            <a:pPr algn="just"/>
            <a:r>
              <a:rPr lang="en-US" sz="1600">
                <a:latin typeface="Times New Roman" panose="02020603050405020304" pitchFamily="18" charset="0"/>
                <a:cs typeface="Times New Roman" panose="02020603050405020304" pitchFamily="18" charset="0"/>
              </a:rPr>
              <a:t>     Cỏ non nhoẻn miệng cười và cảm ơn chị én nâu. </a:t>
            </a:r>
          </a:p>
          <a:p>
            <a:pPr algn="r"/>
            <a:r>
              <a:rPr lang="en-US" sz="1600" i="1">
                <a:latin typeface="Times New Roman" panose="02020603050405020304" pitchFamily="18" charset="0"/>
                <a:cs typeface="Times New Roman" panose="02020603050405020304" pitchFamily="18" charset="0"/>
              </a:rPr>
              <a:t>(Theo 365 truyện kể hằng đêm)</a:t>
            </a:r>
          </a:p>
          <a:p>
            <a:pPr algn="just">
              <a:lnSpc>
                <a:spcPct val="100000"/>
              </a:lnSpc>
            </a:pPr>
            <a:endParaRPr lang="en-US" sz="2200" dirty="0">
              <a:latin typeface="Times New Roman" panose="02020603050405020304" pitchFamily="18" charset="0"/>
              <a:cs typeface="Times New Roman" panose="02020603050405020304" pitchFamily="18" charset="0"/>
            </a:endParaRPr>
          </a:p>
        </p:txBody>
      </p:sp>
      <p:sp>
        <p:nvSpPr>
          <p:cNvPr id="3" name="Plaque 2"/>
          <p:cNvSpPr/>
          <p:nvPr/>
        </p:nvSpPr>
        <p:spPr>
          <a:xfrm>
            <a:off x="5253990" y="0"/>
            <a:ext cx="1586865" cy="311573"/>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mẫu</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cxnSp>
        <p:nvCxnSpPr>
          <p:cNvPr id="11" name="Straight Connector 10"/>
          <p:cNvCxnSpPr>
            <a:stCxn id="3" idx="0"/>
            <a:endCxn id="7" idx="2"/>
          </p:cNvCxnSpPr>
          <p:nvPr/>
        </p:nvCxnSpPr>
        <p:spPr>
          <a:xfrm>
            <a:off x="1923415" y="340995"/>
            <a:ext cx="3175" cy="453898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Diamond 2"/>
          <p:cNvSpPr/>
          <p:nvPr/>
        </p:nvSpPr>
        <p:spPr>
          <a:xfrm>
            <a:off x="1484471" y="340678"/>
            <a:ext cx="877729" cy="795814"/>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1</a:t>
            </a:r>
          </a:p>
        </p:txBody>
      </p:sp>
      <p:sp>
        <p:nvSpPr>
          <p:cNvPr id="4" name="Oval 3"/>
          <p:cNvSpPr/>
          <p:nvPr/>
        </p:nvSpPr>
        <p:spPr>
          <a:xfrm>
            <a:off x="1560513" y="1326515"/>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2</a:t>
            </a:r>
          </a:p>
        </p:txBody>
      </p:sp>
      <p:sp>
        <p:nvSpPr>
          <p:cNvPr id="5" name="Diamond 4"/>
          <p:cNvSpPr/>
          <p:nvPr/>
        </p:nvSpPr>
        <p:spPr>
          <a:xfrm>
            <a:off x="1490345" y="2214880"/>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3</a:t>
            </a:r>
          </a:p>
        </p:txBody>
      </p:sp>
      <p:sp>
        <p:nvSpPr>
          <p:cNvPr id="6" name="Oval 5"/>
          <p:cNvSpPr/>
          <p:nvPr/>
        </p:nvSpPr>
        <p:spPr>
          <a:xfrm>
            <a:off x="1563688" y="3205163"/>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4</a:t>
            </a:r>
          </a:p>
        </p:txBody>
      </p:sp>
      <p:sp>
        <p:nvSpPr>
          <p:cNvPr id="8" name="Cloud Callout 7"/>
          <p:cNvSpPr/>
          <p:nvPr/>
        </p:nvSpPr>
        <p:spPr>
          <a:xfrm>
            <a:off x="4625340" y="167640"/>
            <a:ext cx="1916430" cy="1729740"/>
          </a:xfrm>
          <a:prstGeom prst="cloudCallout">
            <a:avLst>
              <a:gd name="adj1" fmla="val 31643"/>
              <a:gd name="adj2" fmla="val 64982"/>
            </a:avLst>
          </a:prstGeom>
          <a:solidFill>
            <a:schemeClr val="accent2">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rgbClr val="00B0F0"/>
                </a:solidFill>
                <a:latin typeface="Times New Roman" panose="02020603050405020304" pitchFamily="18" charset="0"/>
                <a:cs typeface="Times New Roman" panose="02020603050405020304" pitchFamily="18" charset="0"/>
              </a:rPr>
              <a:t>Luyện đọc từ khó</a:t>
            </a:r>
          </a:p>
        </p:txBody>
      </p:sp>
      <p:sp>
        <p:nvSpPr>
          <p:cNvPr id="9" name="Text Box 8"/>
          <p:cNvSpPr txBox="1"/>
          <p:nvPr/>
        </p:nvSpPr>
        <p:spPr>
          <a:xfrm>
            <a:off x="2475548" y="439261"/>
            <a:ext cx="1670209"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giấc ngủ</a:t>
            </a:r>
          </a:p>
        </p:txBody>
      </p:sp>
      <p:sp>
        <p:nvSpPr>
          <p:cNvPr id="13" name="Text Box 12"/>
          <p:cNvSpPr txBox="1"/>
          <p:nvPr/>
        </p:nvSpPr>
        <p:spPr>
          <a:xfrm>
            <a:off x="2476500" y="136906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sửa soạn</a:t>
            </a:r>
          </a:p>
        </p:txBody>
      </p:sp>
      <p:sp>
        <p:nvSpPr>
          <p:cNvPr id="14" name="Text Box 13"/>
          <p:cNvSpPr txBox="1"/>
          <p:nvPr/>
        </p:nvSpPr>
        <p:spPr>
          <a:xfrm>
            <a:off x="2475865" y="229870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thút thít</a:t>
            </a:r>
          </a:p>
        </p:txBody>
      </p:sp>
      <p:sp>
        <p:nvSpPr>
          <p:cNvPr id="15" name="Text Box 14"/>
          <p:cNvSpPr txBox="1"/>
          <p:nvPr/>
        </p:nvSpPr>
        <p:spPr>
          <a:xfrm>
            <a:off x="2475865" y="3228340"/>
            <a:ext cx="1755775"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giẫm lên</a:t>
            </a:r>
          </a:p>
        </p:txBody>
      </p:sp>
      <p:sp>
        <p:nvSpPr>
          <p:cNvPr id="7" name="Diamond 6"/>
          <p:cNvSpPr/>
          <p:nvPr/>
        </p:nvSpPr>
        <p:spPr>
          <a:xfrm>
            <a:off x="1490345" y="4093845"/>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5</a:t>
            </a:r>
          </a:p>
        </p:txBody>
      </p:sp>
      <p:sp>
        <p:nvSpPr>
          <p:cNvPr id="10" name="Text Box 9"/>
          <p:cNvSpPr txBox="1"/>
          <p:nvPr/>
        </p:nvSpPr>
        <p:spPr>
          <a:xfrm>
            <a:off x="2476500" y="4195445"/>
            <a:ext cx="3161665" cy="58356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200">
                <a:latin typeface="Times New Roman" panose="02020603050405020304" pitchFamily="18" charset="0"/>
                <a:cs typeface="Times New Roman" panose="02020603050405020304" pitchFamily="18" charset="0"/>
              </a:rPr>
              <a:t>nhoẻn miệng cười</a:t>
            </a: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500" fill="hold">
                                          <p:stCondLst>
                                            <p:cond delay="0"/>
                                          </p:stCondLst>
                                        </p:cTn>
                                        <p:tgtEl>
                                          <p:spTgt spid="11"/>
                                        </p:tgtEl>
                                        <p:attrNameLst>
                                          <p:attrName>style.visibility</p:attrName>
                                        </p:attrNameLst>
                                      </p:cBhvr>
                                      <p:to>
                                        <p:strVal val="visible"/>
                                      </p:to>
                                    </p:set>
                                    <p:animEffect transition="in" filter="circle(out)">
                                      <p:cBhvr>
                                        <p:cTn id="12" dur="500"/>
                                        <p:tgtEl>
                                          <p:spTgt spid="11"/>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par>
                                <p:cTn id="16" presetID="6" presetClass="entr" presetSubtype="32" fill="hold" grpId="0" nodeType="withEffect">
                                  <p:stCondLst>
                                    <p:cond delay="0"/>
                                  </p:stCondLst>
                                  <p:childTnLst>
                                    <p:set>
                                      <p:cBhvr>
                                        <p:cTn id="17" dur="500" fill="hold">
                                          <p:stCondLst>
                                            <p:cond delay="0"/>
                                          </p:stCondLst>
                                        </p:cTn>
                                        <p:tgtEl>
                                          <p:spTgt spid="9"/>
                                        </p:tgtEl>
                                        <p:attrNameLst>
                                          <p:attrName>style.visibility</p:attrName>
                                        </p:attrNameLst>
                                      </p:cBhvr>
                                      <p:to>
                                        <p:strVal val="visible"/>
                                      </p:to>
                                    </p:set>
                                    <p:animEffect transition="in" filter="circle(ou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500"/>
                                        <p:tgtEl>
                                          <p:spTgt spid="4"/>
                                        </p:tgtEl>
                                      </p:cBhvr>
                                    </p:animEffect>
                                  </p:childTnLst>
                                </p:cTn>
                              </p:par>
                              <p:par>
                                <p:cTn id="24" presetID="6" presetClass="entr" presetSubtype="32" fill="hold" grpId="0" nodeType="withEffect">
                                  <p:stCondLst>
                                    <p:cond delay="0"/>
                                  </p:stCondLst>
                                  <p:childTnLst>
                                    <p:set>
                                      <p:cBhvr>
                                        <p:cTn id="25" dur="500" fill="hold">
                                          <p:stCondLst>
                                            <p:cond delay="0"/>
                                          </p:stCondLst>
                                        </p:cTn>
                                        <p:tgtEl>
                                          <p:spTgt spid="13"/>
                                        </p:tgtEl>
                                        <p:attrNameLst>
                                          <p:attrName>style.visibility</p:attrName>
                                        </p:attrNameLst>
                                      </p:cBhvr>
                                      <p:to>
                                        <p:strVal val="visible"/>
                                      </p:to>
                                    </p:set>
                                    <p:animEffect transition="in" filter="circle(ou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Right)">
                                      <p:cBhvr>
                                        <p:cTn id="31" dur="500"/>
                                        <p:tgtEl>
                                          <p:spTgt spid="5"/>
                                        </p:tgtEl>
                                      </p:cBhvr>
                                    </p:animEffect>
                                  </p:childTnLst>
                                </p:cTn>
                              </p:par>
                              <p:par>
                                <p:cTn id="32" presetID="6" presetClass="entr" presetSubtype="32" fill="hold" grpId="0" nodeType="withEffect">
                                  <p:stCondLst>
                                    <p:cond delay="0"/>
                                  </p:stCondLst>
                                  <p:childTnLst>
                                    <p:set>
                                      <p:cBhvr>
                                        <p:cTn id="33" dur="500" fill="hold">
                                          <p:stCondLst>
                                            <p:cond delay="0"/>
                                          </p:stCondLst>
                                        </p:cTn>
                                        <p:tgtEl>
                                          <p:spTgt spid="14"/>
                                        </p:tgtEl>
                                        <p:attrNameLst>
                                          <p:attrName>style.visibility</p:attrName>
                                        </p:attrNameLst>
                                      </p:cBhvr>
                                      <p:to>
                                        <p:strVal val="visible"/>
                                      </p:to>
                                    </p:set>
                                    <p:animEffect transition="in" filter="circle(ou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Right)">
                                      <p:cBhvr>
                                        <p:cTn id="39" dur="500"/>
                                        <p:tgtEl>
                                          <p:spTgt spid="6"/>
                                        </p:tgtEl>
                                      </p:cBhvr>
                                    </p:animEffect>
                                  </p:childTnLst>
                                </p:cTn>
                              </p:par>
                              <p:par>
                                <p:cTn id="40" presetID="6" presetClass="entr" presetSubtype="32" fill="hold" grpId="0" nodeType="withEffect">
                                  <p:stCondLst>
                                    <p:cond delay="0"/>
                                  </p:stCondLst>
                                  <p:childTnLst>
                                    <p:set>
                                      <p:cBhvr>
                                        <p:cTn id="41" dur="500" fill="hold">
                                          <p:stCondLst>
                                            <p:cond delay="0"/>
                                          </p:stCondLst>
                                        </p:cTn>
                                        <p:tgtEl>
                                          <p:spTgt spid="15"/>
                                        </p:tgtEl>
                                        <p:attrNameLst>
                                          <p:attrName>style.visibility</p:attrName>
                                        </p:attrNameLst>
                                      </p:cBhvr>
                                      <p:to>
                                        <p:strVal val="visible"/>
                                      </p:to>
                                    </p:set>
                                    <p:animEffect transition="in" filter="circle(ou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par>
                                <p:cTn id="48" presetID="6" presetClass="entr" presetSubtype="32" fill="hold" grpId="0" nodeType="withEffect">
                                  <p:stCondLst>
                                    <p:cond delay="0"/>
                                  </p:stCondLst>
                                  <p:childTnLst>
                                    <p:set>
                                      <p:cBhvr>
                                        <p:cTn id="49" dur="500" fill="hold">
                                          <p:stCondLst>
                                            <p:cond delay="0"/>
                                          </p:stCondLst>
                                        </p:cTn>
                                        <p:tgtEl>
                                          <p:spTgt spid="10"/>
                                        </p:tgtEl>
                                        <p:attrNameLst>
                                          <p:attrName>style.visibility</p:attrName>
                                        </p:attrNameLst>
                                      </p:cBhvr>
                                      <p:to>
                                        <p:strVal val="visible"/>
                                      </p:to>
                                    </p:set>
                                    <p:animEffect transition="in" filter="circle(ou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8" grpId="0" bldLvl="0" animBg="1"/>
      <p:bldP spid="9" grpId="0" bldLvl="0" animBg="1"/>
      <p:bldP spid="13" grpId="0" bldLvl="0" animBg="1"/>
      <p:bldP spid="14" grpId="0" bldLvl="0" animBg="1"/>
      <p:bldP spid="15" grpId="0" bldLvl="0" animBg="1"/>
      <p:bldP spid="7" grpId="0" bldLvl="0" animBg="1"/>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3000" t="-4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268095" y="431800"/>
            <a:ext cx="4614545" cy="583565"/>
          </a:xfrm>
          <a:prstGeom prst="rect">
            <a:avLst/>
          </a:prstGeom>
          <a:noFill/>
        </p:spPr>
        <p:txBody>
          <a:bodyPr wrap="square" rtlCol="0">
            <a:spAutoFit/>
          </a:bodyPr>
          <a:lstStyle/>
          <a:p>
            <a:pPr>
              <a:lnSpc>
                <a:spcPct val="100000"/>
              </a:lnSpc>
            </a:pPr>
            <a:r>
              <a:rPr lang="vi-VN" altLang="en-US" sz="3200" b="1" dirty="0">
                <a:solidFill>
                  <a:srgbClr val="0070C0"/>
                </a:solidFill>
                <a:latin typeface="Times New Roman" panose="02020603050405020304" pitchFamily="18" charset="0"/>
                <a:cs typeface="Times New Roman" panose="02020603050405020304" pitchFamily="18" charset="0"/>
              </a:rPr>
              <a:t>Luyện đọc ngắt nghỉ câu</a:t>
            </a:r>
          </a:p>
        </p:txBody>
      </p:sp>
      <p:sp>
        <p:nvSpPr>
          <p:cNvPr id="3" name="Rectangle 2"/>
          <p:cNvSpPr/>
          <p:nvPr/>
        </p:nvSpPr>
        <p:spPr>
          <a:xfrm>
            <a:off x="330221" y="1202949"/>
            <a:ext cx="6178651" cy="1383665"/>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thít</a:t>
            </a:r>
            <a:r>
              <a:rPr lang="en-US" sz="2800" dirty="0">
                <a:latin typeface="Times New Roman" panose="02020603050405020304" pitchFamily="18" charset="0"/>
                <a:cs typeface="Times New Roman" panose="02020603050405020304" pitchFamily="18" charset="0"/>
              </a:rPr>
              <a:t>.</a:t>
            </a:r>
          </a:p>
        </p:txBody>
      </p:sp>
      <p:cxnSp>
        <p:nvCxnSpPr>
          <p:cNvPr id="12" name="Straight Connector 11"/>
          <p:cNvCxnSpPr/>
          <p:nvPr/>
        </p:nvCxnSpPr>
        <p:spPr>
          <a:xfrm flipH="1">
            <a:off x="2290871" y="139196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25054" y="139202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771515" y="2076450"/>
            <a:ext cx="166370" cy="439420"/>
            <a:chOff x="9089" y="3145"/>
            <a:chExt cx="262" cy="692"/>
          </a:xfrm>
        </p:grpSpPr>
        <p:cxnSp>
          <p:nvCxnSpPr>
            <p:cNvPr id="18" name="Straight Connector 17"/>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50211" y="2515554"/>
            <a:ext cx="6178651" cy="2030095"/>
          </a:xfrm>
          <a:prstGeom prst="rect">
            <a:avLst/>
          </a:prstGeom>
        </p:spPr>
        <p:txBody>
          <a:bodyPr wrap="square">
            <a:spAutoFit/>
          </a:bodyPr>
          <a:lstStyle/>
          <a:p>
            <a:pPr algn="just">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đêm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a:t>
            </a:r>
          </a:p>
        </p:txBody>
      </p:sp>
      <p:cxnSp>
        <p:nvCxnSpPr>
          <p:cNvPr id="21" name="Straight Connector 20"/>
          <p:cNvCxnSpPr/>
          <p:nvPr/>
        </p:nvCxnSpPr>
        <p:spPr>
          <a:xfrm flipH="1">
            <a:off x="2291282" y="277339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33542" y="33114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59208" y="3985598"/>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13605" y="26965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938014" y="20765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373880" y="3985895"/>
            <a:ext cx="166370" cy="439420"/>
            <a:chOff x="9089" y="3145"/>
            <a:chExt cx="262" cy="692"/>
          </a:xfrm>
        </p:grpSpPr>
        <p:cxnSp>
          <p:nvCxnSpPr>
            <p:cNvPr id="7" name="Straight Connector 6"/>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22" presetClass="entr" presetSubtype="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22"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094480" y="2963545"/>
            <a:ext cx="2746375"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nối tiếp đoạn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a:stretch>
        </a:blipFill>
        <a:effectLst/>
      </p:bgPr>
    </p:bg>
    <p:spTree>
      <p:nvGrpSpPr>
        <p:cNvPr id="1" name=""/>
        <p:cNvGrpSpPr/>
        <p:nvPr/>
      </p:nvGrpSpPr>
      <p:grpSpPr>
        <a:xfrm>
          <a:off x="0" y="0"/>
          <a:ext cx="0" cy="0"/>
          <a:chOff x="0" y="0"/>
          <a:chExt cx="0" cy="0"/>
        </a:xfrm>
      </p:grpSpPr>
      <p:sp>
        <p:nvSpPr>
          <p:cNvPr id="2" name="Plaque 1"/>
          <p:cNvSpPr/>
          <p:nvPr/>
        </p:nvSpPr>
        <p:spPr>
          <a:xfrm>
            <a:off x="1956435" y="260985"/>
            <a:ext cx="3296285" cy="5588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FF0000"/>
                </a:solidFill>
                <a:latin typeface="Times New Roman" panose="02020603050405020304" pitchFamily="18" charset="0"/>
                <a:cs typeface="Times New Roman" panose="02020603050405020304" pitchFamily="18" charset="0"/>
              </a:rPr>
              <a:t>Giải nghĩa từ</a:t>
            </a:r>
          </a:p>
        </p:txBody>
      </p:sp>
      <p:sp>
        <p:nvSpPr>
          <p:cNvPr id="10" name="Flowchart: Terminator 9"/>
          <p:cNvSpPr/>
          <p:nvPr/>
        </p:nvSpPr>
        <p:spPr>
          <a:xfrm>
            <a:off x="274955" y="1087120"/>
            <a:ext cx="6583045" cy="1066800"/>
          </a:xfrm>
          <a:prstGeom prst="flowChartTerminator">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            tiếng khóc nhỏ và ngắt quãng.</a:t>
            </a:r>
          </a:p>
        </p:txBody>
      </p:sp>
      <p:sp>
        <p:nvSpPr>
          <p:cNvPr id="9" name="Flowchart: Stored Data 8"/>
          <p:cNvSpPr/>
          <p:nvPr/>
        </p:nvSpPr>
        <p:spPr>
          <a:xfrm>
            <a:off x="274320" y="1087120"/>
            <a:ext cx="1682115" cy="1066800"/>
          </a:xfrm>
          <a:prstGeom prst="flowChartOnlineStorag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thút thít:</a:t>
            </a:r>
          </a:p>
        </p:txBody>
      </p:sp>
      <p:pic>
        <p:nvPicPr>
          <p:cNvPr id="3" name="Picture 2" descr="em-be-khoc-1"/>
          <p:cNvPicPr>
            <a:picLocks noChangeAspect="1"/>
          </p:cNvPicPr>
          <p:nvPr/>
        </p:nvPicPr>
        <p:blipFill>
          <a:blip r:embed="rId4"/>
          <a:stretch>
            <a:fillRect/>
          </a:stretch>
        </p:blipFill>
        <p:spPr>
          <a:xfrm>
            <a:off x="274320" y="2303145"/>
            <a:ext cx="4810760" cy="2591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906010" y="4671060"/>
            <a:ext cx="1951990"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toàn bài</a:t>
            </a: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1786</Words>
  <Application>Microsoft Office PowerPoint</Application>
  <PresentationFormat>Custom</PresentationFormat>
  <Paragraphs>130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Montserrat</vt:lpstr>
      <vt:lpstr>Arial</vt:lpstr>
      <vt:lpstr>Wingdings</vt:lpstr>
      <vt:lpstr>Times New Roman</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DELL</cp:lastModifiedBy>
  <cp:revision>130</cp:revision>
  <dcterms:created xsi:type="dcterms:W3CDTF">2022-03-18T04:30:00Z</dcterms:created>
  <dcterms:modified xsi:type="dcterms:W3CDTF">2026-03-07T13:08:01Z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68AA605CAA164BCCABFB2B25CC2324D6</vt:lpwstr>
  </property>
  <property fmtid="{D5CDD505-2E9C-101B-9397-08002B2CF9AE}" pid="3" name="KSOProductBuildVer">
    <vt:lpwstr>1033-11.2.0.11029</vt:lpwstr>
  </property>
</Properties>
</file>