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36" r:id="rId3"/>
    <p:sldMasterId id="2147483740" r:id="rId4"/>
    <p:sldMasterId id="2147483756" r:id="rId5"/>
    <p:sldMasterId id="2147483772" r:id="rId6"/>
    <p:sldMasterId id="2147483788" r:id="rId7"/>
    <p:sldMasterId id="2147483804" r:id="rId8"/>
  </p:sldMasterIdLst>
  <p:notesMasterIdLst>
    <p:notesMasterId r:id="rId33"/>
  </p:notesMasterIdLst>
  <p:sldIdLst>
    <p:sldId id="288" r:id="rId9"/>
    <p:sldId id="290" r:id="rId10"/>
    <p:sldId id="384" r:id="rId11"/>
    <p:sldId id="386" r:id="rId12"/>
    <p:sldId id="329" r:id="rId13"/>
    <p:sldId id="589" r:id="rId14"/>
    <p:sldId id="586" r:id="rId15"/>
    <p:sldId id="333" r:id="rId16"/>
    <p:sldId id="263" r:id="rId17"/>
    <p:sldId id="277" r:id="rId18"/>
    <p:sldId id="587" r:id="rId19"/>
    <p:sldId id="388" r:id="rId20"/>
    <p:sldId id="398" r:id="rId21"/>
    <p:sldId id="390" r:id="rId22"/>
    <p:sldId id="391" r:id="rId23"/>
    <p:sldId id="392" r:id="rId24"/>
    <p:sldId id="393" r:id="rId25"/>
    <p:sldId id="394" r:id="rId26"/>
    <p:sldId id="395" r:id="rId27"/>
    <p:sldId id="399" r:id="rId28"/>
    <p:sldId id="397" r:id="rId29"/>
    <p:sldId id="334" r:id="rId30"/>
    <p:sldId id="353" r:id="rId31"/>
    <p:sldId id="400" r:id="rId32"/>
  </p:sldIdLst>
  <p:sldSz cx="9144000" cy="5143500" type="screen16x9"/>
  <p:notesSz cx="6858000" cy="9144000"/>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8"/>
  </p:normalViewPr>
  <p:slideViewPr>
    <p:cSldViewPr snapToGrid="0">
      <p:cViewPr varScale="1">
        <p:scale>
          <a:sx n="107" d="100"/>
          <a:sy n="107" d="100"/>
        </p:scale>
        <p:origin x="754" y="86"/>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2026/2/24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10</a:t>
            </a:fld>
            <a:endParaRPr lang="zh-CN" altLang="en-US"/>
          </a:p>
        </p:txBody>
      </p:sp>
    </p:spTree>
    <p:extLst>
      <p:ext uri="{BB962C8B-B14F-4D97-AF65-F5344CB8AC3E}">
        <p14:creationId xmlns:p14="http://schemas.microsoft.com/office/powerpoint/2010/main" val="24609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1481658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498785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85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4479175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8396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2588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9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271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70473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658178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173508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47629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00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645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14515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356449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964782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21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134098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2617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6991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2809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p:cNvSpPr txBox="1"/>
          <p:nvPr userDrawn="1"/>
        </p:nvSpPr>
        <p:spPr>
          <a:xfrm>
            <a:off x="5979268" y="4876800"/>
            <a:ext cx="2140085"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205968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10"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5" y="1321594"/>
            <a:ext cx="8582414"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9" y="255822"/>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5979268" y="4876800"/>
            <a:ext cx="2140085" cy="215444"/>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ea typeface="+mn-ea"/>
                <a:cs typeface="Arial"/>
                <a:sym typeface="Arial"/>
              </a:rPr>
              <a:t>FeistyForwarders_0968120672</a:t>
            </a:r>
          </a:p>
        </p:txBody>
      </p:sp>
    </p:spTree>
    <p:extLst>
      <p:ext uri="{BB962C8B-B14F-4D97-AF65-F5344CB8AC3E}">
        <p14:creationId xmlns:p14="http://schemas.microsoft.com/office/powerpoint/2010/main" val="4791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82059" y="-61546"/>
            <a:ext cx="897987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63938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0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24136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48529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5881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672948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388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456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7514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2275622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700033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18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3910994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9291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8507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39393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9503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42201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3264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835308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48102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39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9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42726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54895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604799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73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681122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5412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53724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744436"/>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33408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41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10868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0147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470209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491512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241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612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8739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628985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000235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975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41855644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97094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20929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744436"/>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0087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129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403477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33253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529578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32252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2065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72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9444829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190808" y="-1736777"/>
            <a:ext cx="4762385" cy="8741780"/>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931434" y="-394623"/>
            <a:ext cx="2265087" cy="2359885"/>
          </a:xfrm>
          <a:prstGeom prst="rect">
            <a:avLst/>
          </a:prstGeom>
        </p:spPr>
      </p:pic>
    </p:spTree>
    <p:extLst>
      <p:ext uri="{BB962C8B-B14F-4D97-AF65-F5344CB8AC3E}">
        <p14:creationId xmlns:p14="http://schemas.microsoft.com/office/powerpoint/2010/main" val="4203358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1"/>
            <a:ext cx="9144000" cy="5164931"/>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447312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1424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3226202" y="3676353"/>
            <a:ext cx="5938892" cy="1467148"/>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6600161" y="3001084"/>
            <a:ext cx="2564933" cy="2040023"/>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3676353"/>
            <a:ext cx="5938892" cy="1467148"/>
          </a:xfrm>
          <a:prstGeom prst="rect">
            <a:avLst/>
          </a:prstGeom>
        </p:spPr>
      </p:pic>
    </p:spTree>
    <p:extLst>
      <p:ext uri="{BB962C8B-B14F-4D97-AF65-F5344CB8AC3E}">
        <p14:creationId xmlns:p14="http://schemas.microsoft.com/office/powerpoint/2010/main" val="7976486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1842375" y="381573"/>
            <a:ext cx="5668636" cy="4356431"/>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15610" y="998293"/>
            <a:ext cx="4130749" cy="1162478"/>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84296" y="2589851"/>
            <a:ext cx="2611755" cy="2374106"/>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9603" y="106680"/>
            <a:ext cx="1222772" cy="1114425"/>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5935030" y="716756"/>
            <a:ext cx="3589496" cy="5073015"/>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69639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2026/2/24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770335" y="-1200150"/>
            <a:ext cx="457200" cy="4572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226488" y="1740753"/>
            <a:ext cx="4920449"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6186423" y="4432805"/>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63864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1675" y="-2028827"/>
            <a:ext cx="5143500" cy="9201153"/>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255759" y="-1717410"/>
            <a:ext cx="4668511" cy="8620955"/>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72899" y="955519"/>
            <a:ext cx="3911851" cy="4187981"/>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54907" y="4607414"/>
            <a:ext cx="492043" cy="507915"/>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86309" y="726729"/>
            <a:ext cx="314397" cy="924136"/>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586497" y="4317233"/>
            <a:ext cx="372803" cy="397249"/>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99647" y="70807"/>
            <a:ext cx="373509" cy="448211"/>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76154" y="955519"/>
            <a:ext cx="428723" cy="590684"/>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8104325" y="3915562"/>
            <a:ext cx="1533653" cy="1597839"/>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39593" y="565460"/>
            <a:ext cx="333371" cy="549444"/>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5117" y="3003168"/>
            <a:ext cx="399519" cy="445618"/>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8595176" y="524609"/>
            <a:ext cx="74334" cy="6435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3156" y="3714834"/>
            <a:ext cx="537625" cy="6023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368086" y="1805017"/>
            <a:ext cx="4458636" cy="1436933"/>
          </a:xfrm>
          <a:prstGeom prst="rect">
            <a:avLst/>
          </a:prstGeom>
          <a:noFill/>
        </p:spPr>
        <p:txBody>
          <a:bodyPr wrap="square" lIns="51435" tIns="25718" rIns="51435" bIns="25718">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5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08624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49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79745" y="71770"/>
            <a:ext cx="8979195" cy="4976037"/>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2696172" y="42275"/>
            <a:ext cx="3751660" cy="1162478"/>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1903998" y="787347"/>
            <a:ext cx="5660359" cy="4553691"/>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9911" y="3064193"/>
            <a:ext cx="1816418" cy="168783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86253" y="306705"/>
            <a:ext cx="1222772" cy="1114425"/>
          </a:xfrm>
          <a:prstGeom prst="rect">
            <a:avLst/>
          </a:prstGeom>
          <a:noFill/>
          <a:ln w="9525">
            <a:noFill/>
          </a:ln>
        </p:spPr>
      </p:pic>
    </p:spTree>
    <p:extLst>
      <p:ext uri="{BB962C8B-B14F-4D97-AF65-F5344CB8AC3E}">
        <p14:creationId xmlns:p14="http://schemas.microsoft.com/office/powerpoint/2010/main" val="330685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10595" y="841663"/>
            <a:ext cx="8730523" cy="410997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282787" y="191866"/>
            <a:ext cx="1964384" cy="1556708"/>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889527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03667" y="0"/>
            <a:ext cx="9259817" cy="130629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1414" tIns="25708" rIns="51414" bIns="25708"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1666654" y="1668423"/>
            <a:ext cx="7384311" cy="1337363"/>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Arial-Rounded"/>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90993" y="1621012"/>
            <a:ext cx="1159414" cy="132126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313915" y="1668423"/>
            <a:ext cx="1045812" cy="1186014"/>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a:ea typeface="Arial-Rounded"/>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618987" y="1565881"/>
            <a:ext cx="1396260" cy="1443370"/>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6953959" y="4855064"/>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7435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10595" y="841663"/>
            <a:ext cx="8768600" cy="4142348"/>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282787" y="191866"/>
            <a:ext cx="1972952" cy="1535543"/>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8859186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85308" y="215309"/>
            <a:ext cx="8773385"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525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10595" y="841664"/>
            <a:ext cx="8790530" cy="4173249"/>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282787" y="191866"/>
            <a:ext cx="1977886" cy="1546997"/>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45631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2026/2/24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78050470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6"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574866233"/>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32986920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42667357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53494844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36294668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EBD0CC-E3E2-4331-AA06-EBB8ADD6037D}" type="datetimeFigureOut">
              <a:rPr lang="en-US" smtClean="0">
                <a:solidFill>
                  <a:prstClr val="black">
                    <a:tint val="75000"/>
                  </a:prstClr>
                </a:solidFill>
              </a:rPr>
              <a:pPr/>
              <a:t>24/02/2026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634F2D-4F96-4A1A-A648-518B1AFE058E}" type="slidenum">
              <a:rPr lang="en-US" smtClean="0">
                <a:solidFill>
                  <a:prstClr val="black">
                    <a:tint val="75000"/>
                  </a:prstClr>
                </a:solidFill>
              </a:rPr>
              <a:pPr/>
              <a:t>‹#›</a:t>
            </a:fld>
            <a:endParaRPr lang="en-US">
              <a:solidFill>
                <a:prstClr val="black">
                  <a:tint val="75000"/>
                </a:prstClr>
              </a:solidFill>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6938010" y="35429"/>
            <a:ext cx="260045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9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9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679751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494867" cy="523220"/>
          </a:xfrm>
          <a:prstGeom prst="rect">
            <a:avLst/>
          </a:prstGeom>
          <a:noFill/>
        </p:spPr>
        <p:txBody>
          <a:bodyPr wrap="none" rtlCol="0">
            <a:spAutoFit/>
          </a:bodyPr>
          <a:lstStyle/>
          <a:p>
            <a:r>
              <a:rPr lang="en-US" altLang="zh-CN" sz="2800" b="1">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Đọc: </a:t>
            </a:r>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09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4927228" y="2451248"/>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a:t>
            </a:r>
            <a:r>
              <a:rPr lang="en-US" sz="1800" dirty="0" err="1">
                <a:latin typeface="Arial" pitchFamily="34" charset="0"/>
                <a:cs typeface="Arial" pitchFamily="34" charset="0"/>
              </a:rPr>
              <a:t>trên</a:t>
            </a:r>
            <a:r>
              <a:rPr lang="en-US" sz="1800" dirty="0">
                <a:latin typeface="Arial" pitchFamily="34" charset="0"/>
                <a:cs typeface="Arial" pitchFamily="34" charset="0"/>
              </a:rPr>
              <a:t> </a:t>
            </a:r>
            <a:r>
              <a:rPr lang="en-US" sz="1800" dirty="0" err="1">
                <a:latin typeface="Arial" pitchFamily="34" charset="0"/>
                <a:cs typeface="Arial" pitchFamily="34" charset="0"/>
              </a:rPr>
              <a:t>mức</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4939063" y="2002223"/>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A94C4FE-790E-0844-A955-CCB8D7FEC14D}"/>
              </a:ext>
            </a:extLst>
          </p:cNvPr>
          <p:cNvSpPr/>
          <p:nvPr/>
        </p:nvSpPr>
        <p:spPr>
          <a:xfrm>
            <a:off x="66583" y="0"/>
            <a:ext cx="9077417" cy="5046956"/>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0545FD9D-3207-034C-B282-555FBED1DF90}"/>
              </a:ext>
            </a:extLst>
          </p:cNvPr>
          <p:cNvSpPr/>
          <p:nvPr/>
        </p:nvSpPr>
        <p:spPr>
          <a:xfrm>
            <a:off x="66583" y="4649299"/>
            <a:ext cx="9077417" cy="379653"/>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AA223E0-AC5A-40BE-B892-DA2C9788D650}"/>
              </a:ext>
            </a:extLst>
          </p:cNvPr>
          <p:cNvSpPr txBox="1"/>
          <p:nvPr/>
        </p:nvSpPr>
        <p:spPr>
          <a:xfrm>
            <a:off x="418339" y="463921"/>
            <a:ext cx="8659079" cy="4611519"/>
          </a:xfrm>
          <a:prstGeom prst="rect">
            <a:avLst/>
          </a:prstGeom>
          <a:noFill/>
        </p:spPr>
        <p:txBody>
          <a:bodyPr wrap="square">
            <a:spAutoFit/>
          </a:bodyPr>
          <a:lstStyle/>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thành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đàn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nghĩ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nhiều</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khổng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lồ</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thực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bằng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thịt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cỏ</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thẳng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khỏe</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khắp</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rộng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kiếm</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mồi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mũi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tai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thính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tự</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vệ</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tuyệt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bao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nhìn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150000"/>
              </a:lnSpc>
              <a:defRPr/>
            </a:pPr>
            <a:r>
              <a:rPr lang="en-US" sz="1800" i="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theo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Bách</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khoa tri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thức</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khám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phá</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trẻ</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endParaRPr lang="en-US" sz="1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E9E2D6-156C-4111-AE6C-470663B308DB}"/>
              </a:ext>
            </a:extLst>
          </p:cNvPr>
          <p:cNvSpPr txBox="1"/>
          <p:nvPr/>
        </p:nvSpPr>
        <p:spPr>
          <a:xfrm>
            <a:off x="3389993" y="4820"/>
            <a:ext cx="2715768" cy="553998"/>
          </a:xfrm>
          <a:prstGeom prst="rect">
            <a:avLst/>
          </a:prstGeom>
          <a:noFill/>
        </p:spPr>
        <p:txBody>
          <a:bodyPr wrap="square" rtlCol="0">
            <a:spAutoFit/>
          </a:bodyPr>
          <a:lstStyle/>
          <a:p>
            <a:pPr>
              <a:defRPr/>
            </a:pPr>
            <a:r>
              <a:rPr lang="en-US" sz="3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3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p>
        </p:txBody>
      </p:sp>
      <p:sp>
        <p:nvSpPr>
          <p:cNvPr id="7" name="Rectangle: Rounded Corners 6">
            <a:extLst>
              <a:ext uri="{FF2B5EF4-FFF2-40B4-BE49-F238E27FC236}">
                <a16:creationId xmlns:a16="http://schemas.microsoft.com/office/drawing/2014/main" id="{BED43B76-590F-46C8-8662-1C9604598BC3}"/>
              </a:ext>
            </a:extLst>
          </p:cNvPr>
          <p:cNvSpPr/>
          <p:nvPr/>
        </p:nvSpPr>
        <p:spPr>
          <a:xfrm>
            <a:off x="5959603" y="5206"/>
            <a:ext cx="3017519" cy="5309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942553BE-ED00-4B18-BB1F-5D32BFD20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9" y="526205"/>
            <a:ext cx="350195" cy="330925"/>
          </a:xfrm>
          <a:prstGeom prst="rect">
            <a:avLst/>
          </a:prstGeom>
        </p:spPr>
      </p:pic>
      <p:pic>
        <p:nvPicPr>
          <p:cNvPr id="10" name="Picture 9">
            <a:extLst>
              <a:ext uri="{FF2B5EF4-FFF2-40B4-BE49-F238E27FC236}">
                <a16:creationId xmlns:a16="http://schemas.microsoft.com/office/drawing/2014/main" id="{360ACE29-0463-4244-AAC1-E83848238C56}"/>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0783" y="984921"/>
            <a:ext cx="330924" cy="330924"/>
          </a:xfrm>
          <a:prstGeom prst="rect">
            <a:avLst/>
          </a:prstGeom>
        </p:spPr>
      </p:pic>
      <p:pic>
        <p:nvPicPr>
          <p:cNvPr id="12" name="Picture 11">
            <a:extLst>
              <a:ext uri="{FF2B5EF4-FFF2-40B4-BE49-F238E27FC236}">
                <a16:creationId xmlns:a16="http://schemas.microsoft.com/office/drawing/2014/main" id="{836FA888-1112-49B4-87CE-1A1396A14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38" y="2183735"/>
            <a:ext cx="350195" cy="379653"/>
          </a:xfrm>
          <a:prstGeom prst="rect">
            <a:avLst/>
          </a:prstGeom>
        </p:spPr>
      </p:pic>
      <p:pic>
        <p:nvPicPr>
          <p:cNvPr id="13" name="Picture 12">
            <a:extLst>
              <a:ext uri="{FF2B5EF4-FFF2-40B4-BE49-F238E27FC236}">
                <a16:creationId xmlns:a16="http://schemas.microsoft.com/office/drawing/2014/main" id="{951922A0-E45A-4F56-98F6-A06AFDD82A90}"/>
              </a:ext>
            </a:extLst>
          </p:cNvPr>
          <p:cNvPicPr>
            <a:picLocks noChangeAspect="1"/>
          </p:cNvPicPr>
          <p:nvPr/>
        </p:nvPicPr>
        <p:blipFill rotWithShape="1">
          <a:blip r:embed="rId6">
            <a:extLst>
              <a:ext uri="{28A0092B-C50C-407E-A947-70E740481C1C}">
                <a14:useLocalDpi xmlns:a14="http://schemas.microsoft.com/office/drawing/2010/main" val="0"/>
              </a:ext>
            </a:extLst>
          </a:blip>
          <a:srcRect l="35492" t="30735" r="25077" b="36754"/>
          <a:stretch/>
        </p:blipFill>
        <p:spPr>
          <a:xfrm>
            <a:off x="418338" y="3833781"/>
            <a:ext cx="350195" cy="356802"/>
          </a:xfrm>
          <a:prstGeom prst="rect">
            <a:avLst/>
          </a:prstGeom>
        </p:spPr>
      </p:pic>
    </p:spTree>
    <p:extLst>
      <p:ext uri="{BB962C8B-B14F-4D97-AF65-F5344CB8AC3E}">
        <p14:creationId xmlns:p14="http://schemas.microsoft.com/office/powerpoint/2010/main" val="381730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479" y="201706"/>
            <a:ext cx="2768087" cy="1973064"/>
          </a:xfrm>
          <a:prstGeom prst="rect">
            <a:avLst/>
          </a:prstGeom>
        </p:spPr>
      </p:pic>
      <p:sp>
        <p:nvSpPr>
          <p:cNvPr id="3" name="TextBox 2"/>
          <p:cNvSpPr txBox="1"/>
          <p:nvPr/>
        </p:nvSpPr>
        <p:spPr>
          <a:xfrm>
            <a:off x="1474590" y="2789973"/>
            <a:ext cx="6941156" cy="854080"/>
          </a:xfrm>
          <a:prstGeom prst="rect">
            <a:avLst/>
          </a:prstGeom>
          <a:noFill/>
        </p:spPr>
        <p:txBody>
          <a:bodyPr wrap="square" rtlCol="0">
            <a:spAutoFit/>
          </a:bodyPr>
          <a:lstStyle/>
          <a:p>
            <a:pPr algn="ctr"/>
            <a:r>
              <a:rPr lang="en-US" sz="4950" dirty="0" err="1">
                <a:solidFill>
                  <a:srgbClr val="002060"/>
                </a:solidFill>
                <a:latin typeface="Arial-Rounded" pitchFamily="34" charset="0"/>
                <a:ea typeface="Arial-Rounded" pitchFamily="34" charset="0"/>
                <a:cs typeface="Arial-Rounded" pitchFamily="34" charset="0"/>
              </a:rPr>
              <a:t>Luyện</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đọc</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cá</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nhân</a:t>
            </a:r>
            <a:endParaRPr lang="en-US" sz="495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4720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libri" panose="020F0502020204030204"/>
                <a:ea typeface="+mn-ea"/>
                <a:cs typeface="+mn-cs"/>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9019309" cy="38164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suy nghĩ của nhiều người, khủng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ồ</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trên thực tế, có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khủng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bằng một chú chó nhỏ.  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thường ăn thịt, cũng có một số loài ăn cỏ.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rất khỏe.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thế họ có thể di chuyển khắp một vùng rộng lớn để kiếm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có khả năng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mũi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cũng có khả năng tự vệ tốt nhờ vào cái đầu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cái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khi con người xuất hiện, khủng long đã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thế, chúng ta sẽ không bao giờ có thể nhìn thấy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khủng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Bách khoa tri thức về khám phá giới trẻ - Khủng long)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146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C238813-6EDC-49C5-8D5C-B80523462C08}"/>
              </a:ext>
            </a:extLst>
          </p:cNvPr>
          <p:cNvSpPr txBox="1"/>
          <p:nvPr/>
        </p:nvSpPr>
        <p:spPr>
          <a:xfrm>
            <a:off x="2974283" y="228600"/>
            <a:ext cx="6698764" cy="600164"/>
          </a:xfrm>
          <a:prstGeom prst="rect">
            <a:avLst/>
          </a:prstGeom>
          <a:noFill/>
        </p:spPr>
        <p:txBody>
          <a:bodyPr wrap="square" rtlCol="0">
            <a:spAutoFit/>
          </a:bodyPr>
          <a:lstStyle/>
          <a:p>
            <a:pPr>
              <a:buClr>
                <a:srgbClr val="000000"/>
              </a:buClr>
            </a:pPr>
            <a:r>
              <a:rPr lang="vi-VN" sz="3300" kern="0" dirty="0">
                <a:solidFill>
                  <a:srgbClr val="FF0000"/>
                </a:solidFill>
                <a:latin typeface="UTM Cookies" panose="02040603050506020204" pitchFamily="18" charset="0"/>
                <a:cs typeface="Arial"/>
                <a:sym typeface="Arial"/>
              </a:rPr>
              <a:t>TRẢ LỜI CÂU HỎI</a:t>
            </a:r>
            <a:endParaRPr lang="en-US" sz="3300" kern="0" dirty="0">
              <a:solidFill>
                <a:srgbClr val="FF0000"/>
              </a:solidFill>
              <a:latin typeface="UTM Cookies" panose="02040603050506020204" pitchFamily="18" charset="0"/>
              <a:cs typeface="Arial"/>
              <a:sym typeface="Arial"/>
            </a:endParaRPr>
          </a:p>
        </p:txBody>
      </p:sp>
      <p:sp>
        <p:nvSpPr>
          <p:cNvPr id="3" name="Rectangle 2"/>
          <p:cNvSpPr/>
          <p:nvPr/>
        </p:nvSpPr>
        <p:spPr>
          <a:xfrm>
            <a:off x="354037" y="1829225"/>
            <a:ext cx="8228558" cy="830997"/>
          </a:xfrm>
          <a:prstGeom prst="rect">
            <a:avLst/>
          </a:prstGeom>
        </p:spPr>
        <p:txBody>
          <a:bodyPr wrap="square">
            <a:spAutoFit/>
          </a:bodyPr>
          <a:lstStyle/>
          <a:p>
            <a:r>
              <a:rPr lang="vi-VN" sz="2400" b="1" dirty="0">
                <a:solidFill>
                  <a:srgbClr val="000000"/>
                </a:solidFill>
                <a:latin typeface="Open Sans"/>
              </a:rPr>
              <a:t>Câu 1 :</a:t>
            </a:r>
            <a:r>
              <a:rPr lang="vi-VN" sz="2400" dirty="0">
                <a:solidFill>
                  <a:srgbClr val="000000"/>
                </a:solidFill>
                <a:latin typeface="Open Sans"/>
              </a:rPr>
              <a:t> . Bài đọc cho biết những thông tin nào về khủng long</a:t>
            </a:r>
            <a:r>
              <a:rPr lang="en-US" sz="2400" dirty="0">
                <a:solidFill>
                  <a:srgbClr val="000000"/>
                </a:solidFill>
                <a:latin typeface="Open Sans"/>
              </a:rPr>
              <a:t>.</a:t>
            </a:r>
            <a:endParaRPr lang="vi-VN" sz="2400" dirty="0">
              <a:solidFill>
                <a:srgbClr val="000000"/>
              </a:solidFill>
              <a:latin typeface="Open Sans"/>
            </a:endParaRPr>
          </a:p>
        </p:txBody>
      </p:sp>
      <p:sp>
        <p:nvSpPr>
          <p:cNvPr id="6" name="Rectangle 5"/>
          <p:cNvSpPr/>
          <p:nvPr/>
        </p:nvSpPr>
        <p:spPr>
          <a:xfrm>
            <a:off x="354037" y="2634907"/>
            <a:ext cx="7650527" cy="830997"/>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2</a:t>
            </a:r>
            <a:r>
              <a:rPr lang="vi-VN" sz="2400" b="1" dirty="0">
                <a:solidFill>
                  <a:srgbClr val="000000"/>
                </a:solidFill>
                <a:latin typeface="Open Sans"/>
              </a:rPr>
              <a:t> :</a:t>
            </a:r>
            <a:r>
              <a:rPr lang="vi-VN" sz="2400" dirty="0">
                <a:solidFill>
                  <a:srgbClr val="000000"/>
                </a:solidFill>
                <a:latin typeface="Open Sans"/>
              </a:rPr>
              <a:t> Những bộ phận nào giúp khủng long săn mồi tốt?</a:t>
            </a:r>
            <a:endParaRPr lang="en-US" sz="2400" dirty="0">
              <a:solidFill>
                <a:prstClr val="black"/>
              </a:solidFill>
              <a:latin typeface="Arial-Rounded"/>
            </a:endParaRPr>
          </a:p>
        </p:txBody>
      </p:sp>
      <p:sp>
        <p:nvSpPr>
          <p:cNvPr id="7" name="Rectangle 6"/>
          <p:cNvSpPr/>
          <p:nvPr/>
        </p:nvSpPr>
        <p:spPr>
          <a:xfrm>
            <a:off x="357305" y="3465904"/>
            <a:ext cx="800975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3</a:t>
            </a:r>
            <a:r>
              <a:rPr lang="vi-VN" sz="2400" b="1" dirty="0">
                <a:solidFill>
                  <a:srgbClr val="000000"/>
                </a:solidFill>
                <a:latin typeface="Open Sans"/>
              </a:rPr>
              <a:t> :</a:t>
            </a:r>
            <a:r>
              <a:rPr lang="vi-VN" sz="2400" dirty="0">
                <a:solidFill>
                  <a:srgbClr val="000000"/>
                </a:solidFill>
                <a:latin typeface="Open Sans"/>
              </a:rPr>
              <a:t> Nhờ đâu khủng long có khả năng tự vệ tốt?</a:t>
            </a:r>
          </a:p>
        </p:txBody>
      </p:sp>
      <p:sp>
        <p:nvSpPr>
          <p:cNvPr id="8" name="Rectangle 7"/>
          <p:cNvSpPr/>
          <p:nvPr/>
        </p:nvSpPr>
        <p:spPr>
          <a:xfrm>
            <a:off x="357305" y="4036289"/>
            <a:ext cx="800975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4</a:t>
            </a:r>
            <a:r>
              <a:rPr lang="vi-VN" sz="2400" b="1" dirty="0">
                <a:solidFill>
                  <a:srgbClr val="000000"/>
                </a:solidFill>
                <a:latin typeface="Open Sans"/>
              </a:rPr>
              <a:t> :</a:t>
            </a:r>
            <a:r>
              <a:rPr lang="vi-VN" sz="2400" dirty="0">
                <a:solidFill>
                  <a:srgbClr val="000000"/>
                </a:solidFill>
                <a:latin typeface="Open Sans"/>
              </a:rPr>
              <a:t> Vì sao chúng ta không thể gặp khủng long thật?</a:t>
            </a:r>
          </a:p>
        </p:txBody>
      </p:sp>
      <p:pic>
        <p:nvPicPr>
          <p:cNvPr id="9" name="Picture 8"/>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55226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11" y="1869284"/>
            <a:ext cx="8593280" cy="461665"/>
          </a:xfrm>
          <a:prstGeom prst="rect">
            <a:avLst/>
          </a:prstGeom>
        </p:spPr>
        <p:txBody>
          <a:bodyPr wrap="square">
            <a:spAutoFit/>
          </a:bodyPr>
          <a:lstStyle/>
          <a:p>
            <a:r>
              <a:rPr lang="vi-VN" sz="2400" b="1" dirty="0">
                <a:solidFill>
                  <a:srgbClr val="000000"/>
                </a:solidFill>
                <a:latin typeface="Open Sans"/>
              </a:rPr>
              <a:t>Câu 1 :</a:t>
            </a:r>
            <a:r>
              <a:rPr lang="vi-VN" sz="2400" dirty="0">
                <a:solidFill>
                  <a:srgbClr val="000000"/>
                </a:solidFill>
                <a:latin typeface="Open Sans"/>
              </a:rPr>
              <a:t> . Bài đọc cho biết những thông tin nào về khủng long</a:t>
            </a:r>
            <a:r>
              <a:rPr lang="en-US" sz="2400" dirty="0">
                <a:solidFill>
                  <a:srgbClr val="000000"/>
                </a:solidFill>
                <a:latin typeface="Open Sans"/>
              </a:rPr>
              <a:t>.</a:t>
            </a:r>
            <a:endParaRPr lang="vi-VN" sz="2400" dirty="0">
              <a:solidFill>
                <a:srgbClr val="000000"/>
              </a:solidFill>
              <a:latin typeface="Open Sans"/>
            </a:endParaRPr>
          </a:p>
        </p:txBody>
      </p:sp>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3"/>
          <a:stretch>
            <a:fillRect/>
          </a:stretch>
        </p:blipFill>
        <p:spPr>
          <a:xfrm>
            <a:off x="1273259" y="2469194"/>
            <a:ext cx="6686177" cy="1474405"/>
          </a:xfrm>
          <a:prstGeom prst="rect">
            <a:avLst/>
          </a:prstGeom>
        </p:spPr>
      </p:pic>
      <p:pic>
        <p:nvPicPr>
          <p:cNvPr id="5" name="Picture 4"/>
          <p:cNvPicPr>
            <a:picLocks noChangeAspect="1"/>
          </p:cNvPicPr>
          <p:nvPr/>
        </p:nvPicPr>
        <p:blipFill rotWithShape="1">
          <a:blip r:embed="rId3"/>
          <a:srcRect r="46001" b="50064"/>
          <a:stretch/>
        </p:blipFill>
        <p:spPr>
          <a:xfrm>
            <a:off x="644983" y="2838272"/>
            <a:ext cx="3610470" cy="736250"/>
          </a:xfrm>
          <a:prstGeom prst="rect">
            <a:avLst/>
          </a:prstGeom>
        </p:spPr>
      </p:pic>
      <p:pic>
        <p:nvPicPr>
          <p:cNvPr id="6" name="Picture 5"/>
          <p:cNvPicPr>
            <a:picLocks noChangeAspect="1"/>
          </p:cNvPicPr>
          <p:nvPr/>
        </p:nvPicPr>
        <p:blipFill rotWithShape="1">
          <a:blip r:embed="rId3"/>
          <a:srcRect t="48811" r="45690"/>
          <a:stretch/>
        </p:blipFill>
        <p:spPr>
          <a:xfrm>
            <a:off x="4619132" y="2838272"/>
            <a:ext cx="3631250" cy="754728"/>
          </a:xfrm>
          <a:prstGeom prst="rect">
            <a:avLst/>
          </a:prstGeom>
        </p:spPr>
      </p:pic>
      <p:pic>
        <p:nvPicPr>
          <p:cNvPr id="7" name="Picture 6"/>
          <p:cNvPicPr>
            <a:picLocks noChangeAspect="1"/>
          </p:cNvPicPr>
          <p:nvPr/>
        </p:nvPicPr>
        <p:blipFill rotWithShape="1">
          <a:blip r:embed="rId3"/>
          <a:srcRect l="58155" r="972" b="49769"/>
          <a:stretch/>
        </p:blipFill>
        <p:spPr>
          <a:xfrm>
            <a:off x="3540888" y="3711160"/>
            <a:ext cx="2732809" cy="740600"/>
          </a:xfrm>
          <a:prstGeom prst="rect">
            <a:avLst/>
          </a:prstGeom>
        </p:spPr>
      </p:pic>
    </p:spTree>
    <p:extLst>
      <p:ext uri="{BB962C8B-B14F-4D97-AF65-F5344CB8AC3E}">
        <p14:creationId xmlns:p14="http://schemas.microsoft.com/office/powerpoint/2010/main" val="41983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xit" presetSubtype="21" fill="hold" nodeType="with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r>
              <a:rPr lang="vi-VN" sz="2400" b="1" dirty="0">
                <a:solidFill>
                  <a:srgbClr val="000000"/>
                </a:solidFill>
                <a:latin typeface="Open Sans"/>
              </a:rPr>
              <a:t>Câu </a:t>
            </a:r>
            <a:r>
              <a:rPr lang="en-US" sz="2400" b="1" dirty="0">
                <a:solidFill>
                  <a:srgbClr val="000000"/>
                </a:solidFill>
                <a:latin typeface="Open Sans"/>
              </a:rPr>
              <a:t>2</a:t>
            </a:r>
            <a:r>
              <a:rPr lang="vi-VN" sz="2400" b="1" dirty="0">
                <a:solidFill>
                  <a:srgbClr val="000000"/>
                </a:solidFill>
                <a:latin typeface="Open Sans"/>
              </a:rPr>
              <a:t> :</a:t>
            </a:r>
            <a:r>
              <a:rPr lang="vi-VN" sz="2400" dirty="0">
                <a:solidFill>
                  <a:srgbClr val="000000"/>
                </a:solidFill>
                <a:latin typeface="Open Sans"/>
              </a:rPr>
              <a:t> Những bộ phận nào giúp khủng long săn mồi tốt?</a:t>
            </a:r>
            <a:endParaRPr lang="en-US" sz="2400" dirty="0">
              <a:solidFill>
                <a:prstClr val="black"/>
              </a:solidFill>
              <a:latin typeface="Arial-Rounded"/>
            </a:endParaRPr>
          </a:p>
        </p:txBody>
      </p:sp>
      <p:sp>
        <p:nvSpPr>
          <p:cNvPr id="9" name="Rectangle 8"/>
          <p:cNvSpPr/>
          <p:nvPr/>
        </p:nvSpPr>
        <p:spPr>
          <a:xfrm>
            <a:off x="354037" y="2806207"/>
            <a:ext cx="8130141" cy="954107"/>
          </a:xfrm>
          <a:prstGeom prst="rect">
            <a:avLst/>
          </a:prstGeom>
        </p:spPr>
        <p:txBody>
          <a:bodyPr wrap="square">
            <a:spAutoFit/>
          </a:bodyPr>
          <a:lstStyle/>
          <a:p>
            <a:r>
              <a:rPr lang="vi-VN" sz="2800" b="1" i="1" dirty="0">
                <a:solidFill>
                  <a:srgbClr val="FF0000"/>
                </a:solidFill>
                <a:latin typeface="Times New Roman" panose="02020603050405020304" pitchFamily="18" charset="0"/>
                <a:cs typeface="Times New Roman" panose="02020603050405020304" pitchFamily="18" charset="0"/>
              </a:rPr>
              <a:t>Khủng long có khả năng săn mồi tốt nhờ đôi mắt tinh tường cùng cái mũi và đôi tai thính.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2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lang="vi-VN" sz="2400" b="1" dirty="0">
                <a:solidFill>
                  <a:srgbClr val="000000"/>
                </a:solidFill>
                <a:latin typeface="Open Sans"/>
              </a:rPr>
              <a:t>Câu 3 : Nhờ đâu khủng long có khả năng tự vệ tốt?</a:t>
            </a:r>
          </a:p>
        </p:txBody>
      </p:sp>
      <p:sp>
        <p:nvSpPr>
          <p:cNvPr id="9" name="Rectangle 8"/>
          <p:cNvSpPr/>
          <p:nvPr/>
        </p:nvSpPr>
        <p:spPr>
          <a:xfrm>
            <a:off x="785259" y="2723080"/>
            <a:ext cx="7345627" cy="954107"/>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Khủng Long có khả năng tự vệ tốt nhờ cái đầu cứng và cái đuôi dũng mãnh.</a:t>
            </a:r>
          </a:p>
        </p:txBody>
      </p:sp>
    </p:spTree>
    <p:extLst>
      <p:ext uri="{BB962C8B-B14F-4D97-AF65-F5344CB8AC3E}">
        <p14:creationId xmlns:p14="http://schemas.microsoft.com/office/powerpoint/2010/main" val="3143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54037" y="1907543"/>
            <a:ext cx="8436672" cy="461665"/>
          </a:xfrm>
          <a:prstGeom prst="rect">
            <a:avLst/>
          </a:prstGeom>
        </p:spPr>
        <p:txBody>
          <a:bodyPr wrap="square">
            <a:spAutoFit/>
          </a:bodyPr>
          <a:lstStyle/>
          <a:p>
            <a:pPr lvl="0"/>
            <a:r>
              <a:rPr kumimoji="0" lang="vi-VN" sz="2400" b="1" i="0" u="none" strike="noStrike" kern="1200" cap="none" spc="0" normalizeH="0" baseline="0" noProof="0" dirty="0">
                <a:ln>
                  <a:noFill/>
                </a:ln>
                <a:solidFill>
                  <a:srgbClr val="000000"/>
                </a:solidFill>
                <a:effectLst/>
                <a:uLnTx/>
                <a:uFillTx/>
                <a:latin typeface="Open Sans"/>
                <a:cs typeface="+mn-cs"/>
              </a:rPr>
              <a:t>Câu </a:t>
            </a:r>
            <a:r>
              <a:rPr kumimoji="0" lang="en-US" sz="2400" b="1" i="0" u="none" strike="noStrike" kern="1200" cap="none" spc="0" normalizeH="0" baseline="0" noProof="0" dirty="0">
                <a:ln>
                  <a:noFill/>
                </a:ln>
                <a:solidFill>
                  <a:srgbClr val="000000"/>
                </a:solidFill>
                <a:effectLst/>
                <a:uLnTx/>
                <a:uFillTx/>
                <a:latin typeface="Open Sans"/>
                <a:cs typeface="+mn-cs"/>
              </a:rPr>
              <a:t>4</a:t>
            </a:r>
            <a:r>
              <a:rPr lang="vi-VN" sz="2400" b="1" dirty="0">
                <a:solidFill>
                  <a:srgbClr val="000000"/>
                </a:solidFill>
                <a:latin typeface="Open Sans"/>
              </a:rPr>
              <a:t> : Vì sao chúng ta không thể gặp khủng long thật?</a:t>
            </a:r>
          </a:p>
        </p:txBody>
      </p:sp>
      <p:sp>
        <p:nvSpPr>
          <p:cNvPr id="9" name="Rectangle 8"/>
          <p:cNvSpPr/>
          <p:nvPr/>
        </p:nvSpPr>
        <p:spPr>
          <a:xfrm>
            <a:off x="785259" y="2723080"/>
            <a:ext cx="7345627" cy="1384995"/>
          </a:xfrm>
          <a:prstGeom prst="rect">
            <a:avLst/>
          </a:prstGeom>
        </p:spPr>
        <p:txBody>
          <a:bodyPr wrap="square">
            <a:spAutoFit/>
          </a:bodyPr>
          <a:lstStyle/>
          <a:p>
            <a:pPr lvl="0"/>
            <a:r>
              <a:rPr lang="vi-VN" sz="2800" b="1" i="1" dirty="0">
                <a:solidFill>
                  <a:srgbClr val="FF0000"/>
                </a:solidFill>
                <a:latin typeface="Times New Roman" panose="02020603050405020304" pitchFamily="18" charset="0"/>
                <a:cs typeface="Times New Roman" panose="02020603050405020304" pitchFamily="18" charset="0"/>
              </a:rPr>
              <a:t>Chúng ta không thể gặp khủng long thật vì khủng long đã tuyệt chủng trước khi con người xuất hiện.</a:t>
            </a:r>
          </a:p>
        </p:txBody>
      </p:sp>
    </p:spTree>
    <p:extLst>
      <p:ext uri="{BB962C8B-B14F-4D97-AF65-F5344CB8AC3E}">
        <p14:creationId xmlns:p14="http://schemas.microsoft.com/office/powerpoint/2010/main" val="45037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125" y="1053761"/>
            <a:ext cx="2768087" cy="1973064"/>
          </a:xfrm>
          <a:prstGeom prst="rect">
            <a:avLst/>
          </a:prstGeom>
        </p:spPr>
      </p:pic>
      <p:sp>
        <p:nvSpPr>
          <p:cNvPr id="4" name="TextBox 3"/>
          <p:cNvSpPr txBox="1"/>
          <p:nvPr/>
        </p:nvSpPr>
        <p:spPr>
          <a:xfrm>
            <a:off x="1453808" y="2841927"/>
            <a:ext cx="6941156" cy="854080"/>
          </a:xfrm>
          <a:prstGeom prst="rect">
            <a:avLst/>
          </a:prstGeom>
          <a:noFill/>
        </p:spPr>
        <p:txBody>
          <a:bodyPr wrap="square" rtlCol="0">
            <a:spAutoFit/>
          </a:bodyPr>
          <a:lstStyle/>
          <a:p>
            <a:pPr algn="ctr"/>
            <a:r>
              <a:rPr lang="en-US" sz="4950" dirty="0" err="1">
                <a:solidFill>
                  <a:srgbClr val="002060"/>
                </a:solidFill>
                <a:latin typeface="Arial-Rounded" pitchFamily="34" charset="0"/>
                <a:ea typeface="Arial-Rounded" pitchFamily="34" charset="0"/>
                <a:cs typeface="Arial-Rounded" pitchFamily="34" charset="0"/>
              </a:rPr>
              <a:t>Luyện</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đọc</a:t>
            </a:r>
            <a:r>
              <a:rPr lang="en-US" sz="4950" dirty="0">
                <a:solidFill>
                  <a:srgbClr val="002060"/>
                </a:solidFill>
                <a:latin typeface="Arial-Rounded" pitchFamily="34" charset="0"/>
                <a:ea typeface="Arial-Rounded" pitchFamily="34" charset="0"/>
                <a:cs typeface="Arial-Rounded" pitchFamily="34" charset="0"/>
              </a:rPr>
              <a:t> </a:t>
            </a:r>
            <a:r>
              <a:rPr lang="en-US" sz="4950" dirty="0" err="1">
                <a:solidFill>
                  <a:srgbClr val="002060"/>
                </a:solidFill>
                <a:latin typeface="Arial-Rounded" pitchFamily="34" charset="0"/>
                <a:ea typeface="Arial-Rounded" pitchFamily="34" charset="0"/>
                <a:cs typeface="Arial-Rounded" pitchFamily="34" charset="0"/>
              </a:rPr>
              <a:t>lại</a:t>
            </a:r>
            <a:endParaRPr lang="en-US" sz="4950" dirty="0">
              <a:solidFill>
                <a:srgbClr val="00206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3"/>
          <a:stretch>
            <a:fillRect/>
          </a:stretch>
        </p:blipFill>
        <p:spPr>
          <a:xfrm>
            <a:off x="354037" y="152339"/>
            <a:ext cx="1838445" cy="15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8760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libri" panose="020F0502020204030204"/>
                <a:ea typeface="+mn-ea"/>
                <a:cs typeface="+mn-cs"/>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8749145" cy="38164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bầy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suy nghĩ của nhiều người, khủng long là loài sinh vật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ồ</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Nhưng trên thực tế, có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khủng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bằng một chú chó nhỏ.  Kh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ủ</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thường ăn thịt, cũng có một số loài ăn cỏ.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Chân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rất khỏe.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thế họ có thể di chuyển khắp một vùng rộng lớn để kiếm</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ăn</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có khả năng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săn</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mồi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nhờ</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tường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mũi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Khủng long cũng có khả năng tự vệ tốt nhờ vào cái đầu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cái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quất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đuôi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dũng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khi con người xuất hiện, khủng long đã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chủng</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Vì thế, chúng ta sẽ không bao giờ có thể nhìn thấy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khủng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thật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Bách khoa tri thức về khám phá giới trẻ - Khủng long)</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6393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3189767" y="2192965"/>
            <a:ext cx="3086100" cy="854080"/>
          </a:xfrm>
          <a:prstGeom prst="rect">
            <a:avLst/>
          </a:prstGeom>
          <a:noFill/>
        </p:spPr>
        <p:txBody>
          <a:bodyPr wrap="square" rtlCol="0">
            <a:spAutoFit/>
          </a:bodyPr>
          <a:lstStyle/>
          <a:p>
            <a:r>
              <a:rPr lang="en-US" sz="4950" dirty="0" err="1">
                <a:solidFill>
                  <a:srgbClr val="00B050"/>
                </a:solidFill>
                <a:latin typeface="Arial-Rounded"/>
              </a:rPr>
              <a:t>Luyện</a:t>
            </a:r>
            <a:r>
              <a:rPr lang="en-US" sz="4950" dirty="0">
                <a:solidFill>
                  <a:srgbClr val="00B050"/>
                </a:solidFill>
                <a:latin typeface="Arial-Rounded"/>
              </a:rPr>
              <a:t> </a:t>
            </a:r>
            <a:r>
              <a:rPr lang="en-US" sz="4950" dirty="0" err="1">
                <a:solidFill>
                  <a:srgbClr val="00B050"/>
                </a:solidFill>
                <a:latin typeface="Arial-Rounded"/>
              </a:rPr>
              <a:t>tập</a:t>
            </a:r>
            <a:endParaRPr lang="en-US" sz="4950" dirty="0">
              <a:solidFill>
                <a:srgbClr val="00B050"/>
              </a:solidFill>
              <a:latin typeface="Arial-Rounded"/>
            </a:endParaRPr>
          </a:p>
        </p:txBody>
      </p:sp>
    </p:spTree>
    <p:extLst>
      <p:ext uri="{BB962C8B-B14F-4D97-AF65-F5344CB8AC3E}">
        <p14:creationId xmlns:p14="http://schemas.microsoft.com/office/powerpoint/2010/main" val="3395074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257693" y="237447"/>
            <a:ext cx="8418716" cy="461665"/>
          </a:xfrm>
          <a:prstGeom prst="rect">
            <a:avLst/>
          </a:prstGeom>
          <a:noFill/>
        </p:spPr>
        <p:txBody>
          <a:bodyPr wrap="square">
            <a:spAutoFit/>
          </a:bodyPr>
          <a:lstStyle/>
          <a:p>
            <a:r>
              <a:rPr lang="en-US" sz="2400" dirty="0"/>
              <a:t>1. </a:t>
            </a:r>
            <a:r>
              <a:rPr lang="en-US" sz="2400" dirty="0" err="1"/>
              <a:t>Tìm</a:t>
            </a:r>
            <a:r>
              <a:rPr lang="en-US" sz="2400" dirty="0"/>
              <a:t> </a:t>
            </a:r>
            <a:r>
              <a:rPr lang="en-US" sz="2400" dirty="0" err="1"/>
              <a:t>trong</a:t>
            </a:r>
            <a:r>
              <a:rPr lang="en-US" sz="2400" dirty="0"/>
              <a:t> </a:t>
            </a:r>
            <a:r>
              <a:rPr lang="en-US" sz="2400" dirty="0" err="1"/>
              <a:t>bài</a:t>
            </a:r>
            <a:r>
              <a:rPr lang="en-US" sz="2400" dirty="0"/>
              <a:t> </a:t>
            </a:r>
            <a:r>
              <a:rPr lang="en-US" sz="2400" dirty="0" err="1"/>
              <a:t>từ</a:t>
            </a:r>
            <a:r>
              <a:rPr lang="en-US" sz="2400" dirty="0"/>
              <a:t> </a:t>
            </a:r>
            <a:r>
              <a:rPr lang="en-US" sz="2400" dirty="0" err="1"/>
              <a:t>ngữ</a:t>
            </a:r>
            <a:r>
              <a:rPr lang="en-US" sz="2400" dirty="0"/>
              <a:t> </a:t>
            </a:r>
            <a:r>
              <a:rPr lang="en-US" sz="2400" dirty="0" err="1"/>
              <a:t>dùng</a:t>
            </a:r>
            <a:r>
              <a:rPr lang="en-US" sz="2400" dirty="0"/>
              <a:t> </a:t>
            </a:r>
            <a:r>
              <a:rPr lang="en-US" sz="2400" dirty="0" err="1"/>
              <a:t>để</a:t>
            </a:r>
            <a:r>
              <a:rPr lang="en-US" sz="2400" dirty="0"/>
              <a:t> </a:t>
            </a:r>
            <a:r>
              <a:rPr lang="en-US" sz="2400" dirty="0" err="1"/>
              <a:t>tả</a:t>
            </a:r>
            <a:r>
              <a:rPr lang="en-US" sz="2400" dirty="0"/>
              <a:t> </a:t>
            </a:r>
            <a:r>
              <a:rPr lang="en-US" sz="2400" dirty="0" err="1"/>
              <a:t>các</a:t>
            </a:r>
            <a:r>
              <a:rPr lang="en-US" sz="2400" dirty="0"/>
              <a:t> </a:t>
            </a:r>
            <a:r>
              <a:rPr lang="en-US" sz="2400" dirty="0" err="1"/>
              <a:t>bộ</a:t>
            </a:r>
            <a:r>
              <a:rPr lang="en-US" sz="2400" dirty="0"/>
              <a:t> </a:t>
            </a:r>
            <a:r>
              <a:rPr lang="en-US" sz="2400" dirty="0" err="1"/>
              <a:t>phận</a:t>
            </a:r>
            <a:r>
              <a:rPr lang="en-US" sz="2400" dirty="0"/>
              <a:t> </a:t>
            </a:r>
            <a:r>
              <a:rPr lang="en-US" sz="2400" dirty="0" err="1"/>
              <a:t>của</a:t>
            </a:r>
            <a:r>
              <a:rPr lang="en-US" sz="2400" dirty="0"/>
              <a:t> </a:t>
            </a:r>
            <a:r>
              <a:rPr lang="en-US" sz="2400" dirty="0" err="1"/>
              <a:t>khủng</a:t>
            </a:r>
            <a:r>
              <a:rPr lang="en-US" sz="2400" dirty="0"/>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472882" y="852055"/>
            <a:ext cx="4719521" cy="4007492"/>
          </a:xfrm>
          <a:prstGeom prst="rect">
            <a:avLst/>
          </a:prstGeom>
        </p:spPr>
      </p:pic>
      <p:sp>
        <p:nvSpPr>
          <p:cNvPr id="2" name="Rectangle 1"/>
          <p:cNvSpPr/>
          <p:nvPr/>
        </p:nvSpPr>
        <p:spPr>
          <a:xfrm>
            <a:off x="5600700" y="1226027"/>
            <a:ext cx="3002972" cy="3046988"/>
          </a:xfrm>
          <a:prstGeom prst="rect">
            <a:avLst/>
          </a:prstGeom>
        </p:spPr>
        <p:txBody>
          <a:bodyPr wrap="square">
            <a:spAutoFit/>
          </a:bodyPr>
          <a:lstStyle/>
          <a:p>
            <a:pPr algn="just"/>
            <a:r>
              <a:rPr lang="vi-VN" sz="2400" i="1" dirty="0">
                <a:solidFill>
                  <a:srgbClr val="FF0000"/>
                </a:solidFill>
                <a:latin typeface="+mj-lt"/>
              </a:rPr>
              <a:t>- Từ dùng để tả các bộ phận của khủng long là: </a:t>
            </a:r>
          </a:p>
          <a:p>
            <a:pPr algn="just"/>
            <a:r>
              <a:rPr lang="vi-VN" sz="2400" i="1" dirty="0">
                <a:solidFill>
                  <a:srgbClr val="FF0000"/>
                </a:solidFill>
                <a:latin typeface="+mj-lt"/>
              </a:rPr>
              <a:t>+ (tai) thính. </a:t>
            </a:r>
          </a:p>
          <a:p>
            <a:pPr algn="just"/>
            <a:r>
              <a:rPr lang="vi-VN" sz="2400" i="1" dirty="0">
                <a:solidFill>
                  <a:srgbClr val="FF0000"/>
                </a:solidFill>
                <a:latin typeface="+mj-lt"/>
              </a:rPr>
              <a:t>+ (mắt) tinh tường. </a:t>
            </a:r>
          </a:p>
          <a:p>
            <a:pPr algn="just"/>
            <a:r>
              <a:rPr lang="vi-VN" sz="2400" i="1" dirty="0">
                <a:solidFill>
                  <a:srgbClr val="FF0000"/>
                </a:solidFill>
                <a:latin typeface="+mj-lt"/>
              </a:rPr>
              <a:t>+ (đầu) cứng</a:t>
            </a:r>
          </a:p>
          <a:p>
            <a:pPr algn="just"/>
            <a:r>
              <a:rPr lang="vi-VN" sz="2400" i="1" dirty="0">
                <a:solidFill>
                  <a:srgbClr val="FF0000"/>
                </a:solidFill>
                <a:latin typeface="+mj-lt"/>
              </a:rPr>
              <a:t>+ (chân) thẳng và rất khỏe. </a:t>
            </a:r>
            <a:endParaRPr lang="vi-VN" sz="2400" b="0" i="1" dirty="0">
              <a:solidFill>
                <a:srgbClr val="FF0000"/>
              </a:solidFill>
              <a:effectLst/>
              <a:latin typeface="+mj-lt"/>
            </a:endParaRPr>
          </a:p>
        </p:txBody>
      </p:sp>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68667" y="0"/>
            <a:ext cx="8058150" cy="914400"/>
          </a:xfrm>
          <a:prstGeom prst="roundRect">
            <a:avLst/>
          </a:prstGeom>
          <a:ln/>
        </p:spPr>
        <p:style>
          <a:lnRef idx="2">
            <a:schemeClr val="accent2"/>
          </a:lnRef>
          <a:fillRef idx="1">
            <a:schemeClr val="lt1"/>
          </a:fillRef>
          <a:effectRef idx="0">
            <a:schemeClr val="accent2"/>
          </a:effectRef>
          <a:fontRef idx="minor">
            <a:schemeClr val="dk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
        <p:nvSpPr>
          <p:cNvPr id="2" name="Rectangle 1"/>
          <p:cNvSpPr/>
          <p:nvPr/>
        </p:nvSpPr>
        <p:spPr>
          <a:xfrm>
            <a:off x="789709" y="1112489"/>
            <a:ext cx="5523869" cy="954107"/>
          </a:xfrm>
          <a:prstGeom prst="rect">
            <a:avLst/>
          </a:prstGeom>
        </p:spPr>
        <p:txBody>
          <a:bodyPr wrap="square">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M: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Đầu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khủng</a:t>
            </a:r>
            <a:r>
              <a:rPr lang="en-US" sz="2800" dirty="0">
                <a:solidFill>
                  <a:srgbClr val="000000"/>
                </a:solidFill>
                <a:latin typeface="Times New Roman" panose="02020603050405020304" pitchFamily="18" charset="0"/>
                <a:cs typeface="Times New Roman" panose="02020603050405020304" pitchFamily="18" charset="0"/>
              </a:rPr>
              <a:t> long </a:t>
            </a:r>
            <a:r>
              <a:rPr lang="en-US" sz="2800" dirty="0" err="1">
                <a:solidFill>
                  <a:srgbClr val="000000"/>
                </a:solidFill>
                <a:latin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cứng</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924791" y="2536112"/>
            <a:ext cx="6213764" cy="1815882"/>
          </a:xfrm>
          <a:prstGeom prst="rect">
            <a:avLst/>
          </a:prstGeom>
        </p:spPr>
        <p:txBody>
          <a:bodyPr wrap="square">
            <a:spAutoFit/>
          </a:bodyPr>
          <a:lstStyle/>
          <a:p>
            <a:pPr algn="just"/>
            <a:r>
              <a:rPr lang="vi-VN" sz="2800" i="1" dirty="0">
                <a:solidFill>
                  <a:srgbClr val="FF0000"/>
                </a:solidFill>
                <a:latin typeface="+mj-lt"/>
              </a:rPr>
              <a:t>- Mắt khủng long thế nào?</a:t>
            </a:r>
          </a:p>
          <a:p>
            <a:pPr algn="just"/>
            <a:r>
              <a:rPr lang="vi-VN" sz="2800" i="1" dirty="0">
                <a:solidFill>
                  <a:srgbClr val="FF0000"/>
                </a:solidFill>
                <a:latin typeface="+mj-lt"/>
              </a:rPr>
              <a:t>- Mắt khủng long rất tinh tường. </a:t>
            </a:r>
          </a:p>
          <a:p>
            <a:pPr algn="just"/>
            <a:r>
              <a:rPr lang="vi-VN" sz="2800" i="1" dirty="0">
                <a:solidFill>
                  <a:srgbClr val="FF0000"/>
                </a:solidFill>
                <a:latin typeface="+mj-lt"/>
              </a:rPr>
              <a:t>- Chân khủng long thế nào?</a:t>
            </a:r>
          </a:p>
          <a:p>
            <a:pPr algn="just"/>
            <a:r>
              <a:rPr lang="vi-VN" sz="2800" i="1" dirty="0">
                <a:solidFill>
                  <a:srgbClr val="FF0000"/>
                </a:solidFill>
                <a:latin typeface="+mj-lt"/>
              </a:rPr>
              <a:t>- Chân khủng long thẳng và rất khỏe. </a:t>
            </a:r>
            <a:endParaRPr lang="vi-VN" sz="2800" b="0" i="1" dirty="0">
              <a:solidFill>
                <a:srgbClr val="FF0000"/>
              </a:solidFill>
              <a:effectLst/>
              <a:latin typeface="+mj-lt"/>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31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647507" y="2208914"/>
            <a:ext cx="3971261" cy="1477328"/>
          </a:xfrm>
          <a:prstGeom prst="rect">
            <a:avLst/>
          </a:prstGeom>
          <a:noFill/>
        </p:spPr>
        <p:txBody>
          <a:bodyPr wrap="square" rtlCol="0">
            <a:spAutoFit/>
          </a:bodyPr>
          <a:lstStyle/>
          <a:p>
            <a:pPr algn="ctr"/>
            <a:r>
              <a:rPr lang="en-US" sz="4500" dirty="0" err="1">
                <a:solidFill>
                  <a:prstClr val="black"/>
                </a:solidFill>
                <a:latin typeface="Arial-Rounded"/>
              </a:rPr>
              <a:t>Tiết</a:t>
            </a:r>
            <a:r>
              <a:rPr lang="en-US" sz="4500" dirty="0">
                <a:solidFill>
                  <a:prstClr val="black"/>
                </a:solidFill>
                <a:latin typeface="Arial-Rounded"/>
              </a:rPr>
              <a:t> 1 + 2</a:t>
            </a:r>
          </a:p>
          <a:p>
            <a:pPr algn="ctr"/>
            <a:r>
              <a:rPr lang="en-US" sz="4500" dirty="0" err="1">
                <a:solidFill>
                  <a:prstClr val="black"/>
                </a:solidFill>
                <a:latin typeface="Arial-Rounded"/>
              </a:rPr>
              <a:t>Đọc</a:t>
            </a:r>
            <a:endParaRPr lang="en-US" sz="4500" dirty="0">
              <a:solidFill>
                <a:prstClr val="black"/>
              </a:solidFill>
              <a:latin typeface="Arial-Rounded"/>
            </a:endParaRPr>
          </a:p>
        </p:txBody>
      </p:sp>
    </p:spTree>
    <p:extLst>
      <p:ext uri="{BB962C8B-B14F-4D97-AF65-F5344CB8AC3E}">
        <p14:creationId xmlns:p14="http://schemas.microsoft.com/office/powerpoint/2010/main" val="304132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1204967" y="687386"/>
            <a:ext cx="1613648" cy="707886"/>
            <a:chOff x="369343" y="590904"/>
            <a:chExt cx="1613647" cy="707886"/>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590904"/>
              <a:ext cx="1613647" cy="707886"/>
            </a:xfrm>
            <a:prstGeom prst="rect">
              <a:avLst/>
            </a:prstGeom>
            <a:noFill/>
          </p:spPr>
          <p:txBody>
            <a:bodyPr wrap="square" rtlCol="0">
              <a:spAutoFit/>
            </a:bodyPr>
            <a:lstStyle/>
            <a:p>
              <a:pPr defTabSz="914378">
                <a:buClr>
                  <a:srgbClr val="000000"/>
                </a:buClr>
              </a:pPr>
              <a:r>
                <a:rPr lang="en-US" sz="4000" kern="0" dirty="0">
                  <a:solidFill>
                    <a:srgbClr val="FFAB40">
                      <a:lumMod val="50000"/>
                    </a:srgbClr>
                  </a:solidFill>
                  <a:latin typeface="UTM Cookies" panose="02040603050506020204" pitchFamily="18" charset="0"/>
                  <a:cs typeface="Arial"/>
                  <a:sym typeface="Arial"/>
                </a:rPr>
                <a:t>BÀI</a:t>
              </a:r>
              <a:r>
                <a:rPr lang="en-US" sz="1800" kern="0" dirty="0">
                  <a:solidFill>
                    <a:srgbClr val="FFAB40">
                      <a:lumMod val="50000"/>
                    </a:srgbClr>
                  </a:solidFill>
                  <a:latin typeface="UTM Cookies" panose="02040603050506020204" pitchFamily="18" charset="0"/>
                  <a:cs typeface="Arial"/>
                  <a:sym typeface="Arial"/>
                </a:rPr>
                <a:t> </a:t>
              </a:r>
              <a:r>
                <a:rPr lang="en-US" sz="4000" kern="0" dirty="0">
                  <a:solidFill>
                    <a:srgbClr val="FFAB40">
                      <a:lumMod val="50000"/>
                    </a:srgbClr>
                  </a:solidFill>
                  <a:latin typeface="UTM Cookies" panose="02040603050506020204" pitchFamily="18" charset="0"/>
                  <a:cs typeface="Arial"/>
                  <a:sym typeface="Arial"/>
                </a:rPr>
                <a:t>10</a:t>
              </a:r>
            </a:p>
          </p:txBody>
        </p:sp>
        <p:sp>
          <p:nvSpPr>
            <p:cNvPr id="4" name="TextBox 3">
              <a:extLst>
                <a:ext uri="{FF2B5EF4-FFF2-40B4-BE49-F238E27FC236}">
                  <a16:creationId xmlns:a16="http://schemas.microsoft.com/office/drawing/2014/main" id="{31A601FE-6892-4EC6-ACDD-75D395FCC956}"/>
                </a:ext>
              </a:extLst>
            </p:cNvPr>
            <p:cNvSpPr txBox="1"/>
            <p:nvPr/>
          </p:nvSpPr>
          <p:spPr>
            <a:xfrm>
              <a:off x="369343" y="590904"/>
              <a:ext cx="1613647" cy="707886"/>
            </a:xfrm>
            <a:prstGeom prst="rect">
              <a:avLst/>
            </a:prstGeom>
            <a:noFill/>
          </p:spPr>
          <p:txBody>
            <a:bodyPr wrap="square" rtlCol="0">
              <a:spAutoFit/>
            </a:bodyPr>
            <a:lstStyle/>
            <a:p>
              <a:pPr defTabSz="914378">
                <a:buClr>
                  <a:srgbClr val="000000"/>
                </a:buClr>
              </a:pPr>
              <a:r>
                <a:rPr lang="en-US" sz="4000" kern="0" dirty="0">
                  <a:solidFill>
                    <a:srgbClr val="FFAB40"/>
                  </a:solidFill>
                  <a:latin typeface="UTM Cookies" panose="02040603050506020204" pitchFamily="18" charset="0"/>
                  <a:cs typeface="Arial"/>
                  <a:sym typeface="Arial"/>
                </a:rPr>
                <a:t>BÀI</a:t>
              </a:r>
              <a:r>
                <a:rPr lang="en-US" sz="1800" kern="0" dirty="0">
                  <a:solidFill>
                    <a:srgbClr val="FFAB40"/>
                  </a:solidFill>
                  <a:latin typeface="UTM Cookies" panose="02040603050506020204" pitchFamily="18" charset="0"/>
                  <a:cs typeface="Arial"/>
                  <a:sym typeface="Arial"/>
                </a:rPr>
                <a:t> </a:t>
              </a:r>
              <a:r>
                <a:rPr lang="en-US" sz="4000" kern="0" dirty="0">
                  <a:solidFill>
                    <a:srgbClr val="FFAB40"/>
                  </a:solidFill>
                  <a:latin typeface="UTM Cookies" panose="02040603050506020204" pitchFamily="18" charset="0"/>
                  <a:cs typeface="Arial"/>
                  <a:sym typeface="Arial"/>
                </a:rPr>
                <a:t>10</a:t>
              </a:r>
            </a:p>
          </p:txBody>
        </p:sp>
      </p:grpSp>
      <p:sp>
        <p:nvSpPr>
          <p:cNvPr id="13" name="TextBox 12">
            <a:extLst>
              <a:ext uri="{FF2B5EF4-FFF2-40B4-BE49-F238E27FC236}">
                <a16:creationId xmlns:a16="http://schemas.microsoft.com/office/drawing/2014/main" id="{7B5B728C-6E08-431C-95CB-497657ACF5B5}"/>
              </a:ext>
            </a:extLst>
          </p:cNvPr>
          <p:cNvSpPr txBox="1"/>
          <p:nvPr/>
        </p:nvSpPr>
        <p:spPr>
          <a:xfrm>
            <a:off x="2664966" y="701428"/>
            <a:ext cx="5365427" cy="584775"/>
          </a:xfrm>
          <a:prstGeom prst="rect">
            <a:avLst/>
          </a:prstGeom>
          <a:noFill/>
        </p:spPr>
        <p:txBody>
          <a:bodyPr wrap="square" rtlCol="0">
            <a:spAutoFit/>
          </a:bodyPr>
          <a:lstStyle/>
          <a:p>
            <a:pPr algn="ctr" defTabSz="914378">
              <a:buClr>
                <a:srgbClr val="000000"/>
              </a:buClr>
            </a:pPr>
            <a:r>
              <a:rPr lang="en-US" sz="3200" b="1" kern="0" dirty="0">
                <a:solidFill>
                  <a:srgbClr val="FF0000"/>
                </a:solidFill>
                <a:latin typeface="Arial"/>
                <a:cs typeface="Arial"/>
                <a:sym typeface="Arial"/>
              </a:rPr>
              <a:t>KHỦNG LONG</a:t>
            </a:r>
          </a:p>
        </p:txBody>
      </p:sp>
      <p:pic>
        <p:nvPicPr>
          <p:cNvPr id="6" name="Picture 5"/>
          <p:cNvPicPr>
            <a:picLocks noChangeAspect="1"/>
          </p:cNvPicPr>
          <p:nvPr/>
        </p:nvPicPr>
        <p:blipFill>
          <a:blip r:embed="rId3"/>
          <a:stretch>
            <a:fillRect/>
          </a:stretch>
        </p:blipFill>
        <p:spPr>
          <a:xfrm>
            <a:off x="674975" y="1605396"/>
            <a:ext cx="3439825" cy="2623704"/>
          </a:xfrm>
          <a:prstGeom prst="rect">
            <a:avLst/>
          </a:prstGeom>
        </p:spPr>
      </p:pic>
      <p:pic>
        <p:nvPicPr>
          <p:cNvPr id="8" name="Picture 7"/>
          <p:cNvPicPr>
            <a:picLocks noChangeAspect="1"/>
          </p:cNvPicPr>
          <p:nvPr/>
        </p:nvPicPr>
        <p:blipFill>
          <a:blip r:embed="rId4"/>
          <a:stretch>
            <a:fillRect/>
          </a:stretch>
        </p:blipFill>
        <p:spPr>
          <a:xfrm>
            <a:off x="4540827" y="1605396"/>
            <a:ext cx="3664351" cy="2623704"/>
          </a:xfrm>
          <a:prstGeom prst="rect">
            <a:avLst/>
          </a:prstGeom>
        </p:spPr>
      </p:pic>
    </p:spTree>
    <p:custDataLst>
      <p:tags r:id="rId1"/>
    </p:custDataLst>
    <p:extLst>
      <p:ext uri="{BB962C8B-B14F-4D97-AF65-F5344CB8AC3E}">
        <p14:creationId xmlns:p14="http://schemas.microsoft.com/office/powerpoint/2010/main" val="102210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124691" y="863590"/>
            <a:ext cx="8749145" cy="3816429"/>
          </a:xfrm>
          <a:prstGeom prst="rect">
            <a:avLst/>
          </a:prstGeom>
          <a:noFill/>
        </p:spPr>
        <p:txBody>
          <a:bodyPr wrap="square">
            <a:spAutoFit/>
          </a:bodyPr>
          <a:lstStyle/>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long là loài sinh vật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đàn</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a:t>
            </a:r>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a:t>
            </a:r>
            <a:r>
              <a:rPr lang="en-US" sz="2200" dirty="0">
                <a:latin typeface="Times New Roman" panose="02020603050405020304" pitchFamily="18" charset="0"/>
                <a:cs typeface="Times New Roman" panose="02020603050405020304" pitchFamily="18" charset="0"/>
              </a:rPr>
              <a:t>o</a:t>
            </a:r>
            <a:r>
              <a:rPr lang="vi-VN" sz="2200" dirty="0">
                <a:latin typeface="Times New Roman" panose="02020603050405020304" pitchFamily="18" charset="0"/>
                <a:cs typeface="Times New Roman" panose="02020603050405020304" pitchFamily="18" charset="0"/>
              </a:rPr>
              <a:t>ng suy nghĩ của nhiều người, khủng long là loài sinh vật </a:t>
            </a:r>
            <a:r>
              <a:rPr lang="en-US" sz="2200" dirty="0" err="1">
                <a:latin typeface="Times New Roman" panose="02020603050405020304" pitchFamily="18" charset="0"/>
                <a:cs typeface="Times New Roman" panose="02020603050405020304" pitchFamily="18" charset="0"/>
              </a:rPr>
              <a:t>khổng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a:t>
            </a:r>
            <a:r>
              <a:rPr lang="en-US" sz="2200" dirty="0">
                <a:latin typeface="Times New Roman" panose="02020603050405020304" pitchFamily="18" charset="0"/>
                <a:cs typeface="Times New Roman" panose="02020603050405020304" pitchFamily="18" charset="0"/>
              </a:rPr>
              <a:t>ồ</a:t>
            </a:r>
            <a:r>
              <a:rPr lang="vi-VN" sz="2200" dirty="0">
                <a:latin typeface="Times New Roman" panose="02020603050405020304" pitchFamily="18" charset="0"/>
                <a:cs typeface="Times New Roman" panose="02020603050405020304" pitchFamily="18" charset="0"/>
              </a:rPr>
              <a:t>.  Nhưng trên thực tế, có </a:t>
            </a:r>
            <a:r>
              <a:rPr lang="en-US" sz="2200" dirty="0" err="1">
                <a:latin typeface="Times New Roman" panose="02020603050405020304" pitchFamily="18" charset="0"/>
                <a:cs typeface="Times New Roman" panose="02020603050405020304" pitchFamily="18" charset="0"/>
              </a:rPr>
              <a:t>loài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khủng </a:t>
            </a:r>
            <a:r>
              <a:rPr lang="en-US" sz="2200" dirty="0">
                <a:latin typeface="Times New Roman" panose="02020603050405020304" pitchFamily="18" charset="0"/>
                <a:cs typeface="Times New Roman" panose="02020603050405020304" pitchFamily="18" charset="0"/>
              </a:rPr>
              <a:t>long </a:t>
            </a:r>
            <a:r>
              <a:rPr lang="vi-VN" sz="2200" dirty="0">
                <a:latin typeface="Times New Roman" panose="02020603050405020304" pitchFamily="18" charset="0"/>
                <a:cs typeface="Times New Roman" panose="02020603050405020304" pitchFamily="18" charset="0"/>
              </a:rPr>
              <a:t>chỉ bằng một chú chó nhỏ.  Kh</a:t>
            </a:r>
            <a:r>
              <a:rPr lang="en-US" sz="2200" dirty="0">
                <a:latin typeface="Times New Roman" panose="02020603050405020304" pitchFamily="18" charset="0"/>
                <a:cs typeface="Times New Roman" panose="02020603050405020304" pitchFamily="18" charset="0"/>
              </a:rPr>
              <a:t>ủ</a:t>
            </a:r>
            <a:r>
              <a:rPr lang="vi-VN" sz="2200" dirty="0">
                <a:latin typeface="Times New Roman" panose="02020603050405020304" pitchFamily="18" charset="0"/>
                <a:cs typeface="Times New Roman" panose="02020603050405020304" pitchFamily="18" charset="0"/>
              </a:rPr>
              <a:t>ng </a:t>
            </a:r>
            <a:r>
              <a:rPr lang="en-US" sz="2200" dirty="0">
                <a:latin typeface="Times New Roman" panose="02020603050405020304" pitchFamily="18" charset="0"/>
                <a:cs typeface="Times New Roman" panose="02020603050405020304" pitchFamily="18" charset="0"/>
              </a:rPr>
              <a:t>long</a:t>
            </a:r>
            <a:r>
              <a:rPr lang="vi-VN" sz="2200" dirty="0">
                <a:latin typeface="Times New Roman" panose="02020603050405020304" pitchFamily="18" charset="0"/>
                <a:cs typeface="Times New Roman" panose="02020603050405020304" pitchFamily="18" charset="0"/>
              </a:rPr>
              <a:t> thường ăn thịt, cũng có một số loài ăn cỏ. </a:t>
            </a:r>
            <a:endParaRPr lang="en-US" sz="2200" dirty="0">
              <a:latin typeface="Times New Roman" panose="02020603050405020304" pitchFamily="18" charset="0"/>
              <a:cs typeface="Times New Roman" panose="02020603050405020304" pitchFamily="18" charset="0"/>
            </a:endParaRPr>
          </a:p>
          <a:p>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Chân </a:t>
            </a:r>
            <a:r>
              <a:rPr lang="en-US" sz="2200" dirty="0" err="1">
                <a:latin typeface="Times New Roman" panose="02020603050405020304" pitchFamily="18" charset="0"/>
                <a:cs typeface="Times New Roman" panose="02020603050405020304" pitchFamily="18" charset="0"/>
              </a:rPr>
              <a:t>thẳng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rất khỏe.  </a:t>
            </a:r>
            <a:r>
              <a:rPr lang="en-US" sz="2200" dirty="0" err="1">
                <a:latin typeface="Times New Roman" panose="02020603050405020304" pitchFamily="18" charset="0"/>
                <a:cs typeface="Times New Roman" panose="02020603050405020304" pitchFamily="18" charset="0"/>
              </a:rPr>
              <a:t>Vì</a:t>
            </a:r>
            <a:r>
              <a:rPr lang="vi-VN" sz="2200" dirty="0">
                <a:latin typeface="Times New Roman" panose="02020603050405020304" pitchFamily="18" charset="0"/>
                <a:cs typeface="Times New Roman" panose="02020603050405020304" pitchFamily="18" charset="0"/>
              </a:rPr>
              <a:t> thế họ có thể di chuyển khắp một vùng rộng lớn để kiếm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ăn</a:t>
            </a:r>
            <a:r>
              <a:rPr lang="vi-VN" sz="2200" dirty="0">
                <a:latin typeface="Times New Roman" panose="02020603050405020304" pitchFamily="18" charset="0"/>
                <a:cs typeface="Times New Roman" panose="02020603050405020304" pitchFamily="18" charset="0"/>
              </a:rPr>
              <a:t>.  Khủng long có khả năng </a:t>
            </a:r>
            <a:r>
              <a:rPr lang="en-US" sz="2200" dirty="0" err="1">
                <a:latin typeface="Times New Roman" panose="02020603050405020304" pitchFamily="18" charset="0"/>
                <a:cs typeface="Times New Roman" panose="02020603050405020304" pitchFamily="18" charset="0"/>
              </a:rPr>
              <a:t>săn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mũi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đôi</a:t>
            </a:r>
            <a:r>
              <a:rPr lang="en-US" sz="2200" dirty="0">
                <a:latin typeface="Times New Roman" panose="02020603050405020304" pitchFamily="18" charset="0"/>
                <a:cs typeface="Times New Roman" panose="02020603050405020304" pitchFamily="18" charset="0"/>
              </a:rPr>
              <a:t> tai </a:t>
            </a:r>
            <a:r>
              <a:rPr lang="en-US" sz="2200" dirty="0" err="1">
                <a:latin typeface="Times New Roman" panose="02020603050405020304" pitchFamily="18" charset="0"/>
                <a:cs typeface="Times New Roman" panose="02020603050405020304" pitchFamily="18" charset="0"/>
              </a:rPr>
              <a:t>thính</a:t>
            </a:r>
            <a:r>
              <a:rPr lang="vi-VN" sz="2200" dirty="0">
                <a:latin typeface="Times New Roman" panose="02020603050405020304" pitchFamily="18" charset="0"/>
                <a:cs typeface="Times New Roman" panose="02020603050405020304" pitchFamily="18" charset="0"/>
              </a:rPr>
              <a:t>.  Khủng long cũng có khả năng tự vệ tốt nhờ vào cái đầu </a:t>
            </a:r>
            <a:r>
              <a:rPr lang="en-US" sz="2200" dirty="0" err="1">
                <a:latin typeface="Times New Roman" panose="02020603050405020304" pitchFamily="18" charset="0"/>
                <a:cs typeface="Times New Roman" panose="02020603050405020304" pitchFamily="18" charset="0"/>
              </a:rPr>
              <a:t>cứng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và cái </a:t>
            </a:r>
            <a:r>
              <a:rPr lang="en-US" sz="2200" dirty="0" err="1">
                <a:latin typeface="Times New Roman" panose="02020603050405020304" pitchFamily="18" charset="0"/>
                <a:cs typeface="Times New Roman" panose="02020603050405020304" pitchFamily="18" charset="0"/>
              </a:rPr>
              <a:t>quất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đuôi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mãnh</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Trước khi con người xuất hiện, khủng long đã </a:t>
            </a:r>
            <a:r>
              <a:rPr lang="en-US" sz="2200" dirty="0" err="1">
                <a:latin typeface="Times New Roman" panose="02020603050405020304" pitchFamily="18" charset="0"/>
                <a:cs typeface="Times New Roman" panose="02020603050405020304" pitchFamily="18" charset="0"/>
              </a:rPr>
              <a:t>tuyệt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chủng</a:t>
            </a:r>
            <a:r>
              <a:rPr lang="vi-VN" sz="2200" dirty="0">
                <a:latin typeface="Times New Roman" panose="02020603050405020304" pitchFamily="18" charset="0"/>
                <a:cs typeface="Times New Roman" panose="02020603050405020304" pitchFamily="18" charset="0"/>
              </a:rPr>
              <a:t>.  Vì thế, chúng ta sẽ không bao giờ có thể nhìn thấy </a:t>
            </a:r>
            <a:r>
              <a:rPr lang="en-US" sz="2200" dirty="0" err="1">
                <a:latin typeface="Times New Roman" panose="02020603050405020304" pitchFamily="18" charset="0"/>
                <a:cs typeface="Times New Roman" panose="02020603050405020304" pitchFamily="18" charset="0"/>
              </a:rPr>
              <a:t>khủng</a:t>
            </a:r>
            <a:r>
              <a:rPr lang="en-US" sz="2200" dirty="0">
                <a:latin typeface="Times New Roman" panose="02020603050405020304" pitchFamily="18" charset="0"/>
                <a:cs typeface="Times New Roman" panose="02020603050405020304" pitchFamily="18" charset="0"/>
              </a:rPr>
              <a:t> long </a:t>
            </a:r>
            <a:r>
              <a:rPr lang="en-US"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a:t>
            </a:r>
            <a:endParaRPr lang="en-US" sz="2200" dirty="0">
              <a:latin typeface="Times New Roman" panose="02020603050405020304" pitchFamily="18" charset="0"/>
              <a:cs typeface="Times New Roman" panose="02020603050405020304" pitchFamily="18" charset="0"/>
            </a:endParaRPr>
          </a:p>
          <a:p>
            <a:pPr algn="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(Theo Bách khoa tri thức về khám phá giới trẻ - Khủng long)</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A94C4FE-790E-0844-A955-CCB8D7FEC14D}"/>
              </a:ext>
            </a:extLst>
          </p:cNvPr>
          <p:cNvSpPr/>
          <p:nvPr/>
        </p:nvSpPr>
        <p:spPr>
          <a:xfrm>
            <a:off x="66583" y="0"/>
            <a:ext cx="9077417" cy="5046956"/>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0545FD9D-3207-034C-B282-555FBED1DF90}"/>
              </a:ext>
            </a:extLst>
          </p:cNvPr>
          <p:cNvSpPr/>
          <p:nvPr/>
        </p:nvSpPr>
        <p:spPr>
          <a:xfrm>
            <a:off x="66583" y="4649299"/>
            <a:ext cx="9077417" cy="379653"/>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AA223E0-AC5A-40BE-B892-DA2C9788D650}"/>
              </a:ext>
            </a:extLst>
          </p:cNvPr>
          <p:cNvSpPr txBox="1"/>
          <p:nvPr/>
        </p:nvSpPr>
        <p:spPr>
          <a:xfrm>
            <a:off x="418339" y="463921"/>
            <a:ext cx="8659079" cy="4611519"/>
          </a:xfrm>
          <a:prstGeom prst="rect">
            <a:avLst/>
          </a:prstGeom>
          <a:noFill/>
        </p:spPr>
        <p:txBody>
          <a:bodyPr wrap="square">
            <a:spAutoFit/>
          </a:bodyPr>
          <a:lstStyle/>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thành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đàn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rPr>
              <a:t>       Trong suy nghĩ của nhiều người, khủng long là loài vật khổng lồ. Nhưng trên thực tế, có loài khủng long chỉ bằng một chú chó nhỏ. Khủng long thường ăn thịt, cũng có một số loài ăn cỏ.</a:t>
            </a:r>
          </a:p>
          <a:p>
            <a:pPr algn="just">
              <a:lnSpc>
                <a:spcPct val="150000"/>
              </a:lnSpc>
              <a:defRPr/>
            </a:pPr>
            <a:r>
              <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thẳng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khỏe</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khắp</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rộng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kiếm</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mồi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mũi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tai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thính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tự</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vệ</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tuyệt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bao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nhìn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150000"/>
              </a:lnSpc>
              <a:defRPr/>
            </a:pPr>
            <a:r>
              <a:rPr lang="en-US" sz="1800" i="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theo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Bách</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khoa tri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thức</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khám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phá</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trẻ</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endParaRPr lang="en-US" sz="1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E9E2D6-156C-4111-AE6C-470663B308DB}"/>
              </a:ext>
            </a:extLst>
          </p:cNvPr>
          <p:cNvSpPr txBox="1"/>
          <p:nvPr/>
        </p:nvSpPr>
        <p:spPr>
          <a:xfrm>
            <a:off x="3389993" y="4820"/>
            <a:ext cx="2715768" cy="553998"/>
          </a:xfrm>
          <a:prstGeom prst="rect">
            <a:avLst/>
          </a:prstGeom>
          <a:noFill/>
        </p:spPr>
        <p:txBody>
          <a:bodyPr wrap="square" rtlCol="0">
            <a:spAutoFit/>
          </a:bodyPr>
          <a:lstStyle/>
          <a:p>
            <a:pPr>
              <a:defRPr/>
            </a:pPr>
            <a:r>
              <a:rPr lang="en-US" sz="3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3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p>
        </p:txBody>
      </p:sp>
      <p:sp>
        <p:nvSpPr>
          <p:cNvPr id="7" name="Rectangle: Rounded Corners 6">
            <a:extLst>
              <a:ext uri="{FF2B5EF4-FFF2-40B4-BE49-F238E27FC236}">
                <a16:creationId xmlns:a16="http://schemas.microsoft.com/office/drawing/2014/main" id="{BED43B76-590F-46C8-8662-1C9604598BC3}"/>
              </a:ext>
            </a:extLst>
          </p:cNvPr>
          <p:cNvSpPr/>
          <p:nvPr/>
        </p:nvSpPr>
        <p:spPr>
          <a:xfrm>
            <a:off x="5959603" y="5206"/>
            <a:ext cx="3017519" cy="5309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 có mấy đoạn?</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942553BE-ED00-4B18-BB1F-5D32BFD20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9" y="526205"/>
            <a:ext cx="350195" cy="330925"/>
          </a:xfrm>
          <a:prstGeom prst="rect">
            <a:avLst/>
          </a:prstGeom>
        </p:spPr>
      </p:pic>
      <p:pic>
        <p:nvPicPr>
          <p:cNvPr id="10" name="Picture 9">
            <a:extLst>
              <a:ext uri="{FF2B5EF4-FFF2-40B4-BE49-F238E27FC236}">
                <a16:creationId xmlns:a16="http://schemas.microsoft.com/office/drawing/2014/main" id="{360ACE29-0463-4244-AAC1-E83848238C56}"/>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0783" y="984921"/>
            <a:ext cx="330924" cy="330924"/>
          </a:xfrm>
          <a:prstGeom prst="rect">
            <a:avLst/>
          </a:prstGeom>
        </p:spPr>
      </p:pic>
      <p:pic>
        <p:nvPicPr>
          <p:cNvPr id="12" name="Picture 11">
            <a:extLst>
              <a:ext uri="{FF2B5EF4-FFF2-40B4-BE49-F238E27FC236}">
                <a16:creationId xmlns:a16="http://schemas.microsoft.com/office/drawing/2014/main" id="{836FA888-1112-49B4-87CE-1A1396A14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38" y="2183735"/>
            <a:ext cx="350195" cy="379653"/>
          </a:xfrm>
          <a:prstGeom prst="rect">
            <a:avLst/>
          </a:prstGeom>
        </p:spPr>
      </p:pic>
      <p:pic>
        <p:nvPicPr>
          <p:cNvPr id="13" name="Picture 12">
            <a:extLst>
              <a:ext uri="{FF2B5EF4-FFF2-40B4-BE49-F238E27FC236}">
                <a16:creationId xmlns:a16="http://schemas.microsoft.com/office/drawing/2014/main" id="{951922A0-E45A-4F56-98F6-A06AFDD82A90}"/>
              </a:ext>
            </a:extLst>
          </p:cNvPr>
          <p:cNvPicPr>
            <a:picLocks noChangeAspect="1"/>
          </p:cNvPicPr>
          <p:nvPr/>
        </p:nvPicPr>
        <p:blipFill rotWithShape="1">
          <a:blip r:embed="rId6">
            <a:extLst>
              <a:ext uri="{28A0092B-C50C-407E-A947-70E740481C1C}">
                <a14:useLocalDpi xmlns:a14="http://schemas.microsoft.com/office/drawing/2010/main" val="0"/>
              </a:ext>
            </a:extLst>
          </a:blip>
          <a:srcRect l="35492" t="30735" r="25077" b="36754"/>
          <a:stretch/>
        </p:blipFill>
        <p:spPr>
          <a:xfrm>
            <a:off x="418338" y="3833781"/>
            <a:ext cx="350195" cy="356802"/>
          </a:xfrm>
          <a:prstGeom prst="rect">
            <a:avLst/>
          </a:prstGeom>
        </p:spPr>
      </p:pic>
    </p:spTree>
    <p:extLst>
      <p:ext uri="{BB962C8B-B14F-4D97-AF65-F5344CB8AC3E}">
        <p14:creationId xmlns:p14="http://schemas.microsoft.com/office/powerpoint/2010/main" val="122787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A94C4FE-790E-0844-A955-CCB8D7FEC14D}"/>
              </a:ext>
            </a:extLst>
          </p:cNvPr>
          <p:cNvSpPr/>
          <p:nvPr/>
        </p:nvSpPr>
        <p:spPr>
          <a:xfrm>
            <a:off x="66583" y="0"/>
            <a:ext cx="9077417" cy="5046956"/>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0545FD9D-3207-034C-B282-555FBED1DF90}"/>
              </a:ext>
            </a:extLst>
          </p:cNvPr>
          <p:cNvSpPr/>
          <p:nvPr/>
        </p:nvSpPr>
        <p:spPr>
          <a:xfrm>
            <a:off x="66583" y="4649299"/>
            <a:ext cx="9077417" cy="379653"/>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21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AA223E0-AC5A-40BE-B892-DA2C9788D650}"/>
              </a:ext>
            </a:extLst>
          </p:cNvPr>
          <p:cNvSpPr txBox="1"/>
          <p:nvPr/>
        </p:nvSpPr>
        <p:spPr>
          <a:xfrm>
            <a:off x="418339" y="463921"/>
            <a:ext cx="8659079" cy="4611519"/>
          </a:xfrm>
          <a:prstGeom prst="rect">
            <a:avLst/>
          </a:prstGeom>
          <a:noFill/>
        </p:spPr>
        <p:txBody>
          <a:bodyPr wrap="square">
            <a:spAutoFit/>
          </a:bodyPr>
          <a:lstStyle/>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thành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bầy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đàn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ở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rPr>
              <a:t>       Trong suy nghĩ của nhiều người, khủng long là loài vật khổng lồ. Nhưng trên thực tế, có loài khủng long chỉ bằng một chú chó nhỏ. Khủng long thường ăn thịt, cũng có một số loài ăn cỏ.</a:t>
            </a:r>
          </a:p>
          <a:p>
            <a:pPr algn="just">
              <a:lnSpc>
                <a:spcPct val="150000"/>
              </a:lnSpc>
              <a:defRPr/>
            </a:pPr>
            <a:r>
              <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thẳng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khỏe</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khắp</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rộng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kiếm</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săn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mồi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tường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mũi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tai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thính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tự</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vệ</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tốt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đầu</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dũng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mãnh</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defRPr/>
            </a:pP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xuất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hiện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tuyệt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chúng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sẽ</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bao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nhìn</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long </a:t>
            </a:r>
            <a:r>
              <a:rPr lang="en-US" sz="1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thật</a:t>
            </a:r>
            <a:r>
              <a:rPr lang="en-US" sz="1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r">
              <a:lnSpc>
                <a:spcPct val="150000"/>
              </a:lnSpc>
              <a:defRPr/>
            </a:pPr>
            <a:r>
              <a:rPr lang="en-US" sz="1800" i="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theo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Bách</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khoa tri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thức</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khám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phá</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thế</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giới</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cho</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trẻ</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em</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 </a:t>
            </a:r>
            <a:r>
              <a:rPr lang="en-US" sz="1800" i="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18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endParaRPr lang="en-US" sz="1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E9E2D6-156C-4111-AE6C-470663B308DB}"/>
              </a:ext>
            </a:extLst>
          </p:cNvPr>
          <p:cNvSpPr txBox="1"/>
          <p:nvPr/>
        </p:nvSpPr>
        <p:spPr>
          <a:xfrm>
            <a:off x="3389993" y="4820"/>
            <a:ext cx="2715768" cy="553998"/>
          </a:xfrm>
          <a:prstGeom prst="rect">
            <a:avLst/>
          </a:prstGeom>
          <a:noFill/>
        </p:spPr>
        <p:txBody>
          <a:bodyPr wrap="square" rtlCol="0">
            <a:spAutoFit/>
          </a:bodyPr>
          <a:lstStyle/>
          <a:p>
            <a:pPr>
              <a:defRPr/>
            </a:pPr>
            <a:r>
              <a:rPr lang="en-US" sz="3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3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long</a:t>
            </a:r>
          </a:p>
        </p:txBody>
      </p:sp>
      <p:sp>
        <p:nvSpPr>
          <p:cNvPr id="7" name="Rectangle: Rounded Corners 6">
            <a:extLst>
              <a:ext uri="{FF2B5EF4-FFF2-40B4-BE49-F238E27FC236}">
                <a16:creationId xmlns:a16="http://schemas.microsoft.com/office/drawing/2014/main" id="{BED43B76-590F-46C8-8662-1C9604598BC3}"/>
              </a:ext>
            </a:extLst>
          </p:cNvPr>
          <p:cNvSpPr/>
          <p:nvPr/>
        </p:nvSpPr>
        <p:spPr>
          <a:xfrm>
            <a:off x="5959603" y="5206"/>
            <a:ext cx="3017519" cy="5309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942553BE-ED00-4B18-BB1F-5D32BFD20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9" y="526205"/>
            <a:ext cx="350195" cy="330925"/>
          </a:xfrm>
          <a:prstGeom prst="rect">
            <a:avLst/>
          </a:prstGeom>
        </p:spPr>
      </p:pic>
      <p:pic>
        <p:nvPicPr>
          <p:cNvPr id="10" name="Picture 9">
            <a:extLst>
              <a:ext uri="{FF2B5EF4-FFF2-40B4-BE49-F238E27FC236}">
                <a16:creationId xmlns:a16="http://schemas.microsoft.com/office/drawing/2014/main" id="{360ACE29-0463-4244-AAC1-E83848238C56}"/>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00783" y="984921"/>
            <a:ext cx="330924" cy="330924"/>
          </a:xfrm>
          <a:prstGeom prst="rect">
            <a:avLst/>
          </a:prstGeom>
        </p:spPr>
      </p:pic>
      <p:pic>
        <p:nvPicPr>
          <p:cNvPr id="12" name="Picture 11">
            <a:extLst>
              <a:ext uri="{FF2B5EF4-FFF2-40B4-BE49-F238E27FC236}">
                <a16:creationId xmlns:a16="http://schemas.microsoft.com/office/drawing/2014/main" id="{836FA888-1112-49B4-87CE-1A1396A14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338" y="2183735"/>
            <a:ext cx="350195" cy="379653"/>
          </a:xfrm>
          <a:prstGeom prst="rect">
            <a:avLst/>
          </a:prstGeom>
        </p:spPr>
      </p:pic>
      <p:pic>
        <p:nvPicPr>
          <p:cNvPr id="13" name="Picture 12">
            <a:extLst>
              <a:ext uri="{FF2B5EF4-FFF2-40B4-BE49-F238E27FC236}">
                <a16:creationId xmlns:a16="http://schemas.microsoft.com/office/drawing/2014/main" id="{951922A0-E45A-4F56-98F6-A06AFDD82A90}"/>
              </a:ext>
            </a:extLst>
          </p:cNvPr>
          <p:cNvPicPr>
            <a:picLocks noChangeAspect="1"/>
          </p:cNvPicPr>
          <p:nvPr/>
        </p:nvPicPr>
        <p:blipFill rotWithShape="1">
          <a:blip r:embed="rId6">
            <a:extLst>
              <a:ext uri="{28A0092B-C50C-407E-A947-70E740481C1C}">
                <a14:useLocalDpi xmlns:a14="http://schemas.microsoft.com/office/drawing/2010/main" val="0"/>
              </a:ext>
            </a:extLst>
          </a:blip>
          <a:srcRect l="35492" t="30735" r="25077" b="36754"/>
          <a:stretch/>
        </p:blipFill>
        <p:spPr>
          <a:xfrm>
            <a:off x="418338" y="3833781"/>
            <a:ext cx="350195" cy="356802"/>
          </a:xfrm>
          <a:prstGeom prst="rect">
            <a:avLst/>
          </a:prstGeom>
        </p:spPr>
      </p:pic>
    </p:spTree>
    <p:extLst>
      <p:ext uri="{BB962C8B-B14F-4D97-AF65-F5344CB8AC3E}">
        <p14:creationId xmlns:p14="http://schemas.microsoft.com/office/powerpoint/2010/main" val="27762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9" name="组合 148"/>
          <p:cNvGrpSpPr/>
          <p:nvPr/>
        </p:nvGrpSpPr>
        <p:grpSpPr>
          <a:xfrm>
            <a:off x="3674855" y="626587"/>
            <a:ext cx="3310163" cy="1453458"/>
            <a:chOff x="4575711" y="-429885"/>
            <a:chExt cx="4414702" cy="1937945"/>
          </a:xfrm>
        </p:grpSpPr>
        <p:sp>
          <p:nvSpPr>
            <p:cNvPr id="154" name="TextBox 153"/>
            <p:cNvSpPr txBox="1"/>
            <p:nvPr/>
          </p:nvSpPr>
          <p:spPr>
            <a:xfrm>
              <a:off x="4575711" y="938674"/>
              <a:ext cx="469140"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sp>
          <p:nvSpPr>
            <p:cNvPr id="152" name="矩形 39"/>
            <p:cNvSpPr>
              <a:spLocks noChangeArrowheads="1"/>
            </p:cNvSpPr>
            <p:nvPr/>
          </p:nvSpPr>
          <p:spPr bwMode="auto">
            <a:xfrm>
              <a:off x="5228036" y="-429885"/>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7030A0"/>
                  </a:solidFill>
                  <a:latin typeface="Arial" pitchFamily="34" charset="0"/>
                  <a:ea typeface="Arial-Rounded" pitchFamily="34" charset="0"/>
                  <a:cs typeface="Arial" pitchFamily="34" charset="0"/>
                </a:rPr>
                <a:t>dũng</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mãnh</a:t>
              </a:r>
              <a:endParaRPr lang="zh-CN" altLang="en-US" sz="3225" dirty="0">
                <a:solidFill>
                  <a:srgbClr val="7030A0"/>
                </a:solidFill>
                <a:latin typeface="Arial" pitchFamily="34" charset="0"/>
                <a:ea typeface="微软雅黑" pitchFamily="34" charset="-122"/>
                <a:cs typeface="Arial" pitchFamily="34" charset="0"/>
              </a:endParaRPr>
            </a:p>
          </p:txBody>
        </p:sp>
      </p:grpSp>
      <p:grpSp>
        <p:nvGrpSpPr>
          <p:cNvPr id="155" name="组合 154"/>
          <p:cNvGrpSpPr/>
          <p:nvPr/>
        </p:nvGrpSpPr>
        <p:grpSpPr>
          <a:xfrm>
            <a:off x="3716534" y="1253173"/>
            <a:ext cx="3827609" cy="1795049"/>
            <a:chOff x="4523851" y="-681167"/>
            <a:chExt cx="4260408" cy="2393399"/>
          </a:xfrm>
        </p:grpSpPr>
        <p:sp>
          <p:nvSpPr>
            <p:cNvPr id="160" name="TextBox 159"/>
            <p:cNvSpPr txBox="1"/>
            <p:nvPr/>
          </p:nvSpPr>
          <p:spPr>
            <a:xfrm>
              <a:off x="4523851" y="1142845"/>
              <a:ext cx="205619" cy="569387"/>
            </a:xfrm>
            <a:prstGeom prst="rect">
              <a:avLst/>
            </a:prstGeom>
            <a:noFill/>
          </p:spPr>
          <p:txBody>
            <a:bodyPr wrap="none" rtlCol="0">
              <a:spAutoFit/>
            </a:bodyPr>
            <a:lstStyle/>
            <a:p>
              <a:pPr marL="0" lvl="1"/>
              <a:endParaRPr lang="zh-CN" altLang="en-US" sz="2175" spc="203" dirty="0">
                <a:solidFill>
                  <a:srgbClr val="00B050"/>
                </a:solidFill>
                <a:ea typeface="微软雅黑" pitchFamily="34" charset="-122"/>
              </a:endParaRPr>
            </a:p>
          </p:txBody>
        </p:sp>
        <p:sp>
          <p:nvSpPr>
            <p:cNvPr id="158" name="矩形 39"/>
            <p:cNvSpPr>
              <a:spLocks noChangeArrowheads="1"/>
            </p:cNvSpPr>
            <p:nvPr/>
          </p:nvSpPr>
          <p:spPr bwMode="auto">
            <a:xfrm>
              <a:off x="5021881" y="-681167"/>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solidFill>
                    <a:srgbClr val="7030A0"/>
                  </a:solidFill>
                  <a:latin typeface="Arial" pitchFamily="34" charset="0"/>
                  <a:ea typeface="Arial-Rounded" pitchFamily="34" charset="0"/>
                  <a:cs typeface="Arial" pitchFamily="34" charset="0"/>
                </a:rPr>
                <a:t>tuyệt</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chủng</a:t>
              </a:r>
              <a:endParaRPr lang="en-US" sz="3300" dirty="0">
                <a:solidFill>
                  <a:srgbClr val="7030A0"/>
                </a:solidFill>
                <a:latin typeface="Arial" pitchFamily="34" charset="0"/>
                <a:ea typeface="Arial-Rounded" pitchFamily="34" charset="0"/>
                <a:cs typeface="Arial" pitchFamily="34" charset="0"/>
              </a:endParaRPr>
            </a:p>
          </p:txBody>
        </p:sp>
      </p:grpSp>
      <p:sp>
        <p:nvSpPr>
          <p:cNvPr id="164" name="矩形 39"/>
          <p:cNvSpPr>
            <a:spLocks noChangeArrowheads="1"/>
          </p:cNvSpPr>
          <p:nvPr/>
        </p:nvSpPr>
        <p:spPr bwMode="auto">
          <a:xfrm>
            <a:off x="4163971" y="1860332"/>
            <a:ext cx="3339081" cy="228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solidFill>
                  <a:srgbClr val="7030A0"/>
                </a:solidFill>
                <a:latin typeface="Arial" pitchFamily="34" charset="0"/>
                <a:ea typeface="Arial-Rounded" pitchFamily="34" charset="0"/>
                <a:cs typeface="Arial" pitchFamily="34" charset="0"/>
              </a:rPr>
              <a:t>khổng</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lồ</a:t>
            </a:r>
            <a:endParaRPr lang="en-US" sz="3300" dirty="0">
              <a:solidFill>
                <a:srgbClr val="7030A0"/>
              </a:solidFill>
              <a:latin typeface="Arial" pitchFamily="34" charset="0"/>
              <a:ea typeface="Arial-Rounded" pitchFamily="34" charset="0"/>
              <a:cs typeface="Arial" pitchFamily="34" charset="0"/>
            </a:endParaRPr>
          </a:p>
          <a:p>
            <a:pPr algn="just">
              <a:lnSpc>
                <a:spcPct val="150000"/>
              </a:lnSpc>
            </a:pPr>
            <a:r>
              <a:rPr lang="en-US" sz="3300" dirty="0" err="1">
                <a:solidFill>
                  <a:srgbClr val="7030A0"/>
                </a:solidFill>
                <a:latin typeface="Arial" pitchFamily="34" charset="0"/>
                <a:ea typeface="Arial-Rounded" pitchFamily="34" charset="0"/>
                <a:cs typeface="Arial" pitchFamily="34" charset="0"/>
              </a:rPr>
              <a:t>tinh</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tường</a:t>
            </a:r>
            <a:endParaRPr lang="en-US" sz="3300" dirty="0">
              <a:solidFill>
                <a:srgbClr val="7030A0"/>
              </a:solidFill>
              <a:latin typeface="Arial" pitchFamily="34" charset="0"/>
              <a:ea typeface="Arial-Rounded" pitchFamily="34" charset="0"/>
              <a:cs typeface="Arial" pitchFamily="34" charset="0"/>
            </a:endParaRPr>
          </a:p>
          <a:p>
            <a:pPr algn="just">
              <a:lnSpc>
                <a:spcPct val="150000"/>
              </a:lnSpc>
            </a:pPr>
            <a:r>
              <a:rPr lang="en-US" sz="3300" dirty="0" err="1">
                <a:solidFill>
                  <a:srgbClr val="7030A0"/>
                </a:solidFill>
                <a:latin typeface="Arial" pitchFamily="34" charset="0"/>
                <a:ea typeface="Arial-Rounded" pitchFamily="34" charset="0"/>
                <a:cs typeface="Arial" pitchFamily="34" charset="0"/>
              </a:rPr>
              <a:t>quất</a:t>
            </a:r>
            <a:r>
              <a:rPr lang="en-US" sz="3300" dirty="0">
                <a:solidFill>
                  <a:srgbClr val="7030A0"/>
                </a:solidFill>
                <a:latin typeface="Arial" pitchFamily="34" charset="0"/>
                <a:ea typeface="Arial-Rounded" pitchFamily="34" charset="0"/>
                <a:cs typeface="Arial" pitchFamily="34" charset="0"/>
              </a:rPr>
              <a:t> </a:t>
            </a:r>
            <a:r>
              <a:rPr lang="en-US" sz="3300" dirty="0" err="1">
                <a:solidFill>
                  <a:srgbClr val="7030A0"/>
                </a:solidFill>
                <a:latin typeface="Arial" pitchFamily="34" charset="0"/>
                <a:ea typeface="Arial-Rounded" pitchFamily="34" charset="0"/>
                <a:cs typeface="Arial" pitchFamily="34" charset="0"/>
              </a:rPr>
              <a:t>đuôi</a:t>
            </a:r>
            <a:endParaRPr lang="en-US" sz="3300" dirty="0">
              <a:solidFill>
                <a:srgbClr val="7030A0"/>
              </a:solidFill>
              <a:latin typeface="Arial" pitchFamily="34" charset="0"/>
              <a:ea typeface="Arial-Rounded" pitchFamily="34" charset="0"/>
              <a:cs typeface="Arial" pitchFamily="34" charset="0"/>
            </a:endParaRPr>
          </a:p>
        </p:txBody>
      </p:sp>
      <p:sp>
        <p:nvSpPr>
          <p:cNvPr id="3" name="Cloud Callout 2"/>
          <p:cNvSpPr/>
          <p:nvPr/>
        </p:nvSpPr>
        <p:spPr>
          <a:xfrm>
            <a:off x="2488007" y="-11319"/>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dirty="0"/>
          </a:p>
        </p:txBody>
      </p:sp>
      <p:sp>
        <p:nvSpPr>
          <p:cNvPr id="50" name="TextBox 33"/>
          <p:cNvSpPr txBox="1"/>
          <p:nvPr/>
        </p:nvSpPr>
        <p:spPr>
          <a:xfrm rot="21324261">
            <a:off x="2783048" y="61712"/>
            <a:ext cx="1229774" cy="752881"/>
          </a:xfrm>
          <a:prstGeom prst="rect">
            <a:avLst/>
          </a:prstGeom>
          <a:noFill/>
        </p:spPr>
        <p:txBody>
          <a:bodyPr wrap="square" lIns="82660" tIns="41330" rIns="82660" bIns="41330" rtlCol="0">
            <a:spAutoFit/>
          </a:bodyPr>
          <a:lstStyle/>
          <a:p>
            <a:pPr algn="l"/>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Luyện</a:t>
            </a:r>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đọc</a:t>
            </a:r>
            <a:endPar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endParaRPr>
          </a:p>
          <a:p>
            <a:pPr algn="l"/>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Từ</a:t>
            </a:r>
            <a:r>
              <a:rPr lang="en-US" altLang="zh-CN"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 </a:t>
            </a:r>
            <a:r>
              <a:rPr lang="en-US" altLang="zh-CN" sz="2175" b="1" spc="-136" dirty="0" err="1">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rPr>
              <a:t>khó</a:t>
            </a:r>
            <a:endParaRPr lang="zh-CN" altLang="en-US" sz="2175" b="1" spc="-136" dirty="0">
              <a:ln w="9525">
                <a:noFill/>
              </a:ln>
              <a:solidFill>
                <a:srgbClr val="FF000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9"/>
                                        </p:tgtEl>
                                        <p:attrNameLst>
                                          <p:attrName>style.visibility</p:attrName>
                                        </p:attrNameLst>
                                      </p:cBhvr>
                                      <p:to>
                                        <p:strVal val="visible"/>
                                      </p:to>
                                    </p:set>
                                    <p:anim calcmode="lin" valueType="num">
                                      <p:cBhvr additive="base">
                                        <p:cTn id="16" dur="500" fill="hold"/>
                                        <p:tgtEl>
                                          <p:spTgt spid="149"/>
                                        </p:tgtEl>
                                        <p:attrNameLst>
                                          <p:attrName>ppt_x</p:attrName>
                                        </p:attrNameLst>
                                      </p:cBhvr>
                                      <p:tavLst>
                                        <p:tav tm="0">
                                          <p:val>
                                            <p:strVal val="1+#ppt_w/2"/>
                                          </p:val>
                                        </p:tav>
                                        <p:tav tm="100000">
                                          <p:val>
                                            <p:strVal val="#ppt_x"/>
                                          </p:val>
                                        </p:tav>
                                      </p:tavLst>
                                    </p:anim>
                                    <p:anim calcmode="lin" valueType="num">
                                      <p:cBhvr additive="base">
                                        <p:cTn id="17"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 calcmode="lin" valueType="num">
                                      <p:cBhvr additive="base">
                                        <p:cTn id="22" dur="500" fill="hold"/>
                                        <p:tgtEl>
                                          <p:spTgt spid="155"/>
                                        </p:tgtEl>
                                        <p:attrNameLst>
                                          <p:attrName>ppt_x</p:attrName>
                                        </p:attrNameLst>
                                      </p:cBhvr>
                                      <p:tavLst>
                                        <p:tav tm="0">
                                          <p:val>
                                            <p:strVal val="1+#ppt_w/2"/>
                                          </p:val>
                                        </p:tav>
                                        <p:tav tm="100000">
                                          <p:val>
                                            <p:strVal val="#ppt_x"/>
                                          </p:val>
                                        </p:tav>
                                      </p:tavLst>
                                    </p:anim>
                                    <p:anim calcmode="lin" valueType="num">
                                      <p:cBhvr additive="base">
                                        <p:cTn id="23" dur="500" fill="hold"/>
                                        <p:tgtEl>
                                          <p:spTgt spid="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TotalTime>
  <Words>1363</Words>
  <Application>Microsoft Office PowerPoint</Application>
  <PresentationFormat>On-screen Show (16:9)</PresentationFormat>
  <Paragraphs>98</Paragraphs>
  <Slides>24</Slides>
  <Notes>4</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24</vt:i4>
      </vt:variant>
    </vt:vector>
  </HeadingPairs>
  <TitlesOfParts>
    <vt:vector size="47" baseType="lpstr">
      <vt:lpstr>等线</vt:lpstr>
      <vt:lpstr>等线 Light</vt:lpstr>
      <vt:lpstr>微软雅黑</vt:lpstr>
      <vt:lpstr>宋体</vt:lpstr>
      <vt:lpstr>Arial</vt:lpstr>
      <vt:lpstr>Arial-Rounded</vt:lpstr>
      <vt:lpstr>Calibri</vt:lpstr>
      <vt:lpstr>Calibri Light</vt:lpstr>
      <vt:lpstr>Kalam</vt:lpstr>
      <vt:lpstr>Montserrat</vt:lpstr>
      <vt:lpstr>Open Sans</vt:lpstr>
      <vt:lpstr>Times New Roman</vt:lpstr>
      <vt:lpstr>UTM Cookies</vt:lpstr>
      <vt:lpstr>方正卡通简体</vt:lpstr>
      <vt:lpstr>方正少儿_GBK</vt:lpstr>
      <vt:lpstr>Office 主题​​</vt:lpstr>
      <vt:lpstr>1_Office Theme</vt:lpstr>
      <vt:lpstr>2_Doodle Sketchbook by Slidesgo</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DELL</cp:lastModifiedBy>
  <cp:revision>149</cp:revision>
  <dcterms:created xsi:type="dcterms:W3CDTF">2017-03-04T06:55:50Z</dcterms:created>
  <dcterms:modified xsi:type="dcterms:W3CDTF">2026-02-24T15:11:14Z</dcterms:modified>
</cp:coreProperties>
</file>