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
  </p:notesMasterIdLst>
  <p:sldIdLst>
    <p:sldId id="351" r:id="rId2"/>
    <p:sldId id="306" r:id="rId3"/>
    <p:sldId id="352" r:id="rId4"/>
    <p:sldId id="366" r:id="rId5"/>
    <p:sldId id="3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562" y="67"/>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91093-3EBA-465A-ABD7-62CFEAD147DC}"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FACE0-DC64-4546-9992-979885E83427}" type="slidenum">
              <a:rPr lang="en-US" smtClean="0"/>
              <a:t>‹#›</a:t>
            </a:fld>
            <a:endParaRPr lang="en-US"/>
          </a:p>
        </p:txBody>
      </p:sp>
    </p:spTree>
    <p:extLst>
      <p:ext uri="{BB962C8B-B14F-4D97-AF65-F5344CB8AC3E}">
        <p14:creationId xmlns:p14="http://schemas.microsoft.com/office/powerpoint/2010/main" val="172270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95698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86775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61366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80791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7637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4136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23962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377B2-CA8A-472A-8636-8D3357B9B751}"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12254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377B2-CA8A-472A-8636-8D3357B9B751}"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418702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377B2-CA8A-472A-8636-8D3357B9B751}"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40171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377B2-CA8A-472A-8636-8D3357B9B751}"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65913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377B2-CA8A-472A-8636-8D3357B9B751}"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04801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107273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64864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77B2-CA8A-472A-8636-8D3357B9B751}" type="datetimeFigureOut">
              <a:rPr lang="en-US" smtClean="0"/>
              <a:t>4/3/2026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5FC6-8892-4E8C-99EE-B02AC7AED790}" type="slidenum">
              <a:rPr lang="en-US" smtClean="0"/>
              <a:t>‹#›</a:t>
            </a:fld>
            <a:endParaRPr lang="en-US"/>
          </a:p>
        </p:txBody>
      </p:sp>
    </p:spTree>
    <p:extLst>
      <p:ext uri="{BB962C8B-B14F-4D97-AF65-F5344CB8AC3E}">
        <p14:creationId xmlns:p14="http://schemas.microsoft.com/office/powerpoint/2010/main" val="22651139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grpSp>
        <p:nvGrpSpPr>
          <p:cNvPr id="10" name="Group 9">
            <a:extLst>
              <a:ext uri="{FF2B5EF4-FFF2-40B4-BE49-F238E27FC236}">
                <a16:creationId xmlns:a16="http://schemas.microsoft.com/office/drawing/2014/main" id="{95E2A01A-37E7-4E49-A4B0-0BE4C4D94941}"/>
              </a:ext>
            </a:extLst>
          </p:cNvPr>
          <p:cNvGrpSpPr/>
          <p:nvPr/>
        </p:nvGrpSpPr>
        <p:grpSpPr>
          <a:xfrm>
            <a:off x="2262434" y="825211"/>
            <a:ext cx="6759018"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5">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8" name="TextBox 17">
              <a:extLst>
                <a:ext uri="{FF2B5EF4-FFF2-40B4-BE49-F238E27FC236}">
                  <a16:creationId xmlns:a16="http://schemas.microsoft.com/office/drawing/2014/main" id="{1572C51F-CECB-48A7-8A70-7BA2BE8A7350}"/>
                </a:ext>
              </a:extLst>
            </p:cNvPr>
            <p:cNvSpPr txBox="1"/>
            <p:nvPr/>
          </p:nvSpPr>
          <p:spPr>
            <a:xfrm>
              <a:off x="2366264" y="2595991"/>
              <a:ext cx="3041009" cy="658706"/>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a:t>
              </a:r>
              <a:endParaRPr lang="en-US" sz="2800" b="1" dirty="0">
                <a:solidFill>
                  <a:schemeClr val="accent1">
                    <a:lumMod val="50000"/>
                  </a:schemeClr>
                </a:solidFill>
                <a:latin typeface="UTM Avo" panose="02040603050506020204" pitchFamily="18" charset="0"/>
              </a:endParaRPr>
            </a:p>
          </p:txBody>
        </p:sp>
      </p:grpSp>
    </p:spTree>
    <p:extLst>
      <p:ext uri="{BB962C8B-B14F-4D97-AF65-F5344CB8AC3E}">
        <p14:creationId xmlns:p14="http://schemas.microsoft.com/office/powerpoint/2010/main" val="9061087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eacher with student isolated Premium Vector">
            <a:extLst>
              <a:ext uri="{FF2B5EF4-FFF2-40B4-BE49-F238E27FC236}">
                <a16:creationId xmlns:a16="http://schemas.microsoft.com/office/drawing/2014/main" id="{04B7E3B1-B788-4605-901B-8A63CD49EC9E}"/>
              </a:ext>
            </a:extLst>
          </p:cNvPr>
          <p:cNvPicPr>
            <a:picLocks noGrp="1" noChangeAspect="1" noChangeArrowheads="1"/>
          </p:cNvPicPr>
          <p:nvPr>
            <p:ph idx="1"/>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13855" b="14845"/>
          <a:stretch/>
        </p:blipFill>
        <p:spPr bwMode="auto">
          <a:xfrm>
            <a:off x="2432115" y="4157221"/>
            <a:ext cx="7230360" cy="18610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999241" y="1081391"/>
            <a:ext cx="10529740" cy="2677656"/>
          </a:xfrm>
          <a:prstGeom prst="rect">
            <a:avLst/>
          </a:prstGeom>
          <a:noFill/>
        </p:spPr>
        <p:txBody>
          <a:bodyPr wrap="square" rtlCol="0">
            <a:spAutoFit/>
          </a:bodyPr>
          <a:lstStyle/>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Chiếc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rễ</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tròn</a:t>
            </a:r>
            <a:r>
              <a:rPr lang="en-US" sz="2800" b="1"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a:off x="1528354" y="1711234"/>
            <a:ext cx="22337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62252" y="1693817"/>
            <a:ext cx="2264228" cy="174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36675" y="1676400"/>
            <a:ext cx="4162696" cy="217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508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91700" y="101339"/>
            <a:ext cx="2400300" cy="16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4396" y="101339"/>
            <a:ext cx="10215600" cy="1384995"/>
          </a:xfrm>
          <a:prstGeom prst="rect">
            <a:avLst/>
          </a:prstGeom>
        </p:spPr>
        <p:txBody>
          <a:bodyPr wrap="square">
            <a:spAutoFit/>
          </a:bodyPr>
          <a:lstStyle/>
          <a:p>
            <a:pPr marR="0" lvl="0" algn="just">
              <a:spcBef>
                <a:spcPts val="0"/>
              </a:spcBef>
              <a:spcAft>
                <a:spcPts val="0"/>
              </a:spcAft>
              <a:buClr>
                <a:srgbClr val="000000"/>
              </a:buClr>
              <a:buSzPts val="1300"/>
              <a:tabLst>
                <a:tab pos="161290" algn="l"/>
              </a:tabLst>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2. </a:t>
            </a:r>
            <a:r>
              <a:rPr lang="vi-VN" sz="4000" b="1">
                <a:latin typeface="Times New Roman" panose="02020603050405020304" pitchFamily="18" charset="0"/>
                <a:ea typeface="Times New Roman" panose="02020603050405020304" pitchFamily="18" charset="0"/>
                <a:cs typeface="Times New Roman" panose="02020603050405020304" pitchFamily="18" charset="0"/>
              </a:rPr>
              <a:t>Viết 4</a:t>
            </a:r>
            <a:r>
              <a:rPr lang="en-US" sz="4000" b="1">
                <a:latin typeface="Times New Roman" panose="02020603050405020304" pitchFamily="18" charset="0"/>
                <a:ea typeface="Times New Roman" panose="02020603050405020304" pitchFamily="18" charset="0"/>
                <a:cs typeface="Times New Roman" panose="02020603050405020304" pitchFamily="18" charset="0"/>
              </a:rPr>
              <a:t> </a:t>
            </a:r>
            <a:r>
              <a:rPr lang="vi-VN" sz="4000" b="1">
                <a:latin typeface="Times New Roman" panose="02020603050405020304" pitchFamily="18" charset="0"/>
                <a:ea typeface="Times New Roman" panose="02020603050405020304" pitchFamily="18" charset="0"/>
                <a:cs typeface="Times New Roman" panose="02020603050405020304" pitchFamily="18" charset="0"/>
              </a:rPr>
              <a:t>-</a:t>
            </a:r>
            <a:r>
              <a:rPr lang="en-US" sz="4000" b="1">
                <a:latin typeface="Times New Roman" panose="02020603050405020304" pitchFamily="18" charset="0"/>
                <a:ea typeface="Times New Roman" panose="02020603050405020304" pitchFamily="18" charset="0"/>
                <a:cs typeface="Times New Roman" panose="02020603050405020304" pitchFamily="18" charset="0"/>
              </a:rPr>
              <a:t> </a:t>
            </a:r>
            <a:r>
              <a:rPr lang="vi-VN" sz="4000" b="1">
                <a:latin typeface="Times New Roman" panose="02020603050405020304" pitchFamily="18" charset="0"/>
                <a:ea typeface="Times New Roman" panose="02020603050405020304" pitchFamily="18" charset="0"/>
                <a:cs typeface="Times New Roman" panose="02020603050405020304" pitchFamily="18" charset="0"/>
              </a:rPr>
              <a:t>5 </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câu v</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ề</a:t>
            </a: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 việc em vừa kể</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p>
          <a:p>
            <a:pPr marR="0" lvl="0" algn="just">
              <a:spcBef>
                <a:spcPts val="0"/>
              </a:spcBef>
              <a:spcAft>
                <a:spcPts val="0"/>
              </a:spcAft>
              <a:buClr>
                <a:srgbClr val="000000"/>
              </a:buClr>
              <a:buSzPts val="1300"/>
              <a:tabLst>
                <a:tab pos="161290" algn="l"/>
              </a:tabLst>
            </a:pP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Chiếc</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rễ</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tròn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445"/>
          <a:stretch/>
        </p:blipFill>
        <p:spPr>
          <a:xfrm>
            <a:off x="7258639" y="2169967"/>
            <a:ext cx="4270341" cy="4023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0" y="2094461"/>
            <a:ext cx="7075371" cy="2031325"/>
          </a:xfrm>
          <a:prstGeom prst="rect">
            <a:avLst/>
          </a:prstGeom>
          <a:noFill/>
        </p:spPr>
        <p:txBody>
          <a:bodyPr wrap="square" rtlCol="0">
            <a:spAutoFit/>
          </a:bodyPr>
          <a:lstStyle/>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cs typeface="Times New Roman" panose="02020603050405020304" pitchFamily="18" charset="0"/>
              </a:rPr>
              <a:t>?</a:t>
            </a:r>
          </a:p>
        </p:txBody>
      </p:sp>
      <p:cxnSp>
        <p:nvCxnSpPr>
          <p:cNvPr id="8" name="Straight Connector 7"/>
          <p:cNvCxnSpPr/>
          <p:nvPr/>
        </p:nvCxnSpPr>
        <p:spPr>
          <a:xfrm flipV="1">
            <a:off x="1138389" y="753035"/>
            <a:ext cx="2761258" cy="169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706342" y="753035"/>
            <a:ext cx="5354027" cy="253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6024" y="1430087"/>
            <a:ext cx="7458764" cy="126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34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AAA742-39C1-4C52-AB10-4EF725D8E48C}"/>
              </a:ext>
            </a:extLst>
          </p:cNvPr>
          <p:cNvGrpSpPr/>
          <p:nvPr/>
        </p:nvGrpSpPr>
        <p:grpSpPr>
          <a:xfrm>
            <a:off x="713446" y="605946"/>
            <a:ext cx="12009777" cy="1184749"/>
            <a:chOff x="280267" y="915918"/>
            <a:chExt cx="12009777" cy="1187686"/>
          </a:xfrm>
        </p:grpSpPr>
        <p:grpSp>
          <p:nvGrpSpPr>
            <p:cNvPr id="4" name="Group 3">
              <a:extLst>
                <a:ext uri="{FF2B5EF4-FFF2-40B4-BE49-F238E27FC236}">
                  <a16:creationId xmlns:a16="http://schemas.microsoft.com/office/drawing/2014/main" id="{07CE8887-E268-48AB-B401-EA236ABD1783}"/>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45AE31AA-DB3D-40C7-A83F-FE5B757E5ADA}"/>
                  </a:ext>
                </a:extLst>
              </p:cNvPr>
              <p:cNvSpPr/>
              <p:nvPr/>
            </p:nvSpPr>
            <p:spPr>
              <a:xfrm>
                <a:off x="3041858" y="1727884"/>
                <a:ext cx="1188720" cy="1188720"/>
              </a:xfrm>
              <a:prstGeom prst="ellipse">
                <a:avLst/>
              </a:prstGeom>
              <a:solidFill>
                <a:srgbClr val="FFFFAF"/>
              </a:solidFill>
              <a:ln>
                <a:noFill/>
              </a:ln>
            </p:spPr>
            <p:txBody>
              <a:bodyPr spcFirstLastPara="1" wrap="square" lIns="161872" tIns="161872" rIns="161872" bIns="161872" anchor="ctr" anchorCtr="0">
                <a:noAutofit/>
              </a:bodyPr>
              <a:lstStyle/>
              <a:p>
                <a:pPr algn="just"/>
                <a:endParaRPr sz="1862">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3BAAE62D-4EC2-4ADB-88AE-2F5136688D15}"/>
                  </a:ext>
                </a:extLst>
              </p:cNvPr>
              <p:cNvSpPr txBox="1">
                <a:spLocks/>
              </p:cNvSpPr>
              <p:nvPr/>
            </p:nvSpPr>
            <p:spPr>
              <a:xfrm>
                <a:off x="3085218" y="1889874"/>
                <a:ext cx="1196999" cy="770400"/>
              </a:xfrm>
              <a:prstGeom prst="rect">
                <a:avLst/>
              </a:prstGeom>
            </p:spPr>
            <p:txBody>
              <a:bodyPr spcFirstLastPara="1" wrap="square" lIns="161872" tIns="161872" rIns="161872" bIns="16187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53">
                    <a:solidFill>
                      <a:srgbClr val="0070C0"/>
                    </a:solidFill>
                    <a:latin typeface="Arial Rounded MT Bold" pitchFamily="34" charset="0"/>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62F39148-993C-481E-B6E2-E5839D7B5C3D}"/>
                </a:ext>
              </a:extLst>
            </p:cNvPr>
            <p:cNvSpPr txBox="1"/>
            <p:nvPr/>
          </p:nvSpPr>
          <p:spPr>
            <a:xfrm>
              <a:off x="1033374" y="1085423"/>
              <a:ext cx="11256670" cy="1018181"/>
            </a:xfrm>
            <a:prstGeom prst="rect">
              <a:avLst/>
            </a:prstGeom>
            <a:noFill/>
          </p:spPr>
          <p:txBody>
            <a:bodyPr wrap="square" rtlCol="0">
              <a:spAutoFit/>
            </a:bodyPr>
            <a:lstStyle/>
            <a:p>
              <a:pPr marR="0" lvl="0" algn="just">
                <a:spcBef>
                  <a:spcPts val="0"/>
                </a:spcBef>
                <a:spcAft>
                  <a:spcPts val="0"/>
                </a:spcAft>
                <a:buClr>
                  <a:srgbClr val="000000"/>
                </a:buClr>
                <a:buSzPts val="1300"/>
                <a:tabLst>
                  <a:tab pos="161290" algn="l"/>
                </a:tabLst>
              </a:pPr>
              <a:r>
                <a:rPr lang="vi-VN" sz="2800" b="1">
                  <a:latin typeface="Times New Roman" panose="02020603050405020304" pitchFamily="18" charset="0"/>
                  <a:ea typeface="Times New Roman" panose="02020603050405020304" pitchFamily="18" charset="0"/>
                  <a:cs typeface="Times New Roman" panose="02020603050405020304" pitchFamily="18" charset="0"/>
                </a:rPr>
                <a:t>Viết 4</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latin typeface="Times New Roman" panose="02020603050405020304" pitchFamily="18" charset="0"/>
                  <a:ea typeface="Times New Roman" panose="02020603050405020304" pitchFamily="18" charset="0"/>
                  <a:cs typeface="Times New Roman" panose="02020603050405020304" pitchFamily="18" charset="0"/>
                </a:rPr>
                <a:t>5 câu v</a:t>
              </a:r>
              <a:r>
                <a:rPr lang="en-US" sz="2800" b="1">
                  <a:latin typeface="Times New Roman" panose="02020603050405020304" pitchFamily="18" charset="0"/>
                  <a:ea typeface="Times New Roman" panose="02020603050405020304" pitchFamily="18" charset="0"/>
                  <a:cs typeface="Times New Roman" panose="02020603050405020304" pitchFamily="18" charset="0"/>
                </a:rPr>
                <a:t>ề</a:t>
              </a:r>
              <a:r>
                <a:rPr lang="vi-VN" sz="2800" b="1">
                  <a:latin typeface="Times New Roman" panose="02020603050405020304" pitchFamily="18" charset="0"/>
                  <a:ea typeface="Times New Roman" panose="02020603050405020304" pitchFamily="18" charset="0"/>
                  <a:cs typeface="Times New Roman" panose="02020603050405020304" pitchFamily="18" charset="0"/>
                </a:rPr>
                <a:t> việc em vừa kể</a:t>
              </a:r>
              <a:r>
                <a:rPr lang="en-US" sz="2800" b="1">
                  <a:latin typeface="Times New Roman" panose="02020603050405020304" pitchFamily="18" charset="0"/>
                  <a:ea typeface="Times New Roman" panose="02020603050405020304" pitchFamily="18" charset="0"/>
                  <a:cs typeface="Times New Roman" panose="02020603050405020304" pitchFamily="18" charset="0"/>
                </a:rPr>
                <a:t> về Bác Hồ trong câu chuyện </a:t>
              </a:r>
            </a:p>
            <a:p>
              <a:pPr marR="0" lvl="0" algn="just">
                <a:spcBef>
                  <a:spcPts val="0"/>
                </a:spcBef>
                <a:spcAft>
                  <a:spcPts val="0"/>
                </a:spcAft>
                <a:buClr>
                  <a:srgbClr val="000000"/>
                </a:buClr>
                <a:buSzPts val="1300"/>
                <a:tabLst>
                  <a:tab pos="161290" algn="l"/>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i="1">
                  <a:latin typeface="Times New Roman" panose="02020603050405020304" pitchFamily="18" charset="0"/>
                  <a:ea typeface="Times New Roman" panose="02020603050405020304" pitchFamily="18" charset="0"/>
                  <a:cs typeface="Times New Roman" panose="02020603050405020304" pitchFamily="18" charset="0"/>
                </a:rPr>
                <a:t>Chiếc rễ đa tròn</a:t>
              </a: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3200" b="1">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8" name="Rectangle: Rounded Corners 7">
            <a:extLst>
              <a:ext uri="{FF2B5EF4-FFF2-40B4-BE49-F238E27FC236}">
                <a16:creationId xmlns:a16="http://schemas.microsoft.com/office/drawing/2014/main" id="{52AE0DE4-8C20-49DF-858C-E037C0EFA81F}"/>
              </a:ext>
            </a:extLst>
          </p:cNvPr>
          <p:cNvSpPr/>
          <p:nvPr/>
        </p:nvSpPr>
        <p:spPr>
          <a:xfrm>
            <a:off x="586588" y="2783916"/>
            <a:ext cx="3786486"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id="{EA671D44-E9CC-43D3-A56B-87BC1BE312EF}"/>
              </a:ext>
            </a:extLst>
          </p:cNvPr>
          <p:cNvSpPr/>
          <p:nvPr/>
        </p:nvSpPr>
        <p:spPr>
          <a:xfrm>
            <a:off x="8122974" y="2856380"/>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id="{AB9F5D72-3D06-4271-8B52-0740DBA7D6F5}"/>
              </a:ext>
            </a:extLst>
          </p:cNvPr>
          <p:cNvSpPr/>
          <p:nvPr/>
        </p:nvSpPr>
        <p:spPr>
          <a:xfrm>
            <a:off x="4474423" y="4433562"/>
            <a:ext cx="3648551" cy="112376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1" name="Rectangle: Rounded Corners 10">
            <a:extLst>
              <a:ext uri="{FF2B5EF4-FFF2-40B4-BE49-F238E27FC236}">
                <a16:creationId xmlns:a16="http://schemas.microsoft.com/office/drawing/2014/main" id="{0A8E188B-2D11-4DF0-BA31-F8ED8812DB40}"/>
              </a:ext>
            </a:extLst>
          </p:cNvPr>
          <p:cNvSpPr/>
          <p:nvPr/>
        </p:nvSpPr>
        <p:spPr>
          <a:xfrm>
            <a:off x="4444018" y="2098055"/>
            <a:ext cx="3648551" cy="66842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id="{D1F1EE61-E6FC-4215-AF4C-92E9ABAAE6CB}"/>
              </a:ext>
            </a:extLst>
          </p:cNvPr>
          <p:cNvCxnSpPr/>
          <p:nvPr/>
        </p:nvCxnSpPr>
        <p:spPr>
          <a:xfrm>
            <a:off x="7478537" y="3530349"/>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C1B25-F305-423C-9442-2A7E1691AEB6}"/>
              </a:ext>
            </a:extLst>
          </p:cNvPr>
          <p:cNvCxnSpPr>
            <a:cxnSpLocks/>
          </p:cNvCxnSpPr>
          <p:nvPr/>
        </p:nvCxnSpPr>
        <p:spPr>
          <a:xfrm flipH="1">
            <a:off x="4444018" y="3530349"/>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5136CB-6D8D-46DF-99FA-C6218E5EEB03}"/>
              </a:ext>
            </a:extLst>
          </p:cNvPr>
          <p:cNvCxnSpPr>
            <a:cxnSpLocks/>
          </p:cNvCxnSpPr>
          <p:nvPr/>
        </p:nvCxnSpPr>
        <p:spPr>
          <a:xfrm flipH="1">
            <a:off x="6193632" y="4021889"/>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36DFFF-71F9-44A5-B029-55D4FF51D6EA}"/>
              </a:ext>
            </a:extLst>
          </p:cNvPr>
          <p:cNvCxnSpPr>
            <a:cxnSpLocks/>
          </p:cNvCxnSpPr>
          <p:nvPr/>
        </p:nvCxnSpPr>
        <p:spPr>
          <a:xfrm flipH="1" flipV="1">
            <a:off x="6193630" y="2739505"/>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05EF9-3CFB-4C93-8AB9-3127575E60DE}"/>
              </a:ext>
            </a:extLst>
          </p:cNvPr>
          <p:cNvSpPr/>
          <p:nvPr/>
        </p:nvSpPr>
        <p:spPr>
          <a:xfrm>
            <a:off x="5058051" y="3048487"/>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id="{215237BE-D55B-4B1C-808A-6361C2ABE0A3}"/>
              </a:ext>
            </a:extLst>
          </p:cNvPr>
          <p:cNvSpPr/>
          <p:nvPr/>
        </p:nvSpPr>
        <p:spPr>
          <a:xfrm>
            <a:off x="4616348" y="3047230"/>
            <a:ext cx="3192357" cy="1015036"/>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2">
                <a:solidFill>
                  <a:schemeClr val="tx1"/>
                </a:solidFill>
                <a:latin typeface="Arial-Rounded" panose="020B0500000000000000" pitchFamily="34" charset="0"/>
                <a:ea typeface="Arial-Rounded" panose="020B0500000000000000" pitchFamily="34" charset="0"/>
                <a:cs typeface="Arial-Rounded" panose="020B0500000000000000" pitchFamily="34" charset="0"/>
              </a:rPr>
              <a:t>Việc Bác Hồ đã làm</a:t>
            </a:r>
          </a:p>
        </p:txBody>
      </p:sp>
      <p:sp>
        <p:nvSpPr>
          <p:cNvPr id="18" name="Rectangle: Rounded Corners 17">
            <a:extLst>
              <a:ext uri="{FF2B5EF4-FFF2-40B4-BE49-F238E27FC236}">
                <a16:creationId xmlns:a16="http://schemas.microsoft.com/office/drawing/2014/main" id="{127D0C35-7761-4B5B-92F3-C617935FE8DA}"/>
              </a:ext>
            </a:extLst>
          </p:cNvPr>
          <p:cNvSpPr/>
          <p:nvPr/>
        </p:nvSpPr>
        <p:spPr>
          <a:xfrm>
            <a:off x="4444018" y="2082852"/>
            <a:ext cx="3695733"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Việc Bác Hồ đã làm</a:t>
            </a:r>
          </a:p>
        </p:txBody>
      </p:sp>
      <p:sp>
        <p:nvSpPr>
          <p:cNvPr id="19" name="Rectangle: Rounded Corners 18">
            <a:extLst>
              <a:ext uri="{FF2B5EF4-FFF2-40B4-BE49-F238E27FC236}">
                <a16:creationId xmlns:a16="http://schemas.microsoft.com/office/drawing/2014/main" id="{006E652C-E5A4-4C25-A26D-CE3FB154068F}"/>
              </a:ext>
            </a:extLst>
          </p:cNvPr>
          <p:cNvSpPr/>
          <p:nvPr/>
        </p:nvSpPr>
        <p:spPr>
          <a:xfrm>
            <a:off x="8163513" y="3220535"/>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Bác Hồ đã làm việc đó như thế nào?</a:t>
            </a:r>
          </a:p>
        </p:txBody>
      </p:sp>
      <p:sp>
        <p:nvSpPr>
          <p:cNvPr id="20" name="Rectangle: Rounded Corners 19">
            <a:extLst>
              <a:ext uri="{FF2B5EF4-FFF2-40B4-BE49-F238E27FC236}">
                <a16:creationId xmlns:a16="http://schemas.microsoft.com/office/drawing/2014/main" id="{3EF768DE-5C4B-4B6E-8550-F1D65734FD4C}"/>
              </a:ext>
            </a:extLst>
          </p:cNvPr>
          <p:cNvSpPr/>
          <p:nvPr/>
        </p:nvSpPr>
        <p:spPr>
          <a:xfrm>
            <a:off x="4576393" y="4646034"/>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Kết quả công việc Bác Hồ đã làm?</a:t>
            </a:r>
          </a:p>
        </p:txBody>
      </p:sp>
      <p:sp>
        <p:nvSpPr>
          <p:cNvPr id="21" name="Rectangle: Rounded Corners 20">
            <a:extLst>
              <a:ext uri="{FF2B5EF4-FFF2-40B4-BE49-F238E27FC236}">
                <a16:creationId xmlns:a16="http://schemas.microsoft.com/office/drawing/2014/main" id="{CB099C1A-5FAD-40C0-8C51-5FC34A1E9107}"/>
              </a:ext>
            </a:extLst>
          </p:cNvPr>
          <p:cNvSpPr/>
          <p:nvPr/>
        </p:nvSpPr>
        <p:spPr>
          <a:xfrm>
            <a:off x="602489" y="3195198"/>
            <a:ext cx="3786485"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Suy nghĩ, cảm xúc của em về việc làm của Bác?</a:t>
            </a:r>
          </a:p>
        </p:txBody>
      </p:sp>
    </p:spTree>
    <p:extLst>
      <p:ext uri="{BB962C8B-B14F-4D97-AF65-F5344CB8AC3E}">
        <p14:creationId xmlns:p14="http://schemas.microsoft.com/office/powerpoint/2010/main" val="101115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 y="1710621"/>
            <a:ext cx="11329851" cy="3970318"/>
          </a:xfrm>
          <a:prstGeom prst="rect">
            <a:avLst/>
          </a:prstGeom>
        </p:spPr>
        <p:txBody>
          <a:bodyPr wrap="square">
            <a:spAutoFit/>
          </a:bodyPr>
          <a:lstStyle/>
          <a:p>
            <a:r>
              <a:rPr lang="en-US" sz="3600">
                <a:solidFill>
                  <a:srgbClr val="222222"/>
                </a:solidFill>
                <a:latin typeface="Verdana" panose="020B0604030504040204" pitchFamily="34" charset="0"/>
              </a:rPr>
              <a:t>                     THAM KHẢO</a:t>
            </a:r>
          </a:p>
          <a:p>
            <a:pPr algn="just"/>
            <a:r>
              <a:rPr lang="en-US" sz="3600">
                <a:solidFill>
                  <a:srgbClr val="222222"/>
                </a:solidFill>
                <a:latin typeface="Verdana" panose="020B0604030504040204" pitchFamily="34" charset="0"/>
              </a:rPr>
              <a:t>     </a:t>
            </a:r>
            <a:r>
              <a:rPr lang="vi-VN" sz="3600">
                <a:solidFill>
                  <a:srgbClr val="222222"/>
                </a:solidFill>
                <a:latin typeface="Verdana" panose="020B0604030504040204" pitchFamily="34" charset="0"/>
              </a:rPr>
              <a:t>Bác Hồ cho trồng chiếc rễ đa tròn xuống đất. Nhiều năm sau cây lớn lên tỏa bóng mát cho thiếu nhi. Bác dù bận việc nước, nhưng vẫn luôn yêu thương và quan tâm chăm sóc cho thiếu nhi. Thiếu nhi Việt Nam cũng luôn kính yêu và biết ơn Bác.</a:t>
            </a:r>
            <a:endParaRPr lang="en-US" sz="3600"/>
          </a:p>
        </p:txBody>
      </p:sp>
    </p:spTree>
    <p:extLst>
      <p:ext uri="{BB962C8B-B14F-4D97-AF65-F5344CB8AC3E}">
        <p14:creationId xmlns:p14="http://schemas.microsoft.com/office/powerpoint/2010/main" val="3137811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3436</TotalTime>
  <Words>241</Words>
  <Application>Microsoft Office PowerPoint</Application>
  <PresentationFormat>Widescreen</PresentationFormat>
  <Paragraphs>22</Paragraphs>
  <Slides>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Arial Rounded MT Bold</vt:lpstr>
      <vt:lpstr>Arial-Rounded</vt:lpstr>
      <vt:lpstr>Calibri</vt:lpstr>
      <vt:lpstr>Calibri Light</vt:lpstr>
      <vt:lpstr>Times New Roman</vt:lpstr>
      <vt:lpstr>UTM Avo</vt:lpstr>
      <vt:lpstr>Verdana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May01</dc:creator>
  <cp:lastModifiedBy>asus</cp:lastModifiedBy>
  <cp:revision>133</cp:revision>
  <dcterms:created xsi:type="dcterms:W3CDTF">2021-07-07T09:47:17Z</dcterms:created>
  <dcterms:modified xsi:type="dcterms:W3CDTF">2026-04-03T11:07:48Z</dcterms:modified>
</cp:coreProperties>
</file>