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83" r:id="rId4"/>
    <p:sldId id="276" r:id="rId5"/>
    <p:sldId id="260" r:id="rId6"/>
    <p:sldId id="261" r:id="rId7"/>
    <p:sldId id="262" r:id="rId8"/>
    <p:sldId id="284" r:id="rId9"/>
  </p:sldIdLst>
  <p:sldSz cx="12192000" cy="6858000"/>
  <p:notesSz cx="6858000" cy="9144000"/>
  <p:embeddedFontLst>
    <p:embeddedFont>
      <p:font typeface="#9Slide07 Altus" panose="020B0604020202020204" charset="0"/>
      <p:regular r:id="rId11"/>
    </p:embeddedFont>
    <p:embeddedFont>
      <p:font typeface="#9Slide07 HoneyCream" panose="020B0604020202020204" charset="0"/>
      <p:regular r:id="rId12"/>
    </p:embeddedFont>
    <p:embeddedFont>
      <p:font typeface="Cambria" panose="02040503050406030204" pitchFamily="18" charset="0"/>
      <p:regular r:id="rId13"/>
      <p:bold r:id="rId14"/>
      <p:italic r:id="rId15"/>
      <p:boldItalic r:id="rId16"/>
    </p:embeddedFont>
    <p:embeddedFont>
      <p:font typeface="UVF ChefScript Pro" panose="03060702040507070403" charset="0"/>
      <p:regular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A4D"/>
    <a:srgbClr val="008000"/>
    <a:srgbClr val="D22829"/>
    <a:srgbClr val="C1451F"/>
    <a:srgbClr val="FFD966"/>
    <a:srgbClr val="E9D2C4"/>
    <a:srgbClr val="7B473A"/>
    <a:srgbClr val="9DC3E6"/>
    <a:srgbClr val="209C46"/>
    <a:srgbClr val="59C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60"/>
  </p:normalViewPr>
  <p:slideViewPr>
    <p:cSldViewPr snapToGrid="0">
      <p:cViewPr varScale="1">
        <p:scale>
          <a:sx n="84" d="100"/>
          <a:sy n="84" d="100"/>
        </p:scale>
        <p:origin x="8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C578C-D197-47C3-A1E4-A8AD9DB7A6C2}"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327AD-F2FB-4388-87DE-C0E9DF8B498A}" type="slidenum">
              <a:rPr lang="en-US" smtClean="0"/>
              <a:t>‹#›</a:t>
            </a:fld>
            <a:endParaRPr lang="en-US"/>
          </a:p>
        </p:txBody>
      </p:sp>
    </p:spTree>
    <p:extLst>
      <p:ext uri="{BB962C8B-B14F-4D97-AF65-F5344CB8AC3E}">
        <p14:creationId xmlns:p14="http://schemas.microsoft.com/office/powerpoint/2010/main" val="102418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86991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52532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92161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52581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42435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61510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16783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68211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662756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13337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2800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42250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421060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777093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536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873869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83483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79737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57177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502066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215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538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433184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591335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373563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488368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64922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9834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81416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30491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73363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133002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416828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A9B65B-1374-418E-94AF-60AA9255559F}" type="datetimeFigureOut">
              <a:rPr lang="en-US" smtClean="0"/>
              <a:t>4/17/2026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CF8B9C-26AF-4DE9-AEC4-CE000E0AFB56}" type="slidenum">
              <a:rPr lang="en-US" smtClean="0"/>
              <a:t>‹#›</a:t>
            </a:fld>
            <a:endParaRPr lang="en-US"/>
          </a:p>
        </p:txBody>
      </p:sp>
    </p:spTree>
    <p:extLst>
      <p:ext uri="{BB962C8B-B14F-4D97-AF65-F5344CB8AC3E}">
        <p14:creationId xmlns:p14="http://schemas.microsoft.com/office/powerpoint/2010/main" val="242593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2" name="日期占位符 3">
            <a:extLst>
              <a:ext uri="{FF2B5EF4-FFF2-40B4-BE49-F238E27FC236}">
                <a16:creationId xmlns:a16="http://schemas.microsoft.com/office/drawing/2014/main" id="{16CA7E4B-9534-4DFC-A323-7FC39B164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2DA9E-4B14-4C32-BD5A-5AD747B213AF}" type="datetimeFigureOut">
              <a:rPr lang="zh-CN" altLang="en-US" smtClean="0"/>
              <a:t>2026/4/17</a:t>
            </a:fld>
            <a:endParaRPr lang="zh-CN" altLang="en-US"/>
          </a:p>
        </p:txBody>
      </p:sp>
      <p:sp>
        <p:nvSpPr>
          <p:cNvPr id="23" name="页脚占位符 4">
            <a:extLst>
              <a:ext uri="{FF2B5EF4-FFF2-40B4-BE49-F238E27FC236}">
                <a16:creationId xmlns:a16="http://schemas.microsoft.com/office/drawing/2014/main" id="{01978DCC-78D3-4928-BCE4-294D84609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24" name="灯片编号占位符 5">
            <a:extLst>
              <a:ext uri="{FF2B5EF4-FFF2-40B4-BE49-F238E27FC236}">
                <a16:creationId xmlns:a16="http://schemas.microsoft.com/office/drawing/2014/main" id="{C7C40403-A308-4EC7-90D3-4B4CA9B7F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A4761-9941-4410-9E41-3393324BA778}" type="slidenum">
              <a:rPr lang="zh-CN" altLang="en-US" smtClean="0"/>
              <a:t>‹#›</a:t>
            </a:fld>
            <a:endParaRPr lang="zh-CN" altLang="en-US"/>
          </a:p>
        </p:txBody>
      </p:sp>
      <p:sp>
        <p:nvSpPr>
          <p:cNvPr id="2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733401-1546-4B1D-92BE-18AB0F64B9B7}" type="slidenum">
              <a:rPr lang="en-US" smtClean="0"/>
              <a:pPr/>
              <a:t>‹#›</a:t>
            </a:fld>
            <a:endParaRPr lang="en-US"/>
          </a:p>
        </p:txBody>
      </p:sp>
      <p:pic>
        <p:nvPicPr>
          <p:cNvPr id="26" name="Picture 2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7"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7" name="Picture 26">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8"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9">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9"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3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31" name="Picture 30">
            <a:extLst>
              <a:ext uri="{FF2B5EF4-FFF2-40B4-BE49-F238E27FC236}">
                <a16:creationId xmlns:a16="http://schemas.microsoft.com/office/drawing/2014/main" id="{2C38DA38-71FB-4CEB-B777-09292390EC4A}"/>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32" name="Picture 31">
            <a:extLst>
              <a:ext uri="{FF2B5EF4-FFF2-40B4-BE49-F238E27FC236}">
                <a16:creationId xmlns:a16="http://schemas.microsoft.com/office/drawing/2014/main" id="{7B3E06E2-B8CD-4348-A929-48748D52322A}"/>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33" name="Picture 32">
            <a:extLst>
              <a:ext uri="{FF2B5EF4-FFF2-40B4-BE49-F238E27FC236}">
                <a16:creationId xmlns:a16="http://schemas.microsoft.com/office/drawing/2014/main" id="{D1A0A433-1C81-43D6-86C9-906F9D1CD5C6}"/>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34" name="Picture 33">
            <a:extLst>
              <a:ext uri="{FF2B5EF4-FFF2-40B4-BE49-F238E27FC236}">
                <a16:creationId xmlns:a16="http://schemas.microsoft.com/office/drawing/2014/main" id="{57AB7940-731C-4B6C-8537-33EBAD98DEBF}"/>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3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vi-VN" sz="3200" b="0" baseline="0" dirty="0">
                <a:solidFill>
                  <a:schemeClr val="accent6">
                    <a:lumMod val="50000"/>
                  </a:schemeClr>
                </a:solidFill>
                <a:latin typeface="#9Slide07 Altus" pitchFamily="2" charset="0"/>
              </a:rPr>
              <a:t> Tư Bùi</a:t>
            </a:r>
            <a:endParaRPr lang="en-US" sz="3200" b="0" dirty="0">
              <a:solidFill>
                <a:schemeClr val="accent6">
                  <a:lumMod val="50000"/>
                </a:schemeClr>
              </a:solidFill>
              <a:latin typeface="#9Slide07 Altus" pitchFamily="2" charset="0"/>
            </a:endParaRPr>
          </a:p>
        </p:txBody>
      </p:sp>
      <p:sp>
        <p:nvSpPr>
          <p:cNvPr id="3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3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50AE47"/>
                </a:solidFill>
                <a:latin typeface="#9Slide07 HoneyCream" pitchFamily="2" charset="0"/>
              </a:rPr>
              <a:t>Măng</a:t>
            </a:r>
            <a:r>
              <a:rPr lang="en-US" sz="3200" b="0" dirty="0">
                <a:solidFill>
                  <a:srgbClr val="50AE47"/>
                </a:solidFill>
                <a:latin typeface="#9Slide07 HoneyCream" pitchFamily="2" charset="0"/>
              </a:rPr>
              <a:t> Non</a:t>
            </a:r>
          </a:p>
        </p:txBody>
      </p:sp>
      <p:pic>
        <p:nvPicPr>
          <p:cNvPr id="38" name="Picture 3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39" name="Picture 3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40" name="Picture 3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41" name="Picture 4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4378203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 id="2147483673" r:id="rId13"/>
    <p:sldLayoutId id="2147483672" r:id="rId14"/>
    <p:sldLayoutId id="2147483671" r:id="rId15"/>
    <p:sldLayoutId id="2147483670" r:id="rId16"/>
    <p:sldLayoutId id="2147483669" r:id="rId17"/>
    <p:sldLayoutId id="2147483668" r:id="rId18"/>
    <p:sldLayoutId id="2147483666" r:id="rId19"/>
    <p:sldLayoutId id="2147483665" r:id="rId20"/>
    <p:sldLayoutId id="2147483664" r:id="rId21"/>
    <p:sldLayoutId id="2147483663" r:id="rId22"/>
    <p:sldLayoutId id="2147483662" r:id="rId23"/>
    <p:sldLayoutId id="2147483661" r:id="rId24"/>
    <p:sldLayoutId id="2147483660" r:id="rId25"/>
    <p:sldLayoutId id="2147483651" r:id="rId26"/>
    <p:sldLayoutId id="2147483652" r:id="rId27"/>
    <p:sldLayoutId id="2147483653" r:id="rId28"/>
    <p:sldLayoutId id="2147483654" r:id="rId29"/>
    <p:sldLayoutId id="2147483655" r:id="rId30"/>
    <p:sldLayoutId id="2147483656" r:id="rId31"/>
    <p:sldLayoutId id="2147483657" r:id="rId32"/>
    <p:sldLayoutId id="2147483658" r:id="rId33"/>
    <p:sldLayoutId id="2147483659"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C318DA-0DAA-E4BF-7658-47E1A0D69404}"/>
              </a:ext>
            </a:extLst>
          </p:cNvPr>
          <p:cNvSpPr/>
          <p:nvPr/>
        </p:nvSpPr>
        <p:spPr>
          <a:xfrm>
            <a:off x="0" y="1595030"/>
            <a:ext cx="12281452" cy="385161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339" b="89876" l="9963" r="91319">
                        <a14:foregroundMark x1="41174" y1="25620" x2="41174" y2="25620"/>
                        <a14:foregroundMark x1="59239" y1="73864" x2="59239" y2="73864"/>
                        <a14:foregroundMark x1="60190" y1="25826" x2="60190" y2="25826"/>
                        <a14:foregroundMark x1="57958" y1="29855" x2="57958" y2="29855"/>
                        <a14:foregroundMark x1="50393" y1="25826" x2="50393" y2="25826"/>
                        <a14:foregroundMark x1="49277" y1="27996" x2="49277" y2="27996"/>
                        <a14:foregroundMark x1="39272" y1="60847" x2="39272" y2="60847"/>
                        <a14:foregroundMark x1="46962" y1="74793" x2="46962" y2="74793"/>
                        <a14:foregroundMark x1="49442" y1="76240" x2="49442" y2="76240"/>
                        <a14:foregroundMark x1="63580" y1="57748" x2="63580" y2="57748"/>
                        <a14:foregroundMark x1="62009" y1="63223" x2="62009" y2="63223"/>
                      </a14:backgroundRemoval>
                    </a14:imgEffect>
                  </a14:imgLayer>
                </a14:imgProps>
              </a:ext>
              <a:ext uri="{28A0092B-C50C-407E-A947-70E740481C1C}">
                <a14:useLocalDpi xmlns:a14="http://schemas.microsoft.com/office/drawing/2010/main" val="0"/>
              </a:ext>
            </a:extLst>
          </a:blip>
          <a:stretch>
            <a:fillRect/>
          </a:stretch>
        </p:blipFill>
        <p:spPr>
          <a:xfrm rot="1703703">
            <a:off x="6195552" y="-335711"/>
            <a:ext cx="9209558" cy="3353422"/>
          </a:xfrm>
          <a:prstGeom prst="rect">
            <a:avLst/>
          </a:prstGeom>
        </p:spPr>
      </p:pic>
      <p:sp>
        <p:nvSpPr>
          <p:cNvPr id="4" name="TextBox 3"/>
          <p:cNvSpPr txBox="1"/>
          <p:nvPr/>
        </p:nvSpPr>
        <p:spPr>
          <a:xfrm rot="2123362">
            <a:off x="9548001" y="2000886"/>
            <a:ext cx="4200525" cy="707886"/>
          </a:xfrm>
          <a:prstGeom prst="rect">
            <a:avLst/>
          </a:prstGeom>
          <a:noFill/>
        </p:spPr>
        <p:txBody>
          <a:bodyPr wrap="square" rtlCol="0">
            <a:prstTxWarp prst="textArchUp">
              <a:avLst>
                <a:gd name="adj" fmla="val 11369841"/>
              </a:avLst>
            </a:prstTxWarp>
            <a:spAutoFit/>
          </a:bodyPr>
          <a:lstStyle/>
          <a:p>
            <a:r>
              <a:rPr lang="en-US" sz="4000" dirty="0" err="1">
                <a:latin typeface="UVF ChefScript Pro" panose="03060702040507070403" pitchFamily="66" charset="0"/>
                <a:ea typeface="UVF You Make Me Smile" panose="02000603000000000000" pitchFamily="2" charset="0"/>
              </a:rPr>
              <a:t>Tập</a:t>
            </a:r>
            <a:r>
              <a:rPr lang="en-US" sz="4000" dirty="0">
                <a:latin typeface="UVF ChefScript Pro" panose="03060702040507070403" pitchFamily="66" charset="0"/>
                <a:ea typeface="UVF You Make Me Smile" panose="02000603000000000000" pitchFamily="2" charset="0"/>
              </a:rPr>
              <a:t> </a:t>
            </a:r>
            <a:r>
              <a:rPr lang="en-US" sz="4000" dirty="0" err="1">
                <a:latin typeface="UVF ChefScript Pro" panose="03060702040507070403" pitchFamily="66" charset="0"/>
                <a:ea typeface="UVF You Make Me Smile" panose="02000603000000000000" pitchFamily="2" charset="0"/>
              </a:rPr>
              <a:t>làm</a:t>
            </a:r>
            <a:r>
              <a:rPr lang="en-US" sz="4000" dirty="0">
                <a:latin typeface="UVF ChefScript Pro" panose="03060702040507070403" pitchFamily="66" charset="0"/>
                <a:ea typeface="UVF You Make Me Smile" panose="02000603000000000000" pitchFamily="2" charset="0"/>
              </a:rPr>
              <a:t> </a:t>
            </a:r>
            <a:r>
              <a:rPr lang="en-US" sz="4000" dirty="0" err="1">
                <a:latin typeface="UVF ChefScript Pro" panose="03060702040507070403" pitchFamily="66" charset="0"/>
                <a:ea typeface="UVF You Make Me Smile" panose="02000603000000000000" pitchFamily="2" charset="0"/>
              </a:rPr>
              <a:t>văn</a:t>
            </a:r>
            <a:endParaRPr lang="en-US" sz="4000" dirty="0">
              <a:latin typeface="UVF ChefScript Pro" panose="03060702040507070403" pitchFamily="66" charset="0"/>
              <a:ea typeface="UVF You Make Me Smile" panose="02000603000000000000" pitchFamily="2" charset="0"/>
            </a:endParaRPr>
          </a:p>
        </p:txBody>
      </p:sp>
      <p:sp>
        <p:nvSpPr>
          <p:cNvPr id="9" name="Rectangle 8"/>
          <p:cNvSpPr/>
          <p:nvPr/>
        </p:nvSpPr>
        <p:spPr>
          <a:xfrm>
            <a:off x="3004038" y="137828"/>
            <a:ext cx="5896317" cy="1687188"/>
          </a:xfrm>
          <a:prstGeom prst="rect">
            <a:avLst/>
          </a:prstGeom>
        </p:spPr>
        <p:txBody>
          <a:bodyPr wrap="none">
            <a:prstTxWarp prst="textStop">
              <a:avLst/>
            </a:prstTxWarp>
            <a:spAutoFit/>
          </a:bodyPr>
          <a:lstStyle/>
          <a:p>
            <a:pPr algn="ctr"/>
            <a:r>
              <a:rPr lang="en-US" sz="9600" dirty="0" err="1">
                <a:ln w="3175">
                  <a:solidFill>
                    <a:schemeClr val="tx1"/>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latin typeface="UVF Remachine Script" panose="02000000000000000000" pitchFamily="2" charset="0"/>
              </a:rPr>
              <a:t>Luyện</a:t>
            </a:r>
            <a:r>
              <a:rPr lang="en-US" sz="9600" dirty="0">
                <a:ln w="3175">
                  <a:solidFill>
                    <a:schemeClr val="tx1"/>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latin typeface="UVF Remachine Script" panose="02000000000000000000" pitchFamily="2" charset="0"/>
              </a:rPr>
              <a:t> </a:t>
            </a:r>
            <a:r>
              <a:rPr lang="vi-VN" sz="9600" dirty="0">
                <a:ln w="3175">
                  <a:solidFill>
                    <a:schemeClr val="tx1"/>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latin typeface="UVF Remachine Script" panose="02000000000000000000" pitchFamily="2" charset="0"/>
              </a:rPr>
              <a:t>viết đoạn văn</a:t>
            </a:r>
            <a:endParaRPr lang="en-US" sz="9600" dirty="0">
              <a:ln w="3175">
                <a:solidFill>
                  <a:schemeClr val="tx1"/>
                </a:solidFill>
              </a:ln>
              <a:solidFill>
                <a:srgbClr val="0070C0"/>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latin typeface="UVF Remachine Script" panose="02000000000000000000" pitchFamily="2" charset="0"/>
            </a:endParaRPr>
          </a:p>
        </p:txBody>
      </p:sp>
      <p:pic>
        <p:nvPicPr>
          <p:cNvPr id="18" name="Picture 17">
            <a:extLst>
              <a:ext uri="{FF2B5EF4-FFF2-40B4-BE49-F238E27FC236}">
                <a16:creationId xmlns:a16="http://schemas.microsoft.com/office/drawing/2014/main" id="{9884000A-F089-944A-AB63-4284351C274F}"/>
              </a:ext>
            </a:extLst>
          </p:cNvPr>
          <p:cNvPicPr>
            <a:picLocks noChangeAspect="1"/>
          </p:cNvPicPr>
          <p:nvPr/>
        </p:nvPicPr>
        <p:blipFill>
          <a:blip r:embed="rId4"/>
          <a:stretch>
            <a:fillRect/>
          </a:stretch>
        </p:blipFill>
        <p:spPr>
          <a:xfrm>
            <a:off x="2778603" y="5216823"/>
            <a:ext cx="970435" cy="1641177"/>
          </a:xfrm>
          <a:prstGeom prst="rect">
            <a:avLst/>
          </a:prstGeom>
        </p:spPr>
      </p:pic>
      <p:pic>
        <p:nvPicPr>
          <p:cNvPr id="2" name="Picture 1"/>
          <p:cNvPicPr>
            <a:picLocks noChangeAspect="1"/>
          </p:cNvPicPr>
          <p:nvPr/>
        </p:nvPicPr>
        <p:blipFill>
          <a:blip r:embed="rId5"/>
          <a:stretch>
            <a:fillRect/>
          </a:stretch>
        </p:blipFill>
        <p:spPr>
          <a:xfrm>
            <a:off x="132271" y="1574462"/>
            <a:ext cx="11639849" cy="3892747"/>
          </a:xfrm>
          <a:prstGeom prst="rect">
            <a:avLst/>
          </a:prstGeom>
        </p:spPr>
      </p:pic>
    </p:spTree>
    <p:extLst>
      <p:ext uri="{BB962C8B-B14F-4D97-AF65-F5344CB8AC3E}">
        <p14:creationId xmlns:p14="http://schemas.microsoft.com/office/powerpoint/2010/main" val="3223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1975" y="314325"/>
            <a:ext cx="11172825" cy="6276975"/>
          </a:xfrm>
          <a:prstGeom prst="roundRect">
            <a:avLst>
              <a:gd name="adj" fmla="val 7714"/>
            </a:avLst>
          </a:prstGeom>
          <a:solidFill>
            <a:schemeClr val="accent2">
              <a:lumMod val="20000"/>
              <a:lumOff val="80000"/>
              <a:alpha val="88000"/>
            </a:schemeClr>
          </a:solidFill>
          <a:ln w="57150">
            <a:solidFill>
              <a:srgbClr val="D2282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b="1" dirty="0">
              <a:solidFill>
                <a:schemeClr val="tx1">
                  <a:lumMod val="85000"/>
                  <a:lumOff val="15000"/>
                </a:schemeClr>
              </a:solidFill>
              <a:latin typeface="Arial" panose="020B0604020202020204" pitchFamily="34" charset="0"/>
              <a:cs typeface="Arial" panose="020B0604020202020204" pitchFamily="34" charset="0"/>
            </a:endParaRPr>
          </a:p>
          <a:p>
            <a:endParaRPr lang="nl-NL" sz="2800" b="1"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dirty="0"/>
          </a:p>
        </p:txBody>
      </p:sp>
      <p:sp>
        <p:nvSpPr>
          <p:cNvPr id="5" name="Rectangle 4"/>
          <p:cNvSpPr/>
          <p:nvPr/>
        </p:nvSpPr>
        <p:spPr>
          <a:xfrm>
            <a:off x="3723300" y="666763"/>
            <a:ext cx="4850174" cy="769441"/>
          </a:xfrm>
          <a:prstGeom prst="rect">
            <a:avLst/>
          </a:prstGeom>
        </p:spPr>
        <p:txBody>
          <a:bodyPr wrap="none">
            <a:spAutoFit/>
          </a:bodyPr>
          <a:lstStyle/>
          <a:p>
            <a:r>
              <a:rPr lang="nl-NL" sz="4400" b="1" dirty="0">
                <a:ln w="19050">
                  <a:solidFill>
                    <a:schemeClr val="tx1">
                      <a:lumMod val="85000"/>
                      <a:lumOff val="15000"/>
                    </a:schemeClr>
                  </a:solidFill>
                </a:ln>
                <a:solidFill>
                  <a:srgbClr val="ED7A4D"/>
                </a:solidFill>
                <a:latin typeface="UTM Cookies" panose="02040603050506020204" pitchFamily="18" charset="0"/>
              </a:rPr>
              <a:t>YÊU CẦU CẦN ĐẠT</a:t>
            </a:r>
            <a:endParaRPr lang="en-US" sz="4400" dirty="0">
              <a:ln w="19050">
                <a:solidFill>
                  <a:schemeClr val="tx1">
                    <a:lumMod val="85000"/>
                    <a:lumOff val="15000"/>
                  </a:schemeClr>
                </a:solidFill>
              </a:ln>
              <a:solidFill>
                <a:srgbClr val="ED7A4D"/>
              </a:solidFill>
              <a:latin typeface="UTM Cookies" panose="02040603050506020204" pitchFamily="18" charset="0"/>
            </a:endParaRPr>
          </a:p>
        </p:txBody>
      </p:sp>
      <p:sp>
        <p:nvSpPr>
          <p:cNvPr id="2" name="TextBox 1"/>
          <p:cNvSpPr txBox="1"/>
          <p:nvPr/>
        </p:nvSpPr>
        <p:spPr>
          <a:xfrm>
            <a:off x="1289785" y="1482290"/>
            <a:ext cx="9384632" cy="4678204"/>
          </a:xfrm>
          <a:prstGeom prst="rect">
            <a:avLst/>
          </a:prstGeom>
          <a:noFill/>
        </p:spPr>
        <p:txBody>
          <a:bodyPr wrap="square" rtlCol="0">
            <a:spAutoFit/>
          </a:bodyPr>
          <a:lstStyle/>
          <a:p>
            <a:r>
              <a:rPr lang="en-US" sz="3500" b="1" dirty="0">
                <a:solidFill>
                  <a:srgbClr val="FF0000"/>
                </a:solidFill>
                <a:latin typeface="Times New Roman" panose="02020603050405020304" pitchFamily="18" charset="0"/>
                <a:cs typeface="Times New Roman" panose="02020603050405020304" pitchFamily="18" charset="0"/>
              </a:rPr>
              <a:t>*</a:t>
            </a:r>
            <a:r>
              <a:rPr lang="en-US" sz="3500" b="1" dirty="0" err="1">
                <a:solidFill>
                  <a:srgbClr val="FF0000"/>
                </a:solidFill>
                <a:latin typeface="Times New Roman" panose="02020603050405020304" pitchFamily="18" charset="0"/>
                <a:cs typeface="Times New Roman" panose="02020603050405020304" pitchFamily="18" charset="0"/>
              </a:rPr>
              <a:t>Kiến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thức</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kĩ</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năng</a:t>
            </a:r>
            <a:r>
              <a:rPr lang="en-US" sz="3500" b="1" dirty="0">
                <a:solidFill>
                  <a:srgbClr val="FF0000"/>
                </a:solidFill>
                <a:latin typeface="Times New Roman" panose="02020603050405020304" pitchFamily="18" charset="0"/>
                <a:cs typeface="Times New Roman" panose="02020603050405020304" pitchFamily="18" charset="0"/>
              </a:rPr>
              <a:t>:</a:t>
            </a:r>
          </a:p>
          <a:p>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Viết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được</a:t>
            </a:r>
            <a:r>
              <a:rPr lang="en-US" sz="3500" b="1" dirty="0">
                <a:solidFill>
                  <a:srgbClr val="002060"/>
                </a:solidFill>
                <a:latin typeface="Times New Roman" panose="02020603050405020304" pitchFamily="18" charset="0"/>
                <a:cs typeface="Times New Roman" panose="02020603050405020304" pitchFamily="18" charset="0"/>
              </a:rPr>
              <a:t> 2-3 </a:t>
            </a:r>
            <a:r>
              <a:rPr lang="en-US" sz="3500" b="1" dirty="0" err="1">
                <a:solidFill>
                  <a:srgbClr val="002060"/>
                </a:solidFill>
                <a:latin typeface="Times New Roman" panose="02020603050405020304" pitchFamily="18" charset="0"/>
                <a:cs typeface="Times New Roman" panose="02020603050405020304" pitchFamily="18" charset="0"/>
              </a:rPr>
              <a:t>câu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giới</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thiệu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về</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sản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phẩm</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được</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làm</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từ</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tre</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hoặc</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gỗ</a:t>
            </a:r>
            <a:r>
              <a:rPr lang="en-US" sz="3500" b="1" dirty="0">
                <a:solidFill>
                  <a:srgbClr val="002060"/>
                </a:solidFill>
                <a:latin typeface="Times New Roman" panose="02020603050405020304" pitchFamily="18" charset="0"/>
                <a:cs typeface="Times New Roman" panose="02020603050405020304" pitchFamily="18" charset="0"/>
              </a:rPr>
              <a:t>.</a:t>
            </a:r>
          </a:p>
          <a:p>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Tự</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tìm</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đọc</a:t>
            </a:r>
            <a:r>
              <a:rPr lang="en-US" sz="3500" b="1" dirty="0">
                <a:solidFill>
                  <a:srgbClr val="002060"/>
                </a:solidFill>
                <a:latin typeface="Times New Roman" panose="02020603050405020304" pitchFamily="18" charset="0"/>
                <a:cs typeface="Times New Roman" panose="02020603050405020304" pitchFamily="18" charset="0"/>
              </a:rPr>
              <a:t>, chia </a:t>
            </a:r>
            <a:r>
              <a:rPr lang="en-US" sz="3500" b="1" dirty="0" err="1">
                <a:solidFill>
                  <a:srgbClr val="002060"/>
                </a:solidFill>
                <a:latin typeface="Times New Roman" panose="02020603050405020304" pitchFamily="18" charset="0"/>
                <a:cs typeface="Times New Roman" panose="02020603050405020304" pitchFamily="18" charset="0"/>
              </a:rPr>
              <a:t>sẻ</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với</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bạn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một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bài</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thơ</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câu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chuyện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yêu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thích</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theo</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chủ</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đề</a:t>
            </a:r>
            <a:r>
              <a:rPr lang="en-US" sz="3500" b="1" dirty="0">
                <a:solidFill>
                  <a:srgbClr val="002060"/>
                </a:solidFill>
                <a:latin typeface="Times New Roman" panose="02020603050405020304" pitchFamily="18" charset="0"/>
                <a:cs typeface="Times New Roman" panose="02020603050405020304" pitchFamily="18" charset="0"/>
              </a:rPr>
              <a:t>.</a:t>
            </a:r>
          </a:p>
          <a:p>
            <a:r>
              <a:rPr lang="en-US" sz="3500" b="1" dirty="0">
                <a:solidFill>
                  <a:srgbClr val="FF0000"/>
                </a:solidFill>
                <a:latin typeface="Times New Roman" panose="02020603050405020304" pitchFamily="18" charset="0"/>
                <a:cs typeface="Times New Roman" panose="02020603050405020304" pitchFamily="18" charset="0"/>
              </a:rPr>
              <a:t>*</a:t>
            </a:r>
            <a:r>
              <a:rPr lang="en-US" sz="3500" b="1" dirty="0" err="1">
                <a:solidFill>
                  <a:srgbClr val="FF0000"/>
                </a:solidFill>
                <a:latin typeface="Times New Roman" panose="02020603050405020304" pitchFamily="18" charset="0"/>
                <a:cs typeface="Times New Roman" panose="02020603050405020304" pitchFamily="18" charset="0"/>
              </a:rPr>
              <a:t>Phát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triển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năng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lực</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và</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phẩm</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chất</a:t>
            </a:r>
            <a:r>
              <a:rPr lang="en-US" sz="3500" b="1" dirty="0">
                <a:solidFill>
                  <a:srgbClr val="FF0000"/>
                </a:solidFill>
                <a:latin typeface="Times New Roman" panose="02020603050405020304" pitchFamily="18" charset="0"/>
                <a:cs typeface="Times New Roman" panose="02020603050405020304" pitchFamily="18" charset="0"/>
              </a:rPr>
              <a:t>:</a:t>
            </a:r>
          </a:p>
          <a:p>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Phát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triển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kĩ</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năng</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đặt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câu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giới</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thiệu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sản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phẩm</a:t>
            </a:r>
            <a:r>
              <a:rPr lang="en-US" sz="3500" b="1" dirty="0">
                <a:solidFill>
                  <a:srgbClr val="002060"/>
                </a:solidFill>
                <a:latin typeface="Times New Roman" panose="02020603050405020304" pitchFamily="18" charset="0"/>
                <a:cs typeface="Times New Roman" panose="02020603050405020304" pitchFamily="18" charset="0"/>
              </a:rPr>
              <a:t>.</a:t>
            </a:r>
          </a:p>
          <a:p>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Biết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bày</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tỏ</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cảm</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xúc</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tình</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cảm</a:t>
            </a:r>
            <a:r>
              <a:rPr lang="en-US" sz="3500" b="1" dirty="0">
                <a:solidFill>
                  <a:srgbClr val="002060"/>
                </a:solidFill>
                <a:latin typeface="Times New Roman" panose="02020603050405020304" pitchFamily="18" charset="0"/>
                <a:cs typeface="Times New Roman" panose="02020603050405020304" pitchFamily="18" charset="0"/>
              </a:rPr>
              <a:t> qua </a:t>
            </a:r>
            <a:r>
              <a:rPr lang="en-US" sz="3500" b="1" dirty="0" err="1">
                <a:solidFill>
                  <a:srgbClr val="002060"/>
                </a:solidFill>
                <a:latin typeface="Times New Roman" panose="02020603050405020304" pitchFamily="18" charset="0"/>
                <a:cs typeface="Times New Roman" panose="02020603050405020304" pitchFamily="18" charset="0"/>
              </a:rPr>
              <a:t>bài</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thơ</a:t>
            </a:r>
            <a:r>
              <a:rPr lang="en-US" sz="3500" b="1" dirty="0">
                <a:solidFill>
                  <a:srgbClr val="00206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5676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7815" y="1887636"/>
            <a:ext cx="7449953" cy="1871152"/>
          </a:xfrm>
          <a:prstGeom prst="rect">
            <a:avLst/>
          </a:prstGeom>
          <a:solidFill>
            <a:schemeClr val="accent2">
              <a:lumMod val="40000"/>
              <a:lumOff val="60000"/>
            </a:schemeClr>
          </a:solidFill>
          <a:ln w="28575">
            <a:solidFill>
              <a:schemeClr val="tx1"/>
            </a:solidFill>
            <a:prstDash val="lgDash"/>
          </a:ln>
          <a:effectLst>
            <a:glow rad="228600">
              <a:schemeClr val="accent2">
                <a:satMod val="175000"/>
                <a:alpha val="40000"/>
              </a:schemeClr>
            </a:glow>
            <a:outerShdw blurRad="50800" dist="38100" dir="13500000" algn="br"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UTM Cookies" panose="02040603050506020204" pitchFamily="18" charset="0"/>
              <a:ea typeface="Times New Roman" panose="02020603050405020304" pitchFamily="18" charset="0"/>
              <a:cs typeface="+mn-cs"/>
            </a:endParaRPr>
          </a:p>
        </p:txBody>
      </p:sp>
      <p:sp>
        <p:nvSpPr>
          <p:cNvPr id="4" name="Rectangle 3"/>
          <p:cNvSpPr/>
          <p:nvPr/>
        </p:nvSpPr>
        <p:spPr>
          <a:xfrm>
            <a:off x="3003938" y="1887635"/>
            <a:ext cx="6380694" cy="1731463"/>
          </a:xfrm>
          <a:prstGeom prst="rect">
            <a:avLst/>
          </a:prstGeom>
        </p:spPr>
        <p:txBody>
          <a:bodyPr wrap="none">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w="3175">
                  <a:solidFill>
                    <a:prstClr val="black"/>
                  </a:solidFill>
                </a:ln>
                <a:solidFill>
                  <a:srgbClr val="0070C0"/>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rPr>
              <a:t>Khám phá</a:t>
            </a:r>
            <a:endParaRPr kumimoji="0" lang="en-US" sz="9600" b="0" i="0" u="none" strike="noStrike" kern="1200" cap="none" spc="0" normalizeH="0" baseline="0" noProof="0" dirty="0">
              <a:ln w="3175">
                <a:solidFill>
                  <a:prstClr val="black"/>
                </a:solidFill>
              </a:ln>
              <a:solidFill>
                <a:srgbClr val="0070C0"/>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endParaRPr>
          </a:p>
        </p:txBody>
      </p:sp>
    </p:spTree>
    <p:extLst>
      <p:ext uri="{BB962C8B-B14F-4D97-AF65-F5344CB8AC3E}">
        <p14:creationId xmlns:p14="http://schemas.microsoft.com/office/powerpoint/2010/main" val="120072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E3E0A1-4D98-938B-8994-93CFFF749711}"/>
              </a:ext>
            </a:extLst>
          </p:cNvPr>
          <p:cNvSpPr/>
          <p:nvPr/>
        </p:nvSpPr>
        <p:spPr>
          <a:xfrm>
            <a:off x="0" y="1595030"/>
            <a:ext cx="12281452" cy="385161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339" b="89876" l="9963" r="91319">
                        <a14:foregroundMark x1="41174" y1="25620" x2="41174" y2="25620"/>
                        <a14:foregroundMark x1="59239" y1="73864" x2="59239" y2="73864"/>
                        <a14:foregroundMark x1="60190" y1="25826" x2="60190" y2="25826"/>
                        <a14:foregroundMark x1="57958" y1="29855" x2="57958" y2="29855"/>
                        <a14:foregroundMark x1="50393" y1="25826" x2="50393" y2="25826"/>
                        <a14:foregroundMark x1="49277" y1="27996" x2="49277" y2="27996"/>
                        <a14:foregroundMark x1="39272" y1="60847" x2="39272" y2="60847"/>
                        <a14:foregroundMark x1="46962" y1="74793" x2="46962" y2="74793"/>
                        <a14:foregroundMark x1="49442" y1="76240" x2="49442" y2="76240"/>
                        <a14:foregroundMark x1="63580" y1="57748" x2="63580" y2="57748"/>
                        <a14:foregroundMark x1="62009" y1="63223" x2="62009" y2="63223"/>
                      </a14:backgroundRemoval>
                    </a14:imgEffect>
                  </a14:imgLayer>
                </a14:imgProps>
              </a:ext>
              <a:ext uri="{28A0092B-C50C-407E-A947-70E740481C1C}">
                <a14:useLocalDpi xmlns:a14="http://schemas.microsoft.com/office/drawing/2010/main" val="0"/>
              </a:ext>
            </a:extLst>
          </a:blip>
          <a:stretch>
            <a:fillRect/>
          </a:stretch>
        </p:blipFill>
        <p:spPr>
          <a:xfrm rot="1703703">
            <a:off x="6195552" y="-335711"/>
            <a:ext cx="9209558" cy="3353422"/>
          </a:xfrm>
          <a:prstGeom prst="rect">
            <a:avLst/>
          </a:prstGeom>
        </p:spPr>
      </p:pic>
      <p:sp>
        <p:nvSpPr>
          <p:cNvPr id="4" name="TextBox 3"/>
          <p:cNvSpPr txBox="1"/>
          <p:nvPr/>
        </p:nvSpPr>
        <p:spPr>
          <a:xfrm rot="2123362">
            <a:off x="9548001" y="2000886"/>
            <a:ext cx="4200525" cy="707886"/>
          </a:xfrm>
          <a:prstGeom prst="rect">
            <a:avLst/>
          </a:prstGeom>
          <a:noFill/>
        </p:spPr>
        <p:txBody>
          <a:bodyPr wrap="square" rtlCol="0">
            <a:prstTxWarp prst="textArchUp">
              <a:avLst>
                <a:gd name="adj" fmla="val 1136984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UVF ChefScript Pro" panose="03060702040507070403" pitchFamily="66" charset="0"/>
                <a:ea typeface="UVF You Make Me Smile" panose="02000603000000000000" pitchFamily="2" charset="0"/>
                <a:cs typeface="+mn-cs"/>
              </a:rPr>
              <a:t>Tập</a:t>
            </a:r>
            <a:r>
              <a:rPr kumimoji="0" lang="en-US" sz="4000" b="0" i="0" u="none" strike="noStrike" kern="1200" cap="none" spc="0" normalizeH="0" baseline="0" noProof="0" dirty="0">
                <a:ln>
                  <a:noFill/>
                </a:ln>
                <a:solidFill>
                  <a:prstClr val="black"/>
                </a:solidFill>
                <a:effectLst/>
                <a:uLnTx/>
                <a:uFillTx/>
                <a:latin typeface="UVF ChefScript Pro" panose="03060702040507070403" pitchFamily="66" charset="0"/>
                <a:ea typeface="UVF You Make Me Smile" panose="02000603000000000000" pitchFamily="2" charset="0"/>
                <a:cs typeface="+mn-cs"/>
              </a:rPr>
              <a:t> </a:t>
            </a:r>
            <a:r>
              <a:rPr kumimoji="0" lang="en-US" sz="4000" b="0" i="0" u="none" strike="noStrike" kern="1200" cap="none" spc="0" normalizeH="0" baseline="0" noProof="0" dirty="0" err="1">
                <a:ln>
                  <a:noFill/>
                </a:ln>
                <a:solidFill>
                  <a:prstClr val="black"/>
                </a:solidFill>
                <a:effectLst/>
                <a:uLnTx/>
                <a:uFillTx/>
                <a:latin typeface="UVF ChefScript Pro" panose="03060702040507070403" pitchFamily="66" charset="0"/>
                <a:ea typeface="UVF You Make Me Smile" panose="02000603000000000000" pitchFamily="2" charset="0"/>
                <a:cs typeface="+mn-cs"/>
              </a:rPr>
              <a:t>làm</a:t>
            </a:r>
            <a:r>
              <a:rPr kumimoji="0" lang="en-US" sz="4000" b="0" i="0" u="none" strike="noStrike" kern="1200" cap="none" spc="0" normalizeH="0" baseline="0" noProof="0" dirty="0">
                <a:ln>
                  <a:noFill/>
                </a:ln>
                <a:solidFill>
                  <a:prstClr val="black"/>
                </a:solidFill>
                <a:effectLst/>
                <a:uLnTx/>
                <a:uFillTx/>
                <a:latin typeface="UVF ChefScript Pro" panose="03060702040507070403" pitchFamily="66" charset="0"/>
                <a:ea typeface="UVF You Make Me Smile" panose="02000603000000000000" pitchFamily="2" charset="0"/>
                <a:cs typeface="+mn-cs"/>
              </a:rPr>
              <a:t> </a:t>
            </a:r>
            <a:r>
              <a:rPr kumimoji="0" lang="en-US" sz="4000" b="0" i="0" u="none" strike="noStrike" kern="1200" cap="none" spc="0" normalizeH="0" baseline="0" noProof="0" dirty="0" err="1">
                <a:ln>
                  <a:noFill/>
                </a:ln>
                <a:solidFill>
                  <a:prstClr val="black"/>
                </a:solidFill>
                <a:effectLst/>
                <a:uLnTx/>
                <a:uFillTx/>
                <a:latin typeface="UVF ChefScript Pro" panose="03060702040507070403" pitchFamily="66" charset="0"/>
                <a:ea typeface="UVF You Make Me Smile" panose="02000603000000000000" pitchFamily="2" charset="0"/>
                <a:cs typeface="+mn-cs"/>
              </a:rPr>
              <a:t>văn</a:t>
            </a:r>
            <a:endParaRPr kumimoji="0" lang="en-US" sz="4000" b="0" i="0" u="none" strike="noStrike" kern="1200" cap="none" spc="0" normalizeH="0" baseline="0" noProof="0" dirty="0">
              <a:ln>
                <a:noFill/>
              </a:ln>
              <a:solidFill>
                <a:prstClr val="black"/>
              </a:solidFill>
              <a:effectLst/>
              <a:uLnTx/>
              <a:uFillTx/>
              <a:latin typeface="UVF ChefScript Pro" panose="03060702040507070403" pitchFamily="66" charset="0"/>
              <a:ea typeface="UVF You Make Me Smile" panose="02000603000000000000" pitchFamily="2" charset="0"/>
              <a:cs typeface="+mn-cs"/>
            </a:endParaRPr>
          </a:p>
        </p:txBody>
      </p:sp>
      <p:sp>
        <p:nvSpPr>
          <p:cNvPr id="9" name="Rectangle 8"/>
          <p:cNvSpPr/>
          <p:nvPr/>
        </p:nvSpPr>
        <p:spPr>
          <a:xfrm>
            <a:off x="2517505" y="210991"/>
            <a:ext cx="5896317" cy="1687188"/>
          </a:xfrm>
          <a:prstGeom prst="rect">
            <a:avLst/>
          </a:prstGeom>
        </p:spPr>
        <p:txBody>
          <a:bodyPr wrap="none">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w="3175">
                  <a:solidFill>
                    <a:prstClr val="black"/>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rPr>
              <a:t>Luyện</a:t>
            </a:r>
            <a:r>
              <a:rPr kumimoji="0" lang="en-US" sz="9600" b="0" i="0" u="none" strike="noStrike" kern="1200" cap="none" spc="0" normalizeH="0" baseline="0" noProof="0" dirty="0">
                <a:ln w="3175">
                  <a:solidFill>
                    <a:prstClr val="black"/>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rPr>
              <a:t> </a:t>
            </a:r>
            <a:r>
              <a:rPr kumimoji="0" lang="vi-VN" sz="9600" b="0" i="0" u="none" strike="noStrike" kern="1200" cap="none" spc="0" normalizeH="0" baseline="0" noProof="0" dirty="0">
                <a:ln w="3175">
                  <a:solidFill>
                    <a:prstClr val="black"/>
                  </a:solidFill>
                </a:ln>
                <a:solidFill>
                  <a:srgbClr val="FFCEA6"/>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rPr>
              <a:t>viết đoạn văn</a:t>
            </a:r>
            <a:endParaRPr kumimoji="0" lang="en-US" sz="9600" b="0" i="0" u="none" strike="noStrike" kern="1200" cap="none" spc="0" normalizeH="0" baseline="0" noProof="0" dirty="0">
              <a:ln w="3175">
                <a:solidFill>
                  <a:prstClr val="black"/>
                </a:solidFill>
              </a:ln>
              <a:solidFill>
                <a:srgbClr val="0070C0"/>
              </a:solidFill>
              <a:effectLst>
                <a:glow rad="114300">
                  <a:srgbClr val="FFCEA6">
                    <a:alpha val="40000"/>
                  </a:srgbClr>
                </a:glow>
                <a:outerShdw dist="88900" dir="9780000" sx="102000" sy="102000" algn="ctr" rotWithShape="0">
                  <a:srgbClr val="000000">
                    <a:alpha val="16000"/>
                  </a:srgbClr>
                </a:outerShdw>
                <a:reflection endPos="0" dist="50800" dir="5400000" sy="-100000" algn="bl" rotWithShape="0"/>
              </a:effectLst>
              <a:uLnTx/>
              <a:uFillTx/>
              <a:latin typeface="UVF Remachine Script" panose="02000000000000000000" pitchFamily="2" charset="0"/>
              <a:ea typeface="+mn-ea"/>
              <a:cs typeface="+mn-cs"/>
            </a:endParaRPr>
          </a:p>
        </p:txBody>
      </p:sp>
      <p:pic>
        <p:nvPicPr>
          <p:cNvPr id="18" name="Picture 17">
            <a:extLst>
              <a:ext uri="{FF2B5EF4-FFF2-40B4-BE49-F238E27FC236}">
                <a16:creationId xmlns:a16="http://schemas.microsoft.com/office/drawing/2014/main" id="{9884000A-F089-944A-AB63-4284351C274F}"/>
              </a:ext>
            </a:extLst>
          </p:cNvPr>
          <p:cNvPicPr>
            <a:picLocks noChangeAspect="1"/>
          </p:cNvPicPr>
          <p:nvPr/>
        </p:nvPicPr>
        <p:blipFill>
          <a:blip r:embed="rId4"/>
          <a:stretch>
            <a:fillRect/>
          </a:stretch>
        </p:blipFill>
        <p:spPr>
          <a:xfrm>
            <a:off x="2778603" y="5216823"/>
            <a:ext cx="970435" cy="1641177"/>
          </a:xfrm>
          <a:prstGeom prst="rect">
            <a:avLst/>
          </a:prstGeom>
        </p:spPr>
      </p:pic>
      <p:pic>
        <p:nvPicPr>
          <p:cNvPr id="2" name="Picture 1"/>
          <p:cNvPicPr>
            <a:picLocks noChangeAspect="1"/>
          </p:cNvPicPr>
          <p:nvPr/>
        </p:nvPicPr>
        <p:blipFill>
          <a:blip r:embed="rId5"/>
          <a:stretch>
            <a:fillRect/>
          </a:stretch>
        </p:blipFill>
        <p:spPr>
          <a:xfrm>
            <a:off x="272665" y="1558364"/>
            <a:ext cx="11736121" cy="3924943"/>
          </a:xfrm>
          <a:prstGeom prst="rect">
            <a:avLst/>
          </a:prstGeom>
        </p:spPr>
      </p:pic>
    </p:spTree>
    <p:extLst>
      <p:ext uri="{BB962C8B-B14F-4D97-AF65-F5344CB8AC3E}">
        <p14:creationId xmlns:p14="http://schemas.microsoft.com/office/powerpoint/2010/main" val="2404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0633" y="485775"/>
            <a:ext cx="11570368" cy="6067425"/>
          </a:xfrm>
          <a:prstGeom prst="roundRect">
            <a:avLst>
              <a:gd name="adj" fmla="val 5678"/>
            </a:avLst>
          </a:prstGeom>
          <a:solidFill>
            <a:schemeClr val="accent6">
              <a:lumMod val="20000"/>
              <a:lumOff val="80000"/>
              <a:alpha val="84000"/>
            </a:schemeClr>
          </a:solidFill>
          <a:ln w="38100">
            <a:solidFill>
              <a:srgbClr val="C14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9284" b="41141" l="36468" r="60619"/>
                    </a14:imgEffect>
                  </a14:imgLayer>
                </a14:imgProps>
              </a:ext>
              <a:ext uri="{28A0092B-C50C-407E-A947-70E740481C1C}">
                <a14:useLocalDpi xmlns:a14="http://schemas.microsoft.com/office/drawing/2010/main" val="0"/>
              </a:ext>
            </a:extLst>
          </a:blip>
          <a:stretch>
            <a:fillRect/>
          </a:stretch>
        </p:blipFill>
        <p:spPr>
          <a:xfrm>
            <a:off x="8167320" y="4189535"/>
            <a:ext cx="6858000" cy="6858000"/>
          </a:xfrm>
          <a:prstGeom prst="rect">
            <a:avLst/>
          </a:prstGeom>
        </p:spPr>
      </p:pic>
      <p:pic>
        <p:nvPicPr>
          <p:cNvPr id="10" name="Picture 9">
            <a:extLst>
              <a:ext uri="{FF2B5EF4-FFF2-40B4-BE49-F238E27FC236}">
                <a16:creationId xmlns:a16="http://schemas.microsoft.com/office/drawing/2014/main" id="{A3ABE5EC-101B-4A05-99E5-445A55133AA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14483" y="2021571"/>
            <a:ext cx="4837451" cy="4236186"/>
          </a:xfrm>
          <a:prstGeom prst="rect">
            <a:avLst/>
          </a:prstGeom>
        </p:spPr>
      </p:pic>
      <p:sp>
        <p:nvSpPr>
          <p:cNvPr id="12" name="Rectangle 11">
            <a:extLst>
              <a:ext uri="{FF2B5EF4-FFF2-40B4-BE49-F238E27FC236}">
                <a16:creationId xmlns:a16="http://schemas.microsoft.com/office/drawing/2014/main" id="{19966C4D-26E5-4205-825F-D22B9321F870}"/>
              </a:ext>
            </a:extLst>
          </p:cNvPr>
          <p:cNvSpPr/>
          <p:nvPr/>
        </p:nvSpPr>
        <p:spPr>
          <a:xfrm>
            <a:off x="932888" y="722200"/>
            <a:ext cx="9972535" cy="1200329"/>
          </a:xfrm>
          <a:prstGeom prst="rect">
            <a:avLst/>
          </a:prstGeom>
        </p:spPr>
        <p:txBody>
          <a:bodyPr wrap="square">
            <a:spAutoFit/>
          </a:bodyPr>
          <a:lstStyle/>
          <a:p>
            <a:pPr algn="ctr"/>
            <a:r>
              <a:rPr lang="vi-VN" sz="3600" b="1" dirty="0">
                <a:solidFill>
                  <a:srgbClr val="002060"/>
                </a:solidFill>
                <a:latin typeface="Cambria" panose="02040503050406030204" pitchFamily="18" charset="0"/>
              </a:rPr>
              <a:t>1. Nêu tên các đồ vật được làm từ tre hoặc gỗ và công dụng của chúng.</a:t>
            </a:r>
          </a:p>
        </p:txBody>
      </p:sp>
      <p:sp>
        <p:nvSpPr>
          <p:cNvPr id="14" name="TextBox 13">
            <a:extLst>
              <a:ext uri="{FF2B5EF4-FFF2-40B4-BE49-F238E27FC236}">
                <a16:creationId xmlns:a16="http://schemas.microsoft.com/office/drawing/2014/main" id="{A37A973A-51E0-473F-BD97-9CC0EAA68F8D}"/>
              </a:ext>
            </a:extLst>
          </p:cNvPr>
          <p:cNvSpPr txBox="1"/>
          <p:nvPr/>
        </p:nvSpPr>
        <p:spPr>
          <a:xfrm>
            <a:off x="932888" y="2050484"/>
            <a:ext cx="2184173" cy="523220"/>
          </a:xfrm>
          <a:prstGeom prst="rect">
            <a:avLst/>
          </a:prstGeom>
          <a:solidFill>
            <a:schemeClr val="accent2">
              <a:lumMod val="60000"/>
              <a:lumOff val="40000"/>
            </a:schemeClr>
          </a:solidFill>
          <a:ln w="28575">
            <a:solidFill>
              <a:srgbClr val="ED7A4D"/>
            </a:solidFill>
          </a:ln>
        </p:spPr>
        <p:txBody>
          <a:bodyPr wrap="square" rtlCol="0">
            <a:spAutoFit/>
          </a:bodyPr>
          <a:lstStyle/>
          <a:p>
            <a:pPr algn="ctr"/>
            <a:r>
              <a:rPr lang="vi-VN" sz="2800" b="1" dirty="0">
                <a:solidFill>
                  <a:srgbClr val="0070C0"/>
                </a:solidFill>
                <a:latin typeface="Cambria" panose="02040503050406030204" pitchFamily="18" charset="0"/>
              </a:rPr>
              <a:t>Đũa tre</a:t>
            </a:r>
          </a:p>
        </p:txBody>
      </p:sp>
      <p:sp>
        <p:nvSpPr>
          <p:cNvPr id="15" name="TextBox 14">
            <a:extLst>
              <a:ext uri="{FF2B5EF4-FFF2-40B4-BE49-F238E27FC236}">
                <a16:creationId xmlns:a16="http://schemas.microsoft.com/office/drawing/2014/main" id="{9981A61D-33F7-45D7-B0F8-AACA4AEE20F4}"/>
              </a:ext>
            </a:extLst>
          </p:cNvPr>
          <p:cNvSpPr txBox="1"/>
          <p:nvPr/>
        </p:nvSpPr>
        <p:spPr>
          <a:xfrm>
            <a:off x="455416" y="2766622"/>
            <a:ext cx="3599847" cy="523220"/>
          </a:xfrm>
          <a:prstGeom prst="rect">
            <a:avLst/>
          </a:prstGeom>
          <a:noFill/>
        </p:spPr>
        <p:txBody>
          <a:bodyPr wrap="square" rtlCol="0">
            <a:spAutoFit/>
          </a:bodyPr>
          <a:lstStyle/>
          <a:p>
            <a:pPr algn="ctr"/>
            <a:r>
              <a:rPr lang="vi-VN" sz="2800" b="1" dirty="0">
                <a:latin typeface="Cambria" panose="02040503050406030204" pitchFamily="18" charset="0"/>
              </a:rPr>
              <a:t>Dùng để gắp thức ăn</a:t>
            </a:r>
          </a:p>
        </p:txBody>
      </p:sp>
      <p:sp>
        <p:nvSpPr>
          <p:cNvPr id="16" name="TextBox 15">
            <a:extLst>
              <a:ext uri="{FF2B5EF4-FFF2-40B4-BE49-F238E27FC236}">
                <a16:creationId xmlns:a16="http://schemas.microsoft.com/office/drawing/2014/main" id="{4E980D43-293C-4923-AC72-13B13E1F2962}"/>
              </a:ext>
            </a:extLst>
          </p:cNvPr>
          <p:cNvSpPr txBox="1"/>
          <p:nvPr/>
        </p:nvSpPr>
        <p:spPr>
          <a:xfrm>
            <a:off x="7963719" y="1933183"/>
            <a:ext cx="3632601" cy="523220"/>
          </a:xfrm>
          <a:prstGeom prst="rect">
            <a:avLst/>
          </a:prstGeom>
          <a:solidFill>
            <a:schemeClr val="accent2">
              <a:lumMod val="60000"/>
              <a:lumOff val="40000"/>
            </a:schemeClr>
          </a:solidFill>
          <a:ln w="28575">
            <a:solidFill>
              <a:srgbClr val="ED7A4D"/>
            </a:solidFill>
          </a:ln>
        </p:spPr>
        <p:txBody>
          <a:bodyPr wrap="square" rtlCol="0">
            <a:spAutoFit/>
          </a:bodyPr>
          <a:lstStyle/>
          <a:p>
            <a:pPr algn="ctr"/>
            <a:r>
              <a:rPr lang="vi-VN" sz="2800" b="1">
                <a:solidFill>
                  <a:srgbClr val="0070C0"/>
                </a:solidFill>
                <a:latin typeface="Cambria" panose="02040503050406030204" pitchFamily="18" charset="0"/>
              </a:rPr>
              <a:t>Khay đựng cốc chén</a:t>
            </a:r>
            <a:endParaRPr lang="vi-VN" sz="2800" b="1" dirty="0">
              <a:solidFill>
                <a:srgbClr val="0070C0"/>
              </a:solidFill>
              <a:latin typeface="Cambria" panose="02040503050406030204" pitchFamily="18" charset="0"/>
            </a:endParaRPr>
          </a:p>
        </p:txBody>
      </p:sp>
      <p:sp>
        <p:nvSpPr>
          <p:cNvPr id="17" name="TextBox 16">
            <a:extLst>
              <a:ext uri="{FF2B5EF4-FFF2-40B4-BE49-F238E27FC236}">
                <a16:creationId xmlns:a16="http://schemas.microsoft.com/office/drawing/2014/main" id="{6D3BF37B-7869-4509-A0A8-A0F9AD61832D}"/>
              </a:ext>
            </a:extLst>
          </p:cNvPr>
          <p:cNvSpPr txBox="1"/>
          <p:nvPr/>
        </p:nvSpPr>
        <p:spPr>
          <a:xfrm>
            <a:off x="521030" y="5463694"/>
            <a:ext cx="3060834" cy="523220"/>
          </a:xfrm>
          <a:prstGeom prst="rect">
            <a:avLst/>
          </a:prstGeom>
          <a:solidFill>
            <a:schemeClr val="accent2">
              <a:lumMod val="60000"/>
              <a:lumOff val="40000"/>
            </a:schemeClr>
          </a:solidFill>
          <a:ln w="28575">
            <a:solidFill>
              <a:srgbClr val="ED7A4D"/>
            </a:solidFill>
          </a:ln>
        </p:spPr>
        <p:txBody>
          <a:bodyPr wrap="square" rtlCol="0">
            <a:spAutoFit/>
          </a:bodyPr>
          <a:lstStyle/>
          <a:p>
            <a:pPr algn="ctr"/>
            <a:r>
              <a:rPr lang="vi-VN" sz="2800" b="1" dirty="0">
                <a:solidFill>
                  <a:srgbClr val="0070C0"/>
                </a:solidFill>
                <a:latin typeface="Cambria" panose="02040503050406030204" pitchFamily="18" charset="0"/>
              </a:rPr>
              <a:t>Bàn ghế bằng tre</a:t>
            </a:r>
          </a:p>
        </p:txBody>
      </p:sp>
      <p:sp>
        <p:nvSpPr>
          <p:cNvPr id="18" name="TextBox 17">
            <a:extLst>
              <a:ext uri="{FF2B5EF4-FFF2-40B4-BE49-F238E27FC236}">
                <a16:creationId xmlns:a16="http://schemas.microsoft.com/office/drawing/2014/main" id="{49653005-DFCF-4118-B360-0C2695380A3C}"/>
              </a:ext>
            </a:extLst>
          </p:cNvPr>
          <p:cNvSpPr txBox="1"/>
          <p:nvPr/>
        </p:nvSpPr>
        <p:spPr>
          <a:xfrm>
            <a:off x="7517873" y="5269761"/>
            <a:ext cx="3760184" cy="954107"/>
          </a:xfrm>
          <a:prstGeom prst="rect">
            <a:avLst/>
          </a:prstGeom>
          <a:noFill/>
        </p:spPr>
        <p:txBody>
          <a:bodyPr wrap="square" rtlCol="0">
            <a:spAutoFit/>
          </a:bodyPr>
          <a:lstStyle/>
          <a:p>
            <a:pPr algn="ctr"/>
            <a:r>
              <a:rPr lang="vi-VN" sz="2800" b="1" dirty="0">
                <a:latin typeface="Cambria" panose="02040503050406030204" pitchFamily="18" charset="0"/>
              </a:rPr>
              <a:t>Dùng để ngồi ăn, nghỉ ngơi, làm việc,...</a:t>
            </a:r>
          </a:p>
        </p:txBody>
      </p:sp>
      <p:sp>
        <p:nvSpPr>
          <p:cNvPr id="2" name="TextBox 1">
            <a:extLst>
              <a:ext uri="{FF2B5EF4-FFF2-40B4-BE49-F238E27FC236}">
                <a16:creationId xmlns:a16="http://schemas.microsoft.com/office/drawing/2014/main" id="{C1635975-2B84-6C03-E2F0-EECE90C92783}"/>
              </a:ext>
            </a:extLst>
          </p:cNvPr>
          <p:cNvSpPr txBox="1"/>
          <p:nvPr/>
        </p:nvSpPr>
        <p:spPr>
          <a:xfrm>
            <a:off x="7822096" y="2517051"/>
            <a:ext cx="3991107" cy="523220"/>
          </a:xfrm>
          <a:prstGeom prst="rect">
            <a:avLst/>
          </a:prstGeom>
          <a:noFill/>
        </p:spPr>
        <p:txBody>
          <a:bodyPr wrap="square" rtlCol="0">
            <a:spAutoFit/>
          </a:bodyPr>
          <a:lstStyle/>
          <a:p>
            <a:pPr algn="ctr"/>
            <a:r>
              <a:rPr lang="en-US" sz="2800" b="1" dirty="0" err="1">
                <a:latin typeface="Cambria" panose="02040503050406030204" pitchFamily="18" charset="0"/>
              </a:rPr>
              <a:t>Dùng</a:t>
            </a:r>
            <a:r>
              <a:rPr lang="en-US" sz="2800" b="1" dirty="0">
                <a:latin typeface="Cambria" panose="02040503050406030204" pitchFamily="18" charset="0"/>
              </a:rPr>
              <a:t> </a:t>
            </a:r>
            <a:r>
              <a:rPr lang="en-US" sz="2800" b="1" dirty="0" err="1">
                <a:latin typeface="Cambria" panose="02040503050406030204" pitchFamily="18" charset="0"/>
              </a:rPr>
              <a:t>để</a:t>
            </a:r>
            <a:r>
              <a:rPr lang="en-US" sz="2800" b="1" dirty="0">
                <a:latin typeface="Cambria" panose="02040503050406030204" pitchFamily="18" charset="0"/>
              </a:rPr>
              <a:t> </a:t>
            </a:r>
            <a:r>
              <a:rPr lang="en-US" sz="2800" b="1" dirty="0" err="1">
                <a:latin typeface="Cambria" panose="02040503050406030204" pitchFamily="18" charset="0"/>
              </a:rPr>
              <a:t>đựng</a:t>
            </a:r>
            <a:r>
              <a:rPr lang="en-US" sz="2800" b="1" dirty="0">
                <a:latin typeface="Cambria" panose="02040503050406030204" pitchFamily="18" charset="0"/>
              </a:rPr>
              <a:t> </a:t>
            </a:r>
            <a:r>
              <a:rPr lang="en-US" sz="2800" b="1" dirty="0" err="1">
                <a:latin typeface="Cambria" panose="02040503050406030204" pitchFamily="18" charset="0"/>
              </a:rPr>
              <a:t>cốc</a:t>
            </a:r>
            <a:r>
              <a:rPr lang="en-US" sz="2800" b="1" dirty="0">
                <a:latin typeface="Cambria" panose="02040503050406030204" pitchFamily="18" charset="0"/>
              </a:rPr>
              <a:t> </a:t>
            </a:r>
            <a:r>
              <a:rPr lang="en-US" sz="2800" b="1" dirty="0" err="1">
                <a:latin typeface="Cambria" panose="02040503050406030204" pitchFamily="18" charset="0"/>
              </a:rPr>
              <a:t>chén</a:t>
            </a:r>
            <a:endParaRPr lang="vi-VN" sz="2800" b="1" dirty="0">
              <a:latin typeface="Cambria" panose="02040503050406030204" pitchFamily="18" charset="0"/>
            </a:endParaRPr>
          </a:p>
        </p:txBody>
      </p:sp>
    </p:spTree>
    <p:extLst>
      <p:ext uri="{BB962C8B-B14F-4D97-AF65-F5344CB8AC3E}">
        <p14:creationId xmlns:p14="http://schemas.microsoft.com/office/powerpoint/2010/main" val="22210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ppt_y</p:attrName>
                                        </p:attrNameLst>
                                      </p:cBhvr>
                                      <p:tavLst>
                                        <p:tav tm="0">
                                          <p:val>
                                            <p:strVal val="#ppt_y-#ppt_h*1.125000"/>
                                          </p:val>
                                        </p:tav>
                                        <p:tav tm="100000">
                                          <p:val>
                                            <p:strVal val="#ppt_y"/>
                                          </p:val>
                                        </p:tav>
                                      </p:tavLst>
                                    </p:anim>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ppt_x</p:attrName>
                                        </p:attrNameLst>
                                      </p:cBhvr>
                                      <p:tavLst>
                                        <p:tav tm="0">
                                          <p:val>
                                            <p:strVal val="#ppt_x-#ppt_w*1.125000"/>
                                          </p:val>
                                        </p:tav>
                                        <p:tav tm="100000">
                                          <p:val>
                                            <p:strVal val="#ppt_x"/>
                                          </p:val>
                                        </p:tav>
                                      </p:tavLst>
                                    </p:anim>
                                    <p:animEffect transition="in" filter="wipe(righ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p:tgtEl>
                                          <p:spTgt spid="18"/>
                                        </p:tgtEl>
                                        <p:attrNameLst>
                                          <p:attrName>ppt_x</p:attrName>
                                        </p:attrNameLst>
                                      </p:cBhvr>
                                      <p:tavLst>
                                        <p:tav tm="0">
                                          <p:val>
                                            <p:strVal val="#ppt_x-#ppt_w*1.125000"/>
                                          </p:val>
                                        </p:tav>
                                        <p:tav tm="100000">
                                          <p:val>
                                            <p:strVal val="#ppt_x"/>
                                          </p:val>
                                        </p:tav>
                                      </p:tavLst>
                                    </p:anim>
                                    <p:animEffect transition="in" filter="wipe(righ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6" grpId="0" animBg="1"/>
      <p:bldP spid="17" grpId="0" animBg="1"/>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818" y="447274"/>
            <a:ext cx="11420475" cy="6067425"/>
          </a:xfrm>
          <a:prstGeom prst="roundRect">
            <a:avLst>
              <a:gd name="adj" fmla="val 5678"/>
            </a:avLst>
          </a:prstGeom>
          <a:solidFill>
            <a:schemeClr val="bg1">
              <a:alpha val="84000"/>
            </a:schemeClr>
          </a:solidFill>
          <a:ln w="38100">
            <a:solidFill>
              <a:srgbClr val="C14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15699" y="212956"/>
            <a:ext cx="9204714" cy="1077218"/>
          </a:xfrm>
          <a:prstGeom prst="rect">
            <a:avLst/>
          </a:prstGeom>
          <a:solidFill>
            <a:srgbClr val="FFD966"/>
          </a:solidFill>
          <a:ln w="28575">
            <a:solidFill>
              <a:schemeClr val="tx1"/>
            </a:solidFill>
            <a:prstDash val="lgDash"/>
          </a:ln>
          <a:effectLst>
            <a:glow rad="101600">
              <a:schemeClr val="accent4">
                <a:satMod val="175000"/>
                <a:alpha val="40000"/>
              </a:schemeClr>
            </a:glow>
            <a:outerShdw blurRad="50800" dist="38100" dir="13500000" algn="br" rotWithShape="0">
              <a:prstClr val="black">
                <a:alpha val="40000"/>
              </a:prstClr>
            </a:outerShdw>
          </a:effectLst>
        </p:spPr>
        <p:txBody>
          <a:bodyPr wrap="square">
            <a:spAutoFit/>
          </a:bodyPr>
          <a:lstStyle/>
          <a:p>
            <a:pPr algn="ctr" fontAlgn="base">
              <a:spcBef>
                <a:spcPct val="0"/>
              </a:spcBef>
              <a:spcAft>
                <a:spcPct val="0"/>
              </a:spcAft>
              <a:defRPr/>
            </a:pPr>
            <a:r>
              <a:rPr lang="vi-VN" sz="3200" b="1" dirty="0">
                <a:solidFill>
                  <a:srgbClr val="002060"/>
                </a:solidFill>
              </a:rPr>
              <a:t>2. Viết 4 – 5 câu giới thiệu một đồ vật được làm từ tre hoặc gỗ.</a:t>
            </a:r>
          </a:p>
        </p:txBody>
      </p:sp>
      <p:pic>
        <p:nvPicPr>
          <p:cNvPr id="7" name="Picture 6">
            <a:extLst>
              <a:ext uri="{FF2B5EF4-FFF2-40B4-BE49-F238E27FC236}">
                <a16:creationId xmlns:a16="http://schemas.microsoft.com/office/drawing/2014/main" id="{A272BA04-EB20-42C1-A8C2-0D1BDCD1088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883723" y="1649156"/>
            <a:ext cx="9636690" cy="4558675"/>
          </a:xfrm>
          <a:prstGeom prst="rect">
            <a:avLst/>
          </a:prstGeom>
        </p:spPr>
      </p:pic>
      <p:sp>
        <p:nvSpPr>
          <p:cNvPr id="10" name="Rounded Rectangle 9"/>
          <p:cNvSpPr/>
          <p:nvPr/>
        </p:nvSpPr>
        <p:spPr>
          <a:xfrm>
            <a:off x="7036068" y="2712603"/>
            <a:ext cx="3863387" cy="2035447"/>
          </a:xfrm>
          <a:prstGeom prst="roundRect">
            <a:avLst/>
          </a:prstGeom>
          <a:solidFill>
            <a:srgbClr val="ED7A4D"/>
          </a:solidFill>
          <a:ln>
            <a:solidFill>
              <a:srgbClr val="ED7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6EEE35C-55A0-17F4-618D-5FB7D36AC780}"/>
              </a:ext>
            </a:extLst>
          </p:cNvPr>
          <p:cNvGrpSpPr/>
          <p:nvPr/>
        </p:nvGrpSpPr>
        <p:grpSpPr>
          <a:xfrm>
            <a:off x="3768750" y="1690910"/>
            <a:ext cx="3436218" cy="1170582"/>
            <a:chOff x="3599850" y="1562993"/>
            <a:chExt cx="3436218" cy="1170582"/>
          </a:xfrm>
        </p:grpSpPr>
        <p:sp>
          <p:nvSpPr>
            <p:cNvPr id="2" name="Rounded Rectangle 1"/>
            <p:cNvSpPr/>
            <p:nvPr/>
          </p:nvSpPr>
          <p:spPr>
            <a:xfrm>
              <a:off x="3599850" y="1562993"/>
              <a:ext cx="3436218" cy="1170582"/>
            </a:xfrm>
            <a:prstGeom prst="roundRect">
              <a:avLst/>
            </a:prstGeom>
            <a:solidFill>
              <a:srgbClr val="ED7A4D"/>
            </a:solidFill>
            <a:ln>
              <a:solidFill>
                <a:srgbClr val="ED7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99850" y="1649798"/>
              <a:ext cx="3358314"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(1) Em muốn giới thiệu đồ vật gì?</a:t>
              </a:r>
              <a:endParaRPr lang="en-US" sz="3000" b="1" dirty="0">
                <a:solidFill>
                  <a:srgbClr val="002060"/>
                </a:solidFill>
                <a:latin typeface="Cambria" panose="02040503050406030204" pitchFamily="18" charset="0"/>
                <a:ea typeface="Cambria" panose="02040503050406030204" pitchFamily="18" charset="0"/>
              </a:endParaRPr>
            </a:p>
          </p:txBody>
        </p:sp>
      </p:grpSp>
      <p:sp>
        <p:nvSpPr>
          <p:cNvPr id="13" name="TextBox 12"/>
          <p:cNvSpPr txBox="1"/>
          <p:nvPr/>
        </p:nvSpPr>
        <p:spPr>
          <a:xfrm>
            <a:off x="6853589" y="3040983"/>
            <a:ext cx="4215865" cy="1477328"/>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(2) Đồ vật đó có điểm gì nổi bật (về hình dáng, màu sắc,...)</a:t>
            </a:r>
            <a:endParaRPr lang="en-US" sz="3000" b="1" dirty="0">
              <a:solidFill>
                <a:srgbClr val="002060"/>
              </a:solidFill>
              <a:latin typeface="Cambria" panose="02040503050406030204" pitchFamily="18" charset="0"/>
              <a:ea typeface="Cambria" panose="02040503050406030204" pitchFamily="18" charset="0"/>
            </a:endParaRPr>
          </a:p>
        </p:txBody>
      </p:sp>
      <p:sp>
        <p:nvSpPr>
          <p:cNvPr id="14" name="Rounded Rectangle 13"/>
          <p:cNvSpPr/>
          <p:nvPr/>
        </p:nvSpPr>
        <p:spPr>
          <a:xfrm>
            <a:off x="3407344" y="4748050"/>
            <a:ext cx="3821230" cy="1468686"/>
          </a:xfrm>
          <a:prstGeom prst="roundRect">
            <a:avLst/>
          </a:prstGeom>
          <a:solidFill>
            <a:srgbClr val="ED7A4D"/>
          </a:solidFill>
          <a:ln>
            <a:solidFill>
              <a:srgbClr val="ED7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25528" y="4960403"/>
            <a:ext cx="4215865" cy="1015663"/>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(3) Đồ vật đó được dùng để làm gì?</a:t>
            </a:r>
            <a:endParaRPr lang="en-US" sz="3000" b="1" dirty="0">
              <a:solidFill>
                <a:srgbClr val="002060"/>
              </a:solidFill>
              <a:latin typeface="Cambria" panose="02040503050406030204" pitchFamily="18" charset="0"/>
              <a:ea typeface="Cambria" panose="02040503050406030204" pitchFamily="18" charset="0"/>
            </a:endParaRPr>
          </a:p>
        </p:txBody>
      </p:sp>
      <p:sp>
        <p:nvSpPr>
          <p:cNvPr id="16" name="Rounded Rectangle 15"/>
          <p:cNvSpPr/>
          <p:nvPr/>
        </p:nvSpPr>
        <p:spPr>
          <a:xfrm>
            <a:off x="240861" y="2760729"/>
            <a:ext cx="3807193" cy="1939980"/>
          </a:xfrm>
          <a:prstGeom prst="roundRect">
            <a:avLst/>
          </a:prstGeom>
          <a:solidFill>
            <a:srgbClr val="ED7A4D"/>
          </a:solidFill>
          <a:ln>
            <a:solidFill>
              <a:srgbClr val="ED7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2319" y="2856985"/>
            <a:ext cx="3673663" cy="1938992"/>
          </a:xfrm>
          <a:prstGeom prst="rect">
            <a:avLst/>
          </a:prstGeom>
          <a:no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(4) Em có nhận xét gì về đồ vật đó hoặc người làm ra đồ vật đó?</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57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p:bldP spid="14" grpId="0" animBg="1"/>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9697" y="1010653"/>
            <a:ext cx="10543735" cy="5105146"/>
          </a:xfrm>
          <a:prstGeom prst="roundRect">
            <a:avLst>
              <a:gd name="adj" fmla="val 5678"/>
            </a:avLst>
          </a:prstGeom>
          <a:solidFill>
            <a:schemeClr val="bg1">
              <a:alpha val="84000"/>
            </a:schemeClr>
          </a:solidFill>
          <a:ln w="38100">
            <a:solidFill>
              <a:srgbClr val="C14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Cambria" panose="02040503050406030204" pitchFamily="18" charset="0"/>
              <a:ea typeface="Cambria" panose="02040503050406030204" pitchFamily="18" charset="0"/>
            </a:endParaRPr>
          </a:p>
        </p:txBody>
      </p:sp>
      <p:sp>
        <p:nvSpPr>
          <p:cNvPr id="5" name="Rectangle 4"/>
          <p:cNvSpPr/>
          <p:nvPr/>
        </p:nvSpPr>
        <p:spPr>
          <a:xfrm>
            <a:off x="452387" y="212251"/>
            <a:ext cx="11117180" cy="1323439"/>
          </a:xfrm>
          <a:prstGeom prst="rect">
            <a:avLst/>
          </a:prstGeom>
          <a:solidFill>
            <a:srgbClr val="FFD966"/>
          </a:solidFill>
          <a:ln w="28575">
            <a:solidFill>
              <a:schemeClr val="tx1"/>
            </a:solidFill>
            <a:prstDash val="lgDash"/>
          </a:ln>
          <a:effectLst>
            <a:glow rad="101600">
              <a:schemeClr val="accent4">
                <a:satMod val="175000"/>
                <a:alpha val="40000"/>
              </a:schemeClr>
            </a:glow>
            <a:outerShdw blurRad="50800" dist="38100" dir="13500000" algn="br" rotWithShape="0">
              <a:prstClr val="black">
                <a:alpha val="40000"/>
              </a:prstClr>
            </a:outerShdw>
          </a:effectLst>
        </p:spPr>
        <p:txBody>
          <a:bodyPr wrap="square">
            <a:spAutoFit/>
          </a:bodyPr>
          <a:lstStyle/>
          <a:p>
            <a:pPr algn="ctr" fontAlgn="base">
              <a:spcBef>
                <a:spcPct val="0"/>
              </a:spcBef>
              <a:spcAft>
                <a:spcPct val="0"/>
              </a:spcAft>
              <a:defRPr/>
            </a:pPr>
            <a:r>
              <a:rPr lang="vi-VN" sz="4000" b="1" dirty="0">
                <a:solidFill>
                  <a:srgbClr val="002060"/>
                </a:solidFill>
                <a:latin typeface="+mj-lt"/>
              </a:rPr>
              <a:t>2. Viết 4 – 5 câu giới thiệu một đồ vật được làm </a:t>
            </a:r>
          </a:p>
          <a:p>
            <a:pPr algn="ctr" fontAlgn="base">
              <a:spcBef>
                <a:spcPct val="0"/>
              </a:spcBef>
              <a:spcAft>
                <a:spcPct val="0"/>
              </a:spcAft>
              <a:defRPr/>
            </a:pPr>
            <a:r>
              <a:rPr lang="vi-VN" sz="4000" b="1" dirty="0">
                <a:solidFill>
                  <a:srgbClr val="002060"/>
                </a:solidFill>
                <a:latin typeface="+mj-lt"/>
              </a:rPr>
              <a:t>từ tre hoặc gỗ.</a:t>
            </a:r>
          </a:p>
        </p:txBody>
      </p:sp>
      <p:sp>
        <p:nvSpPr>
          <p:cNvPr id="3" name="TextBox 2"/>
          <p:cNvSpPr txBox="1"/>
          <p:nvPr/>
        </p:nvSpPr>
        <p:spPr>
          <a:xfrm>
            <a:off x="750770" y="1794419"/>
            <a:ext cx="10520413" cy="4062651"/>
          </a:xfrm>
          <a:prstGeom prst="rect">
            <a:avLst/>
          </a:prstGeom>
          <a:noFill/>
        </p:spPr>
        <p:txBody>
          <a:bodyPr wrap="square" rtlCol="0">
            <a:spAutoFit/>
          </a:bodyPr>
          <a:lstStyle/>
          <a:p>
            <a:r>
              <a:rPr lang="vi-VN" sz="4000" b="1" dirty="0">
                <a:latin typeface="+mj-lt"/>
              </a:rPr>
              <a:t>       Nhà em có một chiếc tủ gỗ. Nó có hình chữ nhật, to và nhiều ngăn, có cả gương bên trong cánh tủ. Nó được dùng để đựng quần áo, chăn màn,... Em thích cái tủ này vì nó giống như một cái hộp bí mật, chứa được rất nhiều đồ đạc, giúp nhà cửa thêm gọn gàng.</a:t>
            </a:r>
            <a:br>
              <a:rPr lang="vi-VN" dirty="0"/>
            </a:br>
            <a:endParaRPr lang="en-US" dirty="0"/>
          </a:p>
        </p:txBody>
      </p:sp>
    </p:spTree>
    <p:extLst>
      <p:ext uri="{BB962C8B-B14F-4D97-AF65-F5344CB8AC3E}">
        <p14:creationId xmlns:p14="http://schemas.microsoft.com/office/powerpoint/2010/main" val="34518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2"/>
          <p:cNvSpPr/>
          <p:nvPr/>
        </p:nvSpPr>
        <p:spPr>
          <a:xfrm>
            <a:off x="1757681" y="374009"/>
            <a:ext cx="8300720" cy="4735629"/>
          </a:xfrm>
          <a:prstGeom prst="roundRect">
            <a:avLst>
              <a:gd name="adj" fmla="val 110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6">
                  <a:lumMod val="75000"/>
                </a:schemeClr>
              </a:solidFill>
              <a:cs typeface="+mn-ea"/>
              <a:sym typeface="+mn-lt"/>
            </a:endParaRPr>
          </a:p>
        </p:txBody>
      </p:sp>
      <p:pic>
        <p:nvPicPr>
          <p:cNvPr id="4" name="Picture 3">
            <a:extLst>
              <a:ext uri="{FF2B5EF4-FFF2-40B4-BE49-F238E27FC236}">
                <a16:creationId xmlns:a16="http://schemas.microsoft.com/office/drawing/2014/main" id="{91A7E3BE-B7D5-2B7F-2B6F-7A7C0D8BC057}"/>
              </a:ext>
            </a:extLst>
          </p:cNvPr>
          <p:cNvPicPr>
            <a:picLocks noChangeAspect="1"/>
          </p:cNvPicPr>
          <p:nvPr/>
        </p:nvPicPr>
        <p:blipFill>
          <a:blip r:embed="rId2"/>
          <a:stretch>
            <a:fillRect/>
          </a:stretch>
        </p:blipFill>
        <p:spPr>
          <a:xfrm>
            <a:off x="1820783" y="598557"/>
            <a:ext cx="8174516" cy="4600577"/>
          </a:xfrm>
          <a:prstGeom prst="rect">
            <a:avLst/>
          </a:prstGeom>
        </p:spPr>
      </p:pic>
    </p:spTree>
    <p:extLst>
      <p:ext uri="{BB962C8B-B14F-4D97-AF65-F5344CB8AC3E}">
        <p14:creationId xmlns:p14="http://schemas.microsoft.com/office/powerpoint/2010/main" val="2327945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4867655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318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SVN-Newton</vt:lpstr>
      <vt:lpstr>Calibri</vt:lpstr>
      <vt:lpstr>#9Slide07 Altus</vt:lpstr>
      <vt:lpstr>#9Slide07 HoneyCream</vt:lpstr>
      <vt:lpstr>Times New Roman</vt:lpstr>
      <vt:lpstr>UVF ChefScript Pro</vt:lpstr>
      <vt:lpstr>Cambria</vt:lpstr>
      <vt:lpstr>UTM Cookies</vt:lpstr>
      <vt:lpstr>UVF Remachine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dc:creator>
  <cp:keywords>MĂNG NON TEAM</cp:keywords>
  <cp:lastModifiedBy>asus</cp:lastModifiedBy>
  <cp:revision>54</cp:revision>
  <dcterms:created xsi:type="dcterms:W3CDTF">2022-03-21T12:13:12Z</dcterms:created>
  <dcterms:modified xsi:type="dcterms:W3CDTF">2026-04-17T03:38:43Z</dcterms:modified>
</cp:coreProperties>
</file>