
<file path=[Content_Types].xml><?xml version="1.0" encoding="utf-8"?>
<Types xmlns="http://schemas.openxmlformats.org/package/2006/content-types">
  <Default Extension="bin" ContentType="application/vnd.ms-office.activeX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activeX/activeX6.xml" ContentType="application/vnd.ms-office.activeX+xml"/>
  <Override PartName="/ppt/activeX/activeX7.xml" ContentType="application/vnd.ms-office.activeX+xml"/>
  <Override PartName="/ppt/activeX/activeX8.xml" ContentType="application/vnd.ms-office.activeX+xml"/>
  <Override PartName="/ppt/activeX/activeX9.xml" ContentType="application/vnd.ms-office.activeX+xml"/>
  <Override PartName="/ppt/activeX/activeX10.xml" ContentType="application/vnd.ms-office.activeX+xml"/>
  <Override PartName="/ppt/activeX/activeX11.xml" ContentType="application/vnd.ms-office.activeX+xml"/>
  <Override PartName="/ppt/activeX/activeX12.xml" ContentType="application/vnd.ms-office.activeX+xml"/>
  <Override PartName="/ppt/activeX/activeX13.xml" ContentType="application/vnd.ms-office.activeX+xml"/>
  <Override PartName="/ppt/activeX/activeX14.xml" ContentType="application/vnd.ms-office.activeX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1" r:id="rId2"/>
    <p:sldMasterId id="2147483683" r:id="rId3"/>
    <p:sldMasterId id="2147483695" r:id="rId4"/>
  </p:sldMasterIdLst>
  <p:notesMasterIdLst>
    <p:notesMasterId r:id="rId14"/>
  </p:notesMasterIdLst>
  <p:sldIdLst>
    <p:sldId id="372" r:id="rId5"/>
    <p:sldId id="260" r:id="rId6"/>
    <p:sldId id="374" r:id="rId7"/>
    <p:sldId id="396" r:id="rId8"/>
    <p:sldId id="397" r:id="rId9"/>
    <p:sldId id="395" r:id="rId10"/>
    <p:sldId id="398" r:id="rId11"/>
    <p:sldId id="2007577141" r:id="rId12"/>
    <p:sldId id="298" r:id="rId13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0C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10.xml.rels><?xml version="1.0" encoding="UTF-8" standalone="yes"?>
<Relationships xmlns="http://schemas.openxmlformats.org/package/2006/relationships"><Relationship Id="rId1" Type="http://schemas.microsoft.com/office/2006/relationships/activeXControlBinary" Target="activeX10.bin"/></Relationships>
</file>

<file path=ppt/activeX/_rels/activeX11.xml.rels><?xml version="1.0" encoding="UTF-8" standalone="yes"?>
<Relationships xmlns="http://schemas.openxmlformats.org/package/2006/relationships"><Relationship Id="rId1" Type="http://schemas.microsoft.com/office/2006/relationships/activeXControlBinary" Target="activeX11.bin"/></Relationships>
</file>

<file path=ppt/activeX/_rels/activeX12.xml.rels><?xml version="1.0" encoding="UTF-8" standalone="yes"?>
<Relationships xmlns="http://schemas.openxmlformats.org/package/2006/relationships"><Relationship Id="rId1" Type="http://schemas.microsoft.com/office/2006/relationships/activeXControlBinary" Target="activeX12.bin"/></Relationships>
</file>

<file path=ppt/activeX/_rels/activeX13.xml.rels><?xml version="1.0" encoding="UTF-8" standalone="yes"?>
<Relationships xmlns="http://schemas.openxmlformats.org/package/2006/relationships"><Relationship Id="rId1" Type="http://schemas.microsoft.com/office/2006/relationships/activeXControlBinary" Target="activeX13.bin"/></Relationships>
</file>

<file path=ppt/activeX/_rels/activeX14.xml.rels><?xml version="1.0" encoding="UTF-8" standalone="yes"?>
<Relationships xmlns="http://schemas.openxmlformats.org/package/2006/relationships"><Relationship Id="rId1" Type="http://schemas.microsoft.com/office/2006/relationships/activeXControlBinary" Target="activeX14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_rels/activeX9.xml.rels><?xml version="1.0" encoding="UTF-8" standalone="yes"?>
<Relationships xmlns="http://schemas.openxmlformats.org/package/2006/relationships"><Relationship Id="rId1" Type="http://schemas.microsoft.com/office/2006/relationships/activeXControlBinary" Target="activeX9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0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8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9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58DD36-3825-4610-AD04-DB9AF0E17E82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9980DA-E262-4C8F-BDFD-EB72114C5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35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55478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7972357" y="6502400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67036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2026/3/2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14393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2026/3/2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29746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2026/3/2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90454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2026/3/2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70381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2026/3/2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87069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2026/3/2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16334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2026/3/2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7627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2026/3/2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91824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2026/3/2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4253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7972357" y="6502400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3221210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2026/3/2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64516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2026/3/2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69711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4404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8226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6851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4664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3325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1385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5645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145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1145847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9964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8958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3119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2026/3/2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1320612"/>
      </p:ext>
    </p:extLst>
  </p:cSld>
  <p:clrMapOvr>
    <a:masterClrMapping/>
  </p:clrMapOvr>
  <p:transition spd="med" advClick="0" advTm="4000">
    <p:pull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2026/3/2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1090398"/>
      </p:ext>
    </p:extLst>
  </p:cSld>
  <p:clrMapOvr>
    <a:masterClrMapping/>
  </p:clrMapOvr>
  <p:transition spd="med" advClick="0" advTm="4000">
    <p:pull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2026/3/2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9388271"/>
      </p:ext>
    </p:extLst>
  </p:cSld>
  <p:clrMapOvr>
    <a:masterClrMapping/>
  </p:clrMapOvr>
  <p:transition spd="med" advClick="0" advTm="4000">
    <p:pull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2026/3/2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4656372"/>
      </p:ext>
    </p:extLst>
  </p:cSld>
  <p:clrMapOvr>
    <a:masterClrMapping/>
  </p:clrMapOvr>
  <p:transition spd="med" advClick="0" advTm="4000">
    <p:pull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2026/3/2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4743252"/>
      </p:ext>
    </p:extLst>
  </p:cSld>
  <p:clrMapOvr>
    <a:masterClrMapping/>
  </p:clrMapOvr>
  <p:transition spd="med" advClick="0" advTm="4000">
    <p:pull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2026/3/2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6275323"/>
      </p:ext>
    </p:extLst>
  </p:cSld>
  <p:clrMapOvr>
    <a:masterClrMapping/>
  </p:clrMapOvr>
  <p:transition spd="med" advClick="0" advTm="4000">
    <p:pull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2026/3/2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6487186"/>
      </p:ext>
    </p:extLst>
  </p:cSld>
  <p:clrMapOvr>
    <a:masterClrMapping/>
  </p:clrMapOvr>
  <p:transition spd="med" advClick="0" advTm="4000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196376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2026/3/2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9059097"/>
      </p:ext>
    </p:extLst>
  </p:cSld>
  <p:clrMapOvr>
    <a:masterClrMapping/>
  </p:clrMapOvr>
  <p:transition spd="med" advClick="0" advTm="4000">
    <p:pull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2026/3/2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2333044"/>
      </p:ext>
    </p:extLst>
  </p:cSld>
  <p:clrMapOvr>
    <a:masterClrMapping/>
  </p:clrMapOvr>
  <p:transition spd="med" advClick="0" advTm="4000">
    <p:pull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2026/3/2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4041629"/>
      </p:ext>
    </p:extLst>
  </p:cSld>
  <p:clrMapOvr>
    <a:masterClrMapping/>
  </p:clrMapOvr>
  <p:transition spd="med" advClick="0" advTm="4000">
    <p:pull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2026/3/2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0926045"/>
      </p:ext>
    </p:extLst>
  </p:cSld>
  <p:clrMapOvr>
    <a:masterClrMapping/>
  </p:clrMapOvr>
  <p:transition spd="med" advClick="0" advTm="4000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96932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94745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789545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26970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0220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9677332" y="6601455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Design by: </a:t>
            </a:r>
            <a:r>
              <a:rPr lang="en-US" sz="1067" dirty="0" err="1"/>
              <a:t>Hương</a:t>
            </a:r>
            <a:r>
              <a:rPr lang="en-US" sz="1067" dirty="0"/>
              <a:t> </a:t>
            </a:r>
            <a:r>
              <a:rPr lang="en-US" sz="1067" dirty="0" err="1"/>
              <a:t>Thảo</a:t>
            </a:r>
            <a:endParaRPr lang="en-US" sz="1067" dirty="0"/>
          </a:p>
        </p:txBody>
      </p:sp>
    </p:spTree>
    <p:extLst>
      <p:ext uri="{BB962C8B-B14F-4D97-AF65-F5344CB8AC3E}">
        <p14:creationId xmlns:p14="http://schemas.microsoft.com/office/powerpoint/2010/main" val="262212628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1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2026/3/2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325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356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5B826-6809-49B3-9B4B-177D412235B0}" type="datetimeFigureOut">
              <a:rPr lang="zh-CN" altLang="en-US" smtClean="0"/>
              <a:t>2026/3/2</a:t>
            </a:fld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09BB0F-D6CC-4905-B919-B457DEEC345E}"/>
              </a:ext>
            </a:extLst>
          </p:cNvPr>
          <p:cNvSpPr txBox="1"/>
          <p:nvPr userDrawn="1"/>
        </p:nvSpPr>
        <p:spPr>
          <a:xfrm>
            <a:off x="5249008" y="6581001"/>
            <a:ext cx="31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Hương</a:t>
            </a:r>
            <a:r>
              <a:rPr lang="en-US" sz="1200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200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Thảo</a:t>
            </a:r>
            <a:r>
              <a:rPr lang="en-US" sz="1200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224705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ransition spd="med" advClick="0" advTm="4000">
    <p:pull/>
  </p:transition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1.wmf"/><Relationship Id="rId2" Type="http://schemas.openxmlformats.org/officeDocument/2006/relationships/control" Target="../activeX/activeX2.xml"/><Relationship Id="rId1" Type="http://schemas.openxmlformats.org/officeDocument/2006/relationships/control" Target="../activeX/activeX1.xml"/><Relationship Id="rId6" Type="http://schemas.openxmlformats.org/officeDocument/2006/relationships/image" Target="../media/image10.wmf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control" Target="../activeX/activeX5.xml"/><Relationship Id="rId7" Type="http://schemas.openxmlformats.org/officeDocument/2006/relationships/image" Target="../media/image13.wmf"/><Relationship Id="rId2" Type="http://schemas.openxmlformats.org/officeDocument/2006/relationships/control" Target="../activeX/activeX4.xml"/><Relationship Id="rId1" Type="http://schemas.openxmlformats.org/officeDocument/2006/relationships/control" Target="../activeX/activeX3.xml"/><Relationship Id="rId6" Type="http://schemas.microsoft.com/office/2007/relationships/hdphoto" Target="../media/hdphoto3.wdp"/><Relationship Id="rId5" Type="http://schemas.openxmlformats.org/officeDocument/2006/relationships/image" Target="../media/image12.png"/><Relationship Id="rId4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control" Target="../activeX/activeX8.xml"/><Relationship Id="rId7" Type="http://schemas.microsoft.com/office/2007/relationships/hdphoto" Target="../media/hdphoto4.wdp"/><Relationship Id="rId2" Type="http://schemas.openxmlformats.org/officeDocument/2006/relationships/control" Target="../activeX/activeX7.xml"/><Relationship Id="rId1" Type="http://schemas.openxmlformats.org/officeDocument/2006/relationships/control" Target="../activeX/activeX6.xml"/><Relationship Id="rId6" Type="http://schemas.openxmlformats.org/officeDocument/2006/relationships/image" Target="../media/image14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15.wmf"/><Relationship Id="rId4" Type="http://schemas.openxmlformats.org/officeDocument/2006/relationships/control" Target="../activeX/activeX9.xml"/><Relationship Id="rId9" Type="http://schemas.openxmlformats.org/officeDocument/2006/relationships/image" Target="../media/image10.wmf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control" Target="../activeX/activeX12.xml"/><Relationship Id="rId7" Type="http://schemas.openxmlformats.org/officeDocument/2006/relationships/image" Target="../media/image16.png"/><Relationship Id="rId2" Type="http://schemas.openxmlformats.org/officeDocument/2006/relationships/control" Target="../activeX/activeX11.xml"/><Relationship Id="rId1" Type="http://schemas.openxmlformats.org/officeDocument/2006/relationships/control" Target="../activeX/activeX10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15.wmf"/><Relationship Id="rId5" Type="http://schemas.openxmlformats.org/officeDocument/2006/relationships/control" Target="../activeX/activeX14.xml"/><Relationship Id="rId10" Type="http://schemas.openxmlformats.org/officeDocument/2006/relationships/image" Target="../media/image10.wmf"/><Relationship Id="rId4" Type="http://schemas.openxmlformats.org/officeDocument/2006/relationships/control" Target="../activeX/activeX13.xml"/><Relationship Id="rId9" Type="http://schemas.openxmlformats.org/officeDocument/2006/relationships/image" Target="../media/image17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95E2A01A-37E7-4E49-A4B0-0BE4C4D94941}"/>
              </a:ext>
            </a:extLst>
          </p:cNvPr>
          <p:cNvGrpSpPr/>
          <p:nvPr/>
        </p:nvGrpSpPr>
        <p:grpSpPr>
          <a:xfrm>
            <a:off x="1736033" y="635225"/>
            <a:ext cx="8309113" cy="4595433"/>
            <a:chOff x="984007" y="1264224"/>
            <a:chExt cx="4839466" cy="3446574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A5687987-9381-4BDA-8E8A-5CD79A8EE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984007" y="1264224"/>
              <a:ext cx="4839466" cy="3318271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F041EC8-55B2-4FCF-BB45-E1C5B0EA5B49}"/>
                </a:ext>
              </a:extLst>
            </p:cNvPr>
            <p:cNvSpPr txBox="1"/>
            <p:nvPr/>
          </p:nvSpPr>
          <p:spPr>
            <a:xfrm>
              <a:off x="2074471" y="2559822"/>
              <a:ext cx="3409987" cy="14986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lnSpc>
                  <a:spcPct val="150000"/>
                </a:lnSpc>
                <a:buClr>
                  <a:srgbClr val="000000"/>
                </a:buClr>
              </a:pPr>
              <a:r>
                <a:rPr lang="vi-VN" sz="4400" b="1" kern="0" dirty="0">
                  <a:solidFill>
                    <a:srgbClr val="17479D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LUYỆN TỪ VÀ CÂU</a:t>
              </a:r>
              <a:endParaRPr lang="en-US" sz="4400" b="1" kern="0" dirty="0">
                <a:solidFill>
                  <a:srgbClr val="17479D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  <a:p>
              <a:pPr algn="ctr" defTabSz="1219170">
                <a:lnSpc>
                  <a:spcPct val="150000"/>
                </a:lnSpc>
                <a:buClr>
                  <a:srgbClr val="000000"/>
                </a:buClr>
              </a:pPr>
              <a:r>
                <a:rPr lang="en-US" sz="4400" b="1" kern="0" dirty="0">
                  <a:solidFill>
                    <a:srgbClr val="17479D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Trang 52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572C51F-CECB-48A7-8A70-7BA2BE8A7350}"/>
                </a:ext>
              </a:extLst>
            </p:cNvPr>
            <p:cNvSpPr txBox="1"/>
            <p:nvPr/>
          </p:nvSpPr>
          <p:spPr>
            <a:xfrm>
              <a:off x="2366264" y="3973913"/>
              <a:ext cx="3041009" cy="736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lnSpc>
                  <a:spcPct val="150000"/>
                </a:lnSpc>
                <a:buClr>
                  <a:srgbClr val="000000"/>
                </a:buClr>
              </a:pPr>
              <a:endParaRPr lang="en-US" sz="4400" b="1" kern="0" dirty="0">
                <a:solidFill>
                  <a:srgbClr val="FFAB40">
                    <a:lumMod val="5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pic>
        <p:nvPicPr>
          <p:cNvPr id="32" name="Picture 2">
            <a:extLst>
              <a:ext uri="{FF2B5EF4-FFF2-40B4-BE49-F238E27FC236}">
                <a16:creationId xmlns:a16="http://schemas.microsoft.com/office/drawing/2014/main" id="{166231DB-40FF-4C3A-B8D2-2317012A9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260" y="4209368"/>
            <a:ext cx="2347413" cy="234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6445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81A45A-BB2E-4820-8251-88BCB79E06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54" y="154926"/>
            <a:ext cx="11610743" cy="64460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35C7F1-7D73-42EF-972E-05DE2BB5909A}"/>
              </a:ext>
            </a:extLst>
          </p:cNvPr>
          <p:cNvSpPr txBox="1"/>
          <p:nvPr/>
        </p:nvSpPr>
        <p:spPr>
          <a:xfrm>
            <a:off x="850667" y="1070353"/>
            <a:ext cx="7441222" cy="5940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116939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304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47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kumimoji="0" lang="en-US" sz="304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47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sáu</a:t>
            </a:r>
            <a:r>
              <a:rPr kumimoji="0" lang="en-US" sz="304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47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kumimoji="0" lang="en-US" sz="304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kumimoji="0" lang="en-US" sz="3047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kumimoji="0" lang="en-US" sz="304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kumimoji="0" lang="en-US" sz="3047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kumimoji="0" lang="en-US" sz="3047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202</a:t>
            </a:r>
            <a:endParaRPr kumimoji="0" lang="en-US" sz="3047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A14355-88C9-4328-B899-C6DA64E46706}"/>
              </a:ext>
            </a:extLst>
          </p:cNvPr>
          <p:cNvSpPr txBox="1"/>
          <p:nvPr/>
        </p:nvSpPr>
        <p:spPr>
          <a:xfrm>
            <a:off x="3147274" y="1744473"/>
            <a:ext cx="3714753" cy="561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1169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47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微软雅黑"/>
                <a:cs typeface="+mn-cs"/>
              </a:rPr>
              <a:t>Tiếng</a:t>
            </a:r>
            <a:r>
              <a:rPr kumimoji="0" lang="en-US" sz="304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微软雅黑"/>
                <a:cs typeface="+mn-cs"/>
              </a:rPr>
              <a:t> </a:t>
            </a:r>
            <a:r>
              <a:rPr kumimoji="0" lang="en-US" sz="3047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微软雅黑"/>
                <a:cs typeface="+mn-cs"/>
              </a:rPr>
              <a:t>Việt</a:t>
            </a:r>
            <a:endParaRPr kumimoji="0" lang="en-US" sz="3047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微软雅黑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8B3655-2081-461A-8994-79B49620476E}"/>
              </a:ext>
            </a:extLst>
          </p:cNvPr>
          <p:cNvSpPr txBox="1"/>
          <p:nvPr/>
        </p:nvSpPr>
        <p:spPr>
          <a:xfrm>
            <a:off x="700795" y="444683"/>
            <a:ext cx="4619057" cy="561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870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47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微软雅黑"/>
                <a:cs typeface="Times New Roman" panose="02020603050405020304" pitchFamily="18" charset="0"/>
              </a:rPr>
              <a:t>Ghi</a:t>
            </a:r>
            <a:r>
              <a:rPr kumimoji="0" lang="en-US" sz="3047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047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微软雅黑"/>
                <a:cs typeface="Times New Roman" panose="02020603050405020304" pitchFamily="18" charset="0"/>
              </a:rPr>
              <a:t>vở</a:t>
            </a:r>
            <a:r>
              <a:rPr kumimoji="0" lang="en-US" sz="3047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047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微软雅黑"/>
                <a:cs typeface="Times New Roman" panose="02020603050405020304" pitchFamily="18" charset="0"/>
              </a:rPr>
              <a:t>Tiếng</a:t>
            </a:r>
            <a:r>
              <a:rPr kumimoji="0" lang="en-US" sz="3047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047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微软雅黑"/>
                <a:cs typeface="Times New Roman" panose="02020603050405020304" pitchFamily="18" charset="0"/>
              </a:rPr>
              <a:t>Việt</a:t>
            </a:r>
            <a:endParaRPr kumimoji="0" lang="en-US" sz="3047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P001 4 hàng" panose="020B0603050302020204" pitchFamily="34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C4F570E-D48C-4A89-99AF-1DA755DAD7A3}"/>
              </a:ext>
            </a:extLst>
          </p:cNvPr>
          <p:cNvSpPr txBox="1"/>
          <p:nvPr/>
        </p:nvSpPr>
        <p:spPr>
          <a:xfrm>
            <a:off x="2469009" y="2372537"/>
            <a:ext cx="7586351" cy="561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1169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47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微软雅黑"/>
                <a:cs typeface="+mn-cs"/>
              </a:rPr>
              <a:t>Mở</a:t>
            </a:r>
            <a:r>
              <a:rPr kumimoji="0" lang="en-US" sz="304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微软雅黑"/>
                <a:cs typeface="+mn-cs"/>
              </a:rPr>
              <a:t> </a:t>
            </a:r>
            <a:r>
              <a:rPr kumimoji="0" lang="en-US" sz="3047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微软雅黑"/>
                <a:cs typeface="+mn-cs"/>
              </a:rPr>
              <a:t>rộng</a:t>
            </a:r>
            <a:r>
              <a:rPr kumimoji="0" lang="en-US" sz="304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微软雅黑"/>
                <a:cs typeface="+mn-cs"/>
              </a:rPr>
              <a:t> </a:t>
            </a:r>
            <a:r>
              <a:rPr kumimoji="0" lang="en-US" sz="3047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微软雅黑"/>
                <a:cs typeface="+mn-cs"/>
              </a:rPr>
              <a:t>vốn</a:t>
            </a:r>
            <a:r>
              <a:rPr kumimoji="0" lang="en-US" sz="304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微软雅黑"/>
                <a:cs typeface="+mn-cs"/>
              </a:rPr>
              <a:t> </a:t>
            </a:r>
            <a:r>
              <a:rPr kumimoji="0" lang="en-US" sz="3047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微软雅黑"/>
                <a:cs typeface="+mn-cs"/>
              </a:rPr>
              <a:t>từ</a:t>
            </a:r>
            <a:r>
              <a:rPr kumimoji="0" lang="en-US" sz="304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微软雅黑"/>
                <a:cs typeface="+mn-cs"/>
              </a:rPr>
              <a:t> </a:t>
            </a:r>
            <a:r>
              <a:rPr kumimoji="0" lang="en-US" sz="3047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微软雅黑"/>
                <a:cs typeface="+mn-cs"/>
              </a:rPr>
              <a:t>về</a:t>
            </a:r>
            <a:r>
              <a:rPr kumimoji="0" lang="en-US" sz="304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微软雅黑"/>
                <a:cs typeface="+mn-cs"/>
              </a:rPr>
              <a:t> </a:t>
            </a:r>
            <a:r>
              <a:rPr kumimoji="0" lang="en-US" sz="3047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微软雅黑"/>
                <a:cs typeface="+mn-cs"/>
              </a:rPr>
              <a:t>vật</a:t>
            </a:r>
            <a:r>
              <a:rPr kumimoji="0" lang="en-US" sz="304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微软雅黑"/>
                <a:cs typeface="+mn-cs"/>
              </a:rPr>
              <a:t> </a:t>
            </a:r>
            <a:r>
              <a:rPr kumimoji="0" lang="en-US" sz="3047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微软雅黑"/>
                <a:cs typeface="+mn-cs"/>
              </a:rPr>
              <a:t>nuôi</a:t>
            </a:r>
            <a:r>
              <a:rPr kumimoji="0" lang="en-US" sz="304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微软雅黑"/>
                <a:cs typeface="+mn-cs"/>
              </a:rPr>
              <a:t>;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387D10F-E9FA-4030-BA08-7529DC953404}"/>
              </a:ext>
            </a:extLst>
          </p:cNvPr>
          <p:cNvSpPr txBox="1"/>
          <p:nvPr/>
        </p:nvSpPr>
        <p:spPr>
          <a:xfrm>
            <a:off x="1839533" y="3000576"/>
            <a:ext cx="7586351" cy="561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1169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47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微软雅黑"/>
                <a:cs typeface="+mn-cs"/>
              </a:rPr>
              <a:t>Câu</a:t>
            </a:r>
            <a:r>
              <a:rPr kumimoji="0" lang="en-US" sz="304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微软雅黑"/>
                <a:cs typeface="+mn-cs"/>
              </a:rPr>
              <a:t> </a:t>
            </a:r>
            <a:r>
              <a:rPr kumimoji="0" lang="en-US" sz="3047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微软雅黑"/>
                <a:cs typeface="+mn-cs"/>
              </a:rPr>
              <a:t>nêu</a:t>
            </a:r>
            <a:r>
              <a:rPr kumimoji="0" lang="en-US" sz="304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微软雅黑"/>
                <a:cs typeface="+mn-cs"/>
              </a:rPr>
              <a:t> </a:t>
            </a:r>
            <a:r>
              <a:rPr kumimoji="0" lang="en-US" sz="3047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微软雅黑"/>
                <a:cs typeface="+mn-cs"/>
              </a:rPr>
              <a:t>đặc</a:t>
            </a:r>
            <a:r>
              <a:rPr kumimoji="0" lang="en-US" sz="304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微软雅黑"/>
                <a:cs typeface="+mn-cs"/>
              </a:rPr>
              <a:t> </a:t>
            </a:r>
            <a:r>
              <a:rPr kumimoji="0" lang="en-US" sz="3047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微软雅黑"/>
                <a:cs typeface="+mn-cs"/>
              </a:rPr>
              <a:t>điểm</a:t>
            </a:r>
            <a:r>
              <a:rPr kumimoji="0" lang="en-US" sz="304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微软雅黑"/>
                <a:cs typeface="+mn-cs"/>
              </a:rPr>
              <a:t>  </a:t>
            </a:r>
            <a:r>
              <a:rPr kumimoji="0" lang="en-US" sz="3047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微软雅黑"/>
                <a:cs typeface="+mn-cs"/>
              </a:rPr>
              <a:t>của</a:t>
            </a:r>
            <a:r>
              <a:rPr kumimoji="0" lang="en-US" sz="304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微软雅黑"/>
                <a:cs typeface="+mn-cs"/>
              </a:rPr>
              <a:t> </a:t>
            </a:r>
            <a:r>
              <a:rPr kumimoji="0" lang="en-US" sz="3047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微软雅黑"/>
                <a:cs typeface="+mn-cs"/>
              </a:rPr>
              <a:t>các</a:t>
            </a:r>
            <a:r>
              <a:rPr kumimoji="0" lang="en-US" sz="304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微软雅黑"/>
                <a:cs typeface="+mn-cs"/>
              </a:rPr>
              <a:t> </a:t>
            </a:r>
            <a:r>
              <a:rPr kumimoji="0" lang="en-US" sz="3047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微软雅黑"/>
                <a:cs typeface="+mn-cs"/>
              </a:rPr>
              <a:t>loài</a:t>
            </a:r>
            <a:r>
              <a:rPr kumimoji="0" lang="en-US" sz="304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微软雅黑"/>
                <a:cs typeface="+mn-cs"/>
              </a:rPr>
              <a:t> </a:t>
            </a:r>
            <a:r>
              <a:rPr kumimoji="0" lang="en-US" sz="3047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微软雅黑"/>
                <a:cs typeface="+mn-cs"/>
              </a:rPr>
              <a:t>vật</a:t>
            </a:r>
            <a:endParaRPr kumimoji="0" lang="en-US" sz="3047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3827452"/>
      </p:ext>
    </p:extLst>
  </p:cSld>
  <p:clrMapOvr>
    <a:masterClrMapping/>
  </p:clrMapOvr>
  <p:transition spd="med" advClick="0" advTm="4000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3684358" y="293132"/>
            <a:ext cx="8102164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1.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Xếp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từ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vào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nhóm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thích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hợp</a:t>
            </a:r>
            <a:endParaRPr lang="vi-VN" sz="2800" kern="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705101" y="1188068"/>
            <a:ext cx="2781300" cy="73660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Từ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chỉ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con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vật</a:t>
            </a:r>
            <a:endParaRPr lang="en-US" sz="2800" kern="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880101" y="1188068"/>
            <a:ext cx="3822700" cy="736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Từ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chỉ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bộ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phận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con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vật</a:t>
            </a:r>
            <a:endParaRPr lang="en-US" sz="2800" kern="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2311811" y="2198147"/>
            <a:ext cx="1743541" cy="1396223"/>
            <a:chOff x="590858" y="2157122"/>
            <a:chExt cx="1307656" cy="1047167"/>
          </a:xfrm>
        </p:grpSpPr>
        <p:pic>
          <p:nvPicPr>
            <p:cNvPr id="12" name="Picture 6" descr="Cartoon Cloud - Cliparts.co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858" y="2157122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923925" y="2415262"/>
              <a:ext cx="526827" cy="39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800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đầu</a:t>
              </a:r>
              <a:endPara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2311811" y="3323367"/>
            <a:ext cx="1743541" cy="1396223"/>
            <a:chOff x="590858" y="3001037"/>
            <a:chExt cx="1307656" cy="1047167"/>
          </a:xfrm>
        </p:grpSpPr>
        <p:pic>
          <p:nvPicPr>
            <p:cNvPr id="13" name="Picture 6" descr="Cartoon Cloud - Cliparts.co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858" y="3001037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24"/>
            <p:cNvSpPr txBox="1"/>
            <p:nvPr/>
          </p:nvSpPr>
          <p:spPr>
            <a:xfrm>
              <a:off x="923925" y="3315633"/>
              <a:ext cx="645850" cy="39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800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chân</a:t>
              </a:r>
              <a:endPara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2311811" y="4448587"/>
            <a:ext cx="1743541" cy="1396223"/>
            <a:chOff x="590858" y="3844952"/>
            <a:chExt cx="1307656" cy="1047167"/>
          </a:xfrm>
        </p:grpSpPr>
        <p:pic>
          <p:nvPicPr>
            <p:cNvPr id="14" name="Picture 6" descr="Cartoon Cloud - Cliparts.co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858" y="3844952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25"/>
            <p:cNvSpPr txBox="1"/>
            <p:nvPr/>
          </p:nvSpPr>
          <p:spPr>
            <a:xfrm>
              <a:off x="923925" y="4140962"/>
              <a:ext cx="541254" cy="39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800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mắt</a:t>
              </a:r>
              <a:endPara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4238934" y="2178155"/>
            <a:ext cx="1743541" cy="1396223"/>
            <a:chOff x="2036200" y="2142128"/>
            <a:chExt cx="1307656" cy="1047167"/>
          </a:xfrm>
        </p:grpSpPr>
        <p:pic>
          <p:nvPicPr>
            <p:cNvPr id="15" name="Picture 6" descr="Cartoon Cloud - Cliparts.co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6200" y="2142128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/>
            <p:cNvSpPr txBox="1"/>
            <p:nvPr/>
          </p:nvSpPr>
          <p:spPr>
            <a:xfrm>
              <a:off x="2448900" y="2415262"/>
              <a:ext cx="392175" cy="39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800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dê</a:t>
              </a:r>
              <a:endPara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4238934" y="3303375"/>
            <a:ext cx="1743541" cy="1396223"/>
            <a:chOff x="2036200" y="2986043"/>
            <a:chExt cx="1307656" cy="1047167"/>
          </a:xfrm>
        </p:grpSpPr>
        <p:pic>
          <p:nvPicPr>
            <p:cNvPr id="16" name="Picture 6" descr="Cartoon Cloud - Cliparts.co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6200" y="2986043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TextBox 27"/>
            <p:cNvSpPr txBox="1"/>
            <p:nvPr/>
          </p:nvSpPr>
          <p:spPr>
            <a:xfrm>
              <a:off x="2448900" y="3240591"/>
              <a:ext cx="489557" cy="39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800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lợn</a:t>
              </a:r>
              <a:endPara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4238934" y="4428595"/>
            <a:ext cx="1743541" cy="1396223"/>
            <a:chOff x="2036200" y="3829958"/>
            <a:chExt cx="1307656" cy="1047167"/>
          </a:xfrm>
        </p:grpSpPr>
        <p:pic>
          <p:nvPicPr>
            <p:cNvPr id="17" name="Picture 6" descr="Cartoon Cloud - Cliparts.co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6200" y="3829958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Box 28"/>
            <p:cNvSpPr txBox="1"/>
            <p:nvPr/>
          </p:nvSpPr>
          <p:spPr>
            <a:xfrm>
              <a:off x="2434473" y="4116136"/>
              <a:ext cx="482344" cy="39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800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mỏ</a:t>
              </a:r>
              <a:endPara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6166056" y="2178155"/>
            <a:ext cx="1743541" cy="1396223"/>
            <a:chOff x="3481542" y="2142128"/>
            <a:chExt cx="1307656" cy="1047167"/>
          </a:xfrm>
        </p:grpSpPr>
        <p:pic>
          <p:nvPicPr>
            <p:cNvPr id="18" name="Picture 6" descr="Cartoon Cloud - Cliparts.co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1542" y="2142128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TextBox 36"/>
            <p:cNvSpPr txBox="1"/>
            <p:nvPr/>
          </p:nvSpPr>
          <p:spPr>
            <a:xfrm>
              <a:off x="3904944" y="2424525"/>
              <a:ext cx="401793" cy="39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800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cổ</a:t>
              </a:r>
              <a:endPara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6166056" y="3303375"/>
            <a:ext cx="1743541" cy="1396223"/>
            <a:chOff x="3481542" y="2986043"/>
            <a:chExt cx="1307656" cy="1047167"/>
          </a:xfrm>
        </p:grpSpPr>
        <p:pic>
          <p:nvPicPr>
            <p:cNvPr id="19" name="Picture 6" descr="Cartoon Cloud - Cliparts.co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1542" y="2986043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TextBox 37"/>
            <p:cNvSpPr txBox="1"/>
            <p:nvPr/>
          </p:nvSpPr>
          <p:spPr>
            <a:xfrm>
              <a:off x="3794571" y="3260807"/>
              <a:ext cx="632626" cy="39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800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đuôi</a:t>
              </a:r>
              <a:endPara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6166056" y="4428595"/>
            <a:ext cx="1743541" cy="1396223"/>
            <a:chOff x="3481542" y="3829958"/>
            <a:chExt cx="1307656" cy="1047167"/>
          </a:xfrm>
        </p:grpSpPr>
        <p:pic>
          <p:nvPicPr>
            <p:cNvPr id="20" name="Picture 6" descr="Cartoon Cloud - Cliparts.co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1542" y="3829958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TextBox 38"/>
            <p:cNvSpPr txBox="1"/>
            <p:nvPr/>
          </p:nvSpPr>
          <p:spPr>
            <a:xfrm>
              <a:off x="3892120" y="4104722"/>
              <a:ext cx="392175" cy="39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800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gà</a:t>
              </a:r>
              <a:endPara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8093179" y="2178155"/>
            <a:ext cx="1743541" cy="1396223"/>
            <a:chOff x="4926884" y="2142128"/>
            <a:chExt cx="1307656" cy="1047167"/>
          </a:xfrm>
        </p:grpSpPr>
        <p:pic>
          <p:nvPicPr>
            <p:cNvPr id="21" name="Picture 6" descr="Cartoon Cloud - Cliparts.co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6884" y="2142128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TextBox 39"/>
            <p:cNvSpPr txBox="1"/>
            <p:nvPr/>
          </p:nvSpPr>
          <p:spPr>
            <a:xfrm>
              <a:off x="5334490" y="2427998"/>
              <a:ext cx="407804" cy="39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800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bò</a:t>
              </a:r>
              <a:endPara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8093179" y="3303375"/>
            <a:ext cx="1743541" cy="1396223"/>
            <a:chOff x="4926884" y="2986043"/>
            <a:chExt cx="1307656" cy="1047167"/>
          </a:xfrm>
        </p:grpSpPr>
        <p:pic>
          <p:nvPicPr>
            <p:cNvPr id="22" name="Picture 6" descr="Cartoon Cloud - Cliparts.co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6884" y="2986043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TextBox 40"/>
            <p:cNvSpPr txBox="1"/>
            <p:nvPr/>
          </p:nvSpPr>
          <p:spPr>
            <a:xfrm>
              <a:off x="5194226" y="3254215"/>
              <a:ext cx="645850" cy="39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800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cánh</a:t>
              </a:r>
              <a:endPara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8093179" y="4428595"/>
            <a:ext cx="1743541" cy="1396223"/>
            <a:chOff x="4926884" y="3829958"/>
            <a:chExt cx="1307656" cy="1047167"/>
          </a:xfrm>
        </p:grpSpPr>
        <p:pic>
          <p:nvPicPr>
            <p:cNvPr id="23" name="Picture 6" descr="Cartoon Cloud - Cliparts.co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6884" y="3829958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TextBox 41"/>
            <p:cNvSpPr txBox="1"/>
            <p:nvPr/>
          </p:nvSpPr>
          <p:spPr>
            <a:xfrm>
              <a:off x="5388993" y="4116136"/>
              <a:ext cx="422231" cy="39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sz="2800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Arial"/>
                </a:rPr>
                <a:t>vịt</a:t>
              </a:r>
              <a:endPara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EF2A70C2-B629-458D-B5A3-C2B45C3E17C9}"/>
              </a:ext>
            </a:extLst>
          </p:cNvPr>
          <p:cNvSpPr/>
          <p:nvPr/>
        </p:nvSpPr>
        <p:spPr>
          <a:xfrm>
            <a:off x="9723869" y="345645"/>
            <a:ext cx="2154444" cy="2491409"/>
          </a:xfrm>
          <a:prstGeom prst="cloudCallout">
            <a:avLst>
              <a:gd name="adj1" fmla="val -112041"/>
              <a:gd name="adj2" fmla="val 242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040C0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25C0602-04F4-4FD3-A4E2-4F0A0E558063}"/>
              </a:ext>
            </a:extLst>
          </p:cNvPr>
          <p:cNvSpPr txBox="1"/>
          <p:nvPr/>
        </p:nvSpPr>
        <p:spPr>
          <a:xfrm>
            <a:off x="9855320" y="767491"/>
            <a:ext cx="202299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solidFill>
                  <a:srgbClr val="04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dirty="0">
                <a:solidFill>
                  <a:srgbClr val="04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4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400" dirty="0">
                <a:solidFill>
                  <a:srgbClr val="04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4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solidFill>
                  <a:srgbClr val="04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4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4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4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4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4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400" dirty="0">
                <a:solidFill>
                  <a:srgbClr val="04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4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4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4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rgbClr val="04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4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solidFill>
                  <a:srgbClr val="04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4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04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09496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037E-7 -4.44444E-6 L -0.21157 -4.44444E-6 " pathEditMode="relative" rAng="0" ptsTypes="AA">
                                      <p:cBhvr>
                                        <p:cTn id="57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79" y="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037E-7 -3.33333E-6 L -0.21157 -3.33333E-6 " pathEditMode="relative" rAng="0" ptsTypes="AA">
                                      <p:cBhvr>
                                        <p:cTn id="59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79" y="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40741E-7 -8.64198E-7 L -0.42083 -8.64198E-7 " pathEditMode="relative" rAng="0" ptsTypes="AA">
                                      <p:cBhvr>
                                        <p:cTn id="61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42" y="0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9259E-6 -8.64198E-7 L -0.42153 -0.1642 " pathEditMode="relative" rAng="0" ptsTypes="AA">
                                      <p:cBhvr>
                                        <p:cTn id="63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88" y="-8210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9259E-6 -4.44444E-6 L -0.42153 -4.44444E-6 " pathEditMode="relative" rAng="0" ptsTypes="AA">
                                      <p:cBhvr>
                                        <p:cTn id="65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88" y="0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22222E-6 L 0.61992 0.09283 " pathEditMode="relative" rAng="0" ptsTypes="AA">
                                      <p:cBhvr>
                                        <p:cTn id="67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90" y="4630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8148E-6 1.35802E-6 L 0.42153 -0.00278 " pathEditMode="relative" rAng="0" ptsTypes="AA">
                                      <p:cBhvr>
                                        <p:cTn id="69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34" y="1019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037E-7 -8.64198E-7 L 0.42153 -8.64198E-7 " pathEditMode="relative" rAng="0" ptsTypes="AA">
                                      <p:cBhvr>
                                        <p:cTn id="71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88" y="0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8148E-6 2.46914E-7 L 0.52685 0.29691 " pathEditMode="relative" rAng="0" ptsTypes="AA">
                                      <p:cBhvr>
                                        <p:cTn id="73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43" y="148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 animBg="1"/>
      <p:bldP spid="11" grpId="0" animBg="1"/>
      <p:bldP spid="2" grpId="0" animBg="1"/>
      <p:bldP spid="5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073069" y="722638"/>
            <a:ext cx="8102164" cy="1296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2.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Tìm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từ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ngữ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chỉ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đặc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điểm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(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bộ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lông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đôi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mắt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cặp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sừng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,…)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của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từng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con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vật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trong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hình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.</a:t>
            </a:r>
            <a:endParaRPr lang="vi-VN" sz="2800" kern="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01" b="99580" l="0" r="97686">
                        <a14:foregroundMark x1="22108" y1="77311" x2="4884" y2="87815"/>
                        <a14:foregroundMark x1="4113" y1="89496" x2="29563" y2="37395"/>
                        <a14:foregroundMark x1="26478" y1="47899" x2="21851" y2="24790"/>
                        <a14:foregroundMark x1="21851" y1="25210" x2="32134" y2="7983"/>
                        <a14:foregroundMark x1="32134" y1="7983" x2="45244" y2="4622"/>
                        <a14:foregroundMark x1="45244" y1="4622" x2="51157" y2="14706"/>
                        <a14:foregroundMark x1="51157" y1="14706" x2="55013" y2="23109"/>
                        <a14:foregroundMark x1="55013" y1="23109" x2="55527" y2="27731"/>
                        <a14:foregroundMark x1="55527" y1="27731" x2="52699" y2="38235"/>
                        <a14:foregroundMark x1="52699" y1="38235" x2="52185" y2="41176"/>
                        <a14:foregroundMark x1="52185" y1="41176" x2="58098" y2="41597"/>
                        <a14:foregroundMark x1="58098" y1="42017" x2="62725" y2="44538"/>
                        <a14:foregroundMark x1="59640" y1="43277" x2="65039" y2="43277"/>
                        <a14:foregroundMark x1="65039" y1="43277" x2="70951" y2="44958"/>
                        <a14:foregroundMark x1="70951" y1="44958" x2="74036" y2="47059"/>
                        <a14:foregroundMark x1="74036" y1="47059" x2="78149" y2="52101"/>
                        <a14:foregroundMark x1="78149" y1="52101" x2="89974" y2="71849"/>
                        <a14:foregroundMark x1="89974" y1="73950" x2="96401" y2="63025"/>
                        <a14:foregroundMark x1="96401" y1="64706" x2="96915" y2="76050"/>
                        <a14:foregroundMark x1="96401" y1="76471" x2="95630" y2="81513"/>
                        <a14:foregroundMark x1="95630" y1="81513" x2="93059" y2="90336"/>
                        <a14:foregroundMark x1="93059" y1="90336" x2="44730" y2="90756"/>
                        <a14:foregroundMark x1="47301" y1="91176" x2="5656" y2="91176"/>
                        <a14:foregroundMark x1="3342" y1="87815" x2="0" y2="92017"/>
                        <a14:backgroundMark x1="28021" y1="5882" x2="56555" y2="3361"/>
                        <a14:backgroundMark x1="52442" y1="13025" x2="56041" y2="23950"/>
                        <a14:backgroundMark x1="58612" y1="35714" x2="56812" y2="40336"/>
                        <a14:backgroundMark x1="56041" y1="24370" x2="55013" y2="33613"/>
                        <a14:backgroundMark x1="55013" y1="33613" x2="53470" y2="39076"/>
                        <a14:backgroundMark x1="59383" y1="40756" x2="67609" y2="42437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256" y="2438128"/>
            <a:ext cx="4848845" cy="2966645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5680998" y="2438128"/>
            <a:ext cx="1139311" cy="73660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Mắt</a:t>
            </a:r>
            <a:endParaRPr lang="en-US" sz="2800" kern="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190381" y="3395689"/>
            <a:ext cx="1139311" cy="73660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Tai 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031431" y="4370588"/>
            <a:ext cx="1139311" cy="73660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Mũi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 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name="TextBox2" r:id="rId1" imgW="2476440" imgH="678240"/>
        </mc:Choice>
        <mc:Fallback>
          <p:control name="TextBox2" r:id="rId1" imgW="2476440" imgH="678240">
            <p:pic>
              <p:nvPicPr>
                <p:cNvPr id="12" name="TextBox2"/>
                <p:cNvPicPr>
                  <a:picLocks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554384" y="3395134"/>
                  <a:ext cx="2478616" cy="68156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3" r:id="rId2" imgW="1752480" imgH="685800"/>
        </mc:Choice>
        <mc:Fallback>
          <p:control name="TextBox3" r:id="rId2" imgW="1752480" imgH="685800">
            <p:pic>
              <p:nvPicPr>
                <p:cNvPr id="14" name="TextBox3"/>
                <p:cNvPicPr>
                  <a:picLocks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280259" y="4398105"/>
                  <a:ext cx="1752741" cy="681567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84285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9" grpId="0" animBg="1"/>
      <p:bldP spid="11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073069" y="722638"/>
            <a:ext cx="8102164" cy="1296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2.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Tìm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từ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ngữ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chỉ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đặc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điểm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(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bộ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lông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đôi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mắt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cặp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sừng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,…)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của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từng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con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vật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trong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hình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.</a:t>
            </a:r>
            <a:endParaRPr lang="vi-VN" sz="2800" kern="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516881" y="2136604"/>
            <a:ext cx="1303428" cy="73660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Sừng</a:t>
            </a:r>
            <a:endParaRPr lang="en-US" sz="2800" kern="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106161" y="4096580"/>
            <a:ext cx="1290976" cy="73660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chân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190381" y="3080863"/>
            <a:ext cx="1139311" cy="73660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lông</a:t>
            </a:r>
            <a:endParaRPr lang="en-US" sz="2800" kern="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348" b="98328" l="615" r="99077">
                        <a14:foregroundMark x1="7077" y1="25418" x2="3385" y2="29431"/>
                        <a14:foregroundMark x1="3385" y1="29766" x2="4308" y2="31438"/>
                        <a14:foregroundMark x1="4308" y1="31438" x2="10769" y2="32107"/>
                        <a14:foregroundMark x1="10769" y1="32107" x2="16615" y2="33445"/>
                        <a14:foregroundMark x1="16615" y1="33445" x2="22462" y2="35117"/>
                        <a14:foregroundMark x1="19692" y1="34114" x2="20000" y2="45151"/>
                        <a14:foregroundMark x1="20000" y1="45151" x2="30154" y2="50167"/>
                        <a14:foregroundMark x1="28923" y1="50167" x2="33538" y2="61204"/>
                        <a14:foregroundMark x1="32308" y1="59197" x2="35692" y2="74916"/>
                        <a14:foregroundMark x1="35692" y1="74582" x2="34769" y2="83278"/>
                        <a14:foregroundMark x1="34769" y1="83278" x2="30462" y2="88963"/>
                        <a14:foregroundMark x1="30154" y1="89632" x2="29231" y2="91973"/>
                        <a14:foregroundMark x1="29231" y1="91639" x2="37846" y2="92642"/>
                        <a14:foregroundMark x1="37846" y1="92642" x2="40308" y2="90970"/>
                        <a14:foregroundMark x1="40308" y1="90970" x2="40308" y2="87625"/>
                        <a14:foregroundMark x1="40308" y1="87625" x2="42154" y2="56856"/>
                        <a14:foregroundMark x1="41846" y1="59532" x2="48308" y2="57860"/>
                        <a14:foregroundMark x1="47385" y1="58194" x2="46769" y2="60870"/>
                        <a14:foregroundMark x1="46769" y1="60870" x2="48308" y2="61873"/>
                        <a14:foregroundMark x1="48308" y1="61873" x2="50154" y2="82274"/>
                        <a14:foregroundMark x1="50462" y1="80602" x2="46769" y2="91973"/>
                        <a14:foregroundMark x1="46769" y1="91973" x2="56308" y2="92642"/>
                        <a14:foregroundMark x1="6154" y1="25418" x2="15692" y2="21739"/>
                        <a14:foregroundMark x1="10462" y1="23077" x2="1231" y2="14716"/>
                        <a14:foregroundMark x1="54462" y1="92308" x2="54769" y2="98328"/>
                        <a14:foregroundMark x1="54769" y1="97324" x2="97231" y2="96656"/>
                        <a14:foregroundMark x1="95692" y1="96656" x2="99077" y2="52174"/>
                        <a14:foregroundMark x1="98462" y1="52843" x2="96308" y2="21739"/>
                        <a14:foregroundMark x1="96923" y1="21739" x2="52000" y2="4348"/>
                        <a14:foregroundMark x1="52000" y1="4348" x2="615" y2="14381"/>
                        <a14:foregroundMark x1="4615" y1="9365" x2="31077" y2="11706"/>
                        <a14:foregroundMark x1="10769" y1="6689" x2="28000" y2="9365"/>
                        <a14:foregroundMark x1="16308" y1="7358" x2="2769" y2="7358"/>
                        <a14:foregroundMark x1="41231" y1="7023" x2="86154" y2="6355"/>
                        <a14:foregroundMark x1="86154" y1="6355" x2="96615" y2="19064"/>
                        <a14:backgroundMark x1="45231" y1="60535" x2="43692" y2="92977"/>
                        <a14:backgroundMark x1="5538" y1="22742" x2="923" y2="31773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415" y="2631441"/>
            <a:ext cx="3644347" cy="3352800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name="TextBox1" r:id="rId1" imgW="2979360" imgH="678240"/>
        </mc:Choice>
        <mc:Fallback>
          <p:control name="TextBox1" r:id="rId1" imgW="2979360" imgH="678240">
            <p:pic>
              <p:nvPicPr>
                <p:cNvPr id="10" name="TextBox1"/>
                <p:cNvPicPr>
                  <a:picLocks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056968" y="2136877"/>
                  <a:ext cx="2976033" cy="68156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2" r:id="rId2" imgW="2476440" imgH="678240"/>
        </mc:Choice>
        <mc:Fallback>
          <p:control name="TextBox2" r:id="rId2" imgW="2476440" imgH="678240">
            <p:pic>
              <p:nvPicPr>
                <p:cNvPr id="12" name="TextBox2"/>
                <p:cNvPicPr>
                  <a:picLocks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554384" y="3093610"/>
                  <a:ext cx="2478616" cy="68156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3" r:id="rId3" imgW="2476440" imgH="678240"/>
        </mc:Choice>
        <mc:Fallback>
          <p:control name="TextBox3" r:id="rId3" imgW="2476440" imgH="678240">
            <p:pic>
              <p:nvPicPr>
                <p:cNvPr id="14" name="TextBox3"/>
                <p:cNvPicPr>
                  <a:picLocks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554384" y="4096581"/>
                  <a:ext cx="2478616" cy="681567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299625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creen Clipping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03" r="7033"/>
          <a:stretch/>
        </p:blipFill>
        <p:spPr>
          <a:xfrm>
            <a:off x="2211460" y="2670761"/>
            <a:ext cx="3978920" cy="312908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073069" y="722638"/>
            <a:ext cx="8102164" cy="1296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2.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Tìm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từ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ngữ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chỉ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đặc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điểm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(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bộ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lông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đôi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mắt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cặp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sừng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,…)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của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từng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con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vật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trong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hình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.</a:t>
            </a:r>
            <a:endParaRPr lang="vi-VN" sz="2800" kern="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680998" y="2136604"/>
            <a:ext cx="1139311" cy="73660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lông</a:t>
            </a:r>
            <a:endParaRPr lang="en-US" sz="2800" kern="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190381" y="4096580"/>
            <a:ext cx="1206756" cy="73660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mào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190381" y="5043961"/>
            <a:ext cx="1350433" cy="73660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móng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190381" y="3080863"/>
            <a:ext cx="1139311" cy="73660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mỏ</a:t>
            </a:r>
            <a:endParaRPr lang="en-US" sz="2800" kern="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name="TextBox1" r:id="rId1" imgW="2979360" imgH="678240"/>
        </mc:Choice>
        <mc:Fallback>
          <p:control name="TextBox1" r:id="rId1" imgW="2979360" imgH="678240">
            <p:pic>
              <p:nvPicPr>
                <p:cNvPr id="10" name="TextBox1"/>
                <p:cNvPicPr>
                  <a:picLocks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056968" y="2136877"/>
                  <a:ext cx="2976033" cy="68156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2" r:id="rId2" imgW="2476440" imgH="678240"/>
        </mc:Choice>
        <mc:Fallback>
          <p:control name="TextBox2" r:id="rId2" imgW="2476440" imgH="678240">
            <p:pic>
              <p:nvPicPr>
                <p:cNvPr id="12" name="TextBox2"/>
                <p:cNvPicPr>
                  <a:picLocks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554384" y="3093610"/>
                  <a:ext cx="2478616" cy="68156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3" r:id="rId3" imgW="2476440" imgH="678240"/>
        </mc:Choice>
        <mc:Fallback>
          <p:control name="TextBox3" r:id="rId3" imgW="2476440" imgH="678240">
            <p:pic>
              <p:nvPicPr>
                <p:cNvPr id="14" name="TextBox3"/>
                <p:cNvPicPr>
                  <a:picLocks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554384" y="4096581"/>
                  <a:ext cx="2478616" cy="68156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4" r:id="rId4" imgW="2476440" imgH="685800"/>
        </mc:Choice>
        <mc:Fallback>
          <p:control name="TextBox4" r:id="rId4" imgW="2476440" imgH="685800">
            <p:pic>
              <p:nvPicPr>
                <p:cNvPr id="17" name="TextBox4"/>
                <p:cNvPicPr>
                  <a:picLocks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554384" y="5079002"/>
                  <a:ext cx="2478616" cy="681567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671951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073069" y="499774"/>
            <a:ext cx="8102164" cy="1296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2.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Tìm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từ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ngữ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chỉ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đặc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điểm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(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bộ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lông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đôi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mắt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cặp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sừng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,…)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của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từng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con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vật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trong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hình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.</a:t>
            </a:r>
            <a:endParaRPr lang="vi-VN" sz="2800" kern="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287707" y="1743316"/>
            <a:ext cx="1139311" cy="73660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lông</a:t>
            </a:r>
            <a:endParaRPr lang="en-US" sz="2800" kern="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797090" y="3703292"/>
            <a:ext cx="1206756" cy="73660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tai 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797090" y="4650673"/>
            <a:ext cx="1350433" cy="73660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ria 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97090" y="2687575"/>
            <a:ext cx="1139311" cy="73660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mắt</a:t>
            </a:r>
            <a:endParaRPr lang="en-US" sz="2800" kern="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502" y="1913740"/>
            <a:ext cx="2260916" cy="4013760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5783520" y="5572367"/>
            <a:ext cx="1350433" cy="73660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chân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 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name="TextBox1" r:id="rId1" imgW="2971800" imgH="685800"/>
        </mc:Choice>
        <mc:Fallback>
          <p:control name="TextBox1" r:id="rId1" imgW="2971800" imgH="685800">
            <p:pic>
              <p:nvPicPr>
                <p:cNvPr id="10" name="TextBox1"/>
                <p:cNvPicPr>
                  <a:picLocks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663677" y="1743589"/>
                  <a:ext cx="2976033" cy="68156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2" r:id="rId2" imgW="2476440" imgH="678240"/>
        </mc:Choice>
        <mc:Fallback>
          <p:control name="TextBox2" r:id="rId2" imgW="2476440" imgH="678240">
            <p:pic>
              <p:nvPicPr>
                <p:cNvPr id="12" name="TextBox2"/>
                <p:cNvPicPr>
                  <a:picLocks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161093" y="2700322"/>
                  <a:ext cx="2478616" cy="68156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3" r:id="rId3" imgW="2476440" imgH="678240"/>
        </mc:Choice>
        <mc:Fallback>
          <p:control name="TextBox3" r:id="rId3" imgW="2476440" imgH="678240">
            <p:pic>
              <p:nvPicPr>
                <p:cNvPr id="14" name="TextBox3"/>
                <p:cNvPicPr>
                  <a:picLocks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161093" y="3703293"/>
                  <a:ext cx="2478616" cy="68156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4" r:id="rId4" imgW="2476440" imgH="678240"/>
        </mc:Choice>
        <mc:Fallback>
          <p:control name="TextBox4" r:id="rId4" imgW="2476440" imgH="678240">
            <p:pic>
              <p:nvPicPr>
                <p:cNvPr id="17" name="TextBox4"/>
                <p:cNvPicPr>
                  <a:picLocks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161093" y="4685714"/>
                  <a:ext cx="2478616" cy="68156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5" r:id="rId5" imgW="2476440" imgH="685800"/>
        </mc:Choice>
        <mc:Fallback>
          <p:control name="TextBox5" r:id="rId5" imgW="2476440" imgH="685800">
            <p:pic>
              <p:nvPicPr>
                <p:cNvPr id="19" name="TextBox5"/>
                <p:cNvPicPr>
                  <a:picLocks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147523" y="5607407"/>
                  <a:ext cx="2478616" cy="681567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908750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16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8011ABF-C1D0-4706-B8B6-92D5CA8DD276}"/>
              </a:ext>
            </a:extLst>
          </p:cNvPr>
          <p:cNvSpPr txBox="1"/>
          <p:nvPr/>
        </p:nvSpPr>
        <p:spPr>
          <a:xfrm>
            <a:off x="238836" y="-9239"/>
            <a:ext cx="11714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bộ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phận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nuôi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Tả con mèo lớp 2 hay nhất - 4 bài văn miêu tả con mèo nhà em ngắn gọn">
            <a:extLst>
              <a:ext uri="{FF2B5EF4-FFF2-40B4-BE49-F238E27FC236}">
                <a16:creationId xmlns:a16="http://schemas.microsoft.com/office/drawing/2014/main" id="{E38A3C53-D379-4B5A-B831-6BFB90CD8E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65" y="3441608"/>
            <a:ext cx="3836020" cy="28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hought Bubble: Cloud 10">
            <a:extLst>
              <a:ext uri="{FF2B5EF4-FFF2-40B4-BE49-F238E27FC236}">
                <a16:creationId xmlns:a16="http://schemas.microsoft.com/office/drawing/2014/main" id="{401AF0E0-0B33-4DA7-9380-D0DBD9697129}"/>
              </a:ext>
            </a:extLst>
          </p:cNvPr>
          <p:cNvSpPr/>
          <p:nvPr/>
        </p:nvSpPr>
        <p:spPr>
          <a:xfrm>
            <a:off x="2107579" y="914400"/>
            <a:ext cx="4388755" cy="2527208"/>
          </a:xfrm>
          <a:prstGeom prst="cloudCallout">
            <a:avLst>
              <a:gd name="adj1" fmla="val -51602"/>
              <a:gd name="adj2" fmla="val 659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Con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mèo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đôi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mắt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long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lanh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52" name="Picture 4" descr="Top 11 Đoạn văn miêu tả con chó hay nhất dành cho học sinh lớp 2 -  Toplist.vn">
            <a:extLst>
              <a:ext uri="{FF2B5EF4-FFF2-40B4-BE49-F238E27FC236}">
                <a16:creationId xmlns:a16="http://schemas.microsoft.com/office/drawing/2014/main" id="{C13EBDC0-8F26-407D-A089-3B5ECD2FD5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896" y="3145762"/>
            <a:ext cx="4276939" cy="3207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hought Bubble: Cloud 12">
            <a:extLst>
              <a:ext uri="{FF2B5EF4-FFF2-40B4-BE49-F238E27FC236}">
                <a16:creationId xmlns:a16="http://schemas.microsoft.com/office/drawing/2014/main" id="{F3D6ACBE-7733-4327-BE15-0ABC10C11D01}"/>
              </a:ext>
            </a:extLst>
          </p:cNvPr>
          <p:cNvSpPr/>
          <p:nvPr/>
        </p:nvSpPr>
        <p:spPr>
          <a:xfrm>
            <a:off x="6993479" y="687610"/>
            <a:ext cx="4675356" cy="2145069"/>
          </a:xfrm>
          <a:prstGeom prst="cloudCallout">
            <a:avLst>
              <a:gd name="adj1" fmla="val 4798"/>
              <a:gd name="adj2" fmla="val 77176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Bộ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lông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cún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trắng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24721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Times New Roman" panose="02020603050405020304"/>
              </a:rPr>
              <a:t>CỦNG CỐ BÀI HỌC</a:t>
            </a:r>
          </a:p>
        </p:txBody>
      </p:sp>
      <p:pic>
        <p:nvPicPr>
          <p:cNvPr id="18" name="Picture 2" descr="Kết nối tri thức với cuộc số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/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5" name="18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372&quot;/&gt;&lt;/object&gt;&lt;object type=&quot;3&quot; unique_id=&quot;10004&quot;&gt;&lt;property id=&quot;20148&quot; value=&quot;5&quot;/&gt;&lt;property id=&quot;20300&quot; value=&quot;Slide 2&quot;/&gt;&lt;property id=&quot;20307&quot; value=&quot;260&quot;/&gt;&lt;/object&gt;&lt;object type=&quot;3&quot; unique_id=&quot;10005&quot;&gt;&lt;property id=&quot;20148&quot; value=&quot;5&quot;/&gt;&lt;property id=&quot;20300&quot; value=&quot;Slide 3&quot;/&gt;&lt;property id=&quot;20307&quot; value=&quot;374&quot;/&gt;&lt;/object&gt;&lt;object type=&quot;3&quot; unique_id=&quot;10006&quot;&gt;&lt;property id=&quot;20148&quot; value=&quot;5&quot;/&gt;&lt;property id=&quot;20300&quot; value=&quot;Slide 4&quot;/&gt;&lt;property id=&quot;20307&quot; value=&quot;396&quot;/&gt;&lt;/object&gt;&lt;object type=&quot;3&quot; unique_id=&quot;10007&quot;&gt;&lt;property id=&quot;20148&quot; value=&quot;5&quot;/&gt;&lt;property id=&quot;20300&quot; value=&quot;Slide 5&quot;/&gt;&lt;property id=&quot;20307&quot; value=&quot;397&quot;/&gt;&lt;/object&gt;&lt;object type=&quot;3&quot; unique_id=&quot;10008&quot;&gt;&lt;property id=&quot;20148&quot; value=&quot;5&quot;/&gt;&lt;property id=&quot;20300&quot; value=&quot;Slide 6&quot;/&gt;&lt;property id=&quot;20307&quot; value=&quot;395&quot;/&gt;&lt;/object&gt;&lt;object type=&quot;3&quot; unique_id=&quot;10009&quot;&gt;&lt;property id=&quot;20148&quot; value=&quot;5&quot;/&gt;&lt;property id=&quot;20300&quot; value=&quot;Slide 7&quot;/&gt;&lt;property id=&quot;20307&quot; value=&quot;398&quot;/&gt;&lt;/object&gt;&lt;object type=&quot;3&quot; unique_id=&quot;10010&quot;&gt;&lt;property id=&quot;20148&quot; value=&quot;5&quot;/&gt;&lt;property id=&quot;20300&quot; value=&quot;Slide 8&quot;/&gt;&lt;property id=&quot;20307&quot; value=&quot;2007577141&quot;/&gt;&lt;/object&gt;&lt;object type=&quot;3&quot; unique_id=&quot;10011&quot;&gt;&lt;property id=&quot;20148&quot; value=&quot;5&quot;/&gt;&lt;property id=&quot;20300&quot; value=&quot;Slide 9&quot;/&gt;&lt;property id=&quot;20307&quot; value=&quot;298&quot;/&gt;&lt;/object&gt;&lt;/object&gt;&lt;object type=&quot;8&quot; unique_id=&quot;10022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等线 Light"/>
        <a:ea typeface="微软雅黑"/>
        <a:cs typeface=""/>
      </a:majorFont>
      <a:minorFont>
        <a:latin typeface="等线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227</Words>
  <Application>Microsoft Office PowerPoint</Application>
  <PresentationFormat>Widescreen</PresentationFormat>
  <Paragraphs>47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23" baseType="lpstr">
      <vt:lpstr>等线</vt:lpstr>
      <vt:lpstr>等线 Light</vt:lpstr>
      <vt:lpstr>Arial</vt:lpstr>
      <vt:lpstr>Arial-Rounded</vt:lpstr>
      <vt:lpstr>Calibri</vt:lpstr>
      <vt:lpstr>Calibri Light</vt:lpstr>
      <vt:lpstr>HP001 4 hàng</vt:lpstr>
      <vt:lpstr>Kalam</vt:lpstr>
      <vt:lpstr>Montserrat</vt:lpstr>
      <vt:lpstr>Times New Roman</vt:lpstr>
      <vt:lpstr>Doodle Sketchbook by Slidesgo</vt:lpstr>
      <vt:lpstr>千图网拥有20W+精美PPT模板 更多PPT模板下载至：www.58pic.com/office/ppt​​</vt:lpstr>
      <vt:lpstr>6_Office Theme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asus</cp:lastModifiedBy>
  <cp:revision>13</cp:revision>
  <dcterms:created xsi:type="dcterms:W3CDTF">2021-08-02T04:44:00Z</dcterms:created>
  <dcterms:modified xsi:type="dcterms:W3CDTF">2026-03-02T03:13:52Z</dcterms:modified>
</cp:coreProperties>
</file>