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70" r:id="rId9"/>
  </p:sldIdLst>
  <p:sldSz cx="12192000" cy="6858000"/>
  <p:notesSz cx="6858000" cy="9144000"/>
  <p:embeddedFontLst>
    <p:embeddedFont>
      <p:font typeface="等线" panose="02010600030101010101" pitchFamily="2" charset="-122"/>
      <p:regular r:id="rId10"/>
    </p:embeddedFont>
    <p:embeddedFont>
      <p:font typeface="#9Slide07 Altus" panose="020B0604020202020204" charset="0"/>
      <p:regular r:id="rId11"/>
    </p:embeddedFont>
    <p:embeddedFont>
      <p:font typeface="#9Slide07 HoneyCream" panose="020B0604020202020204" charset="0"/>
      <p:regular r:id="rId12"/>
    </p:embeddedFont>
    <p:embeddedFont>
      <p:font typeface="#9Slide07 Soup of Justice" panose="020B0604020202020204" charset="0"/>
      <p:regular r:id="rId13"/>
    </p:embeddedFont>
    <p:embeddedFont>
      <p:font typeface="Cambria" panose="02040503050406030204" pitchFamily="18"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88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4660"/>
  </p:normalViewPr>
  <p:slideViewPr>
    <p:cSldViewPr snapToGrid="0" showGuides="1">
      <p:cViewPr varScale="1">
        <p:scale>
          <a:sx n="80" d="100"/>
          <a:sy n="80" d="100"/>
        </p:scale>
        <p:origin x="86"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61142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33400" y="262731"/>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76310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10244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33400" y="262731"/>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dirty="0"/>
          </a:p>
        </p:txBody>
      </p:sp>
    </p:spTree>
    <p:extLst>
      <p:ext uri="{BB962C8B-B14F-4D97-AF65-F5344CB8AC3E}">
        <p14:creationId xmlns:p14="http://schemas.microsoft.com/office/powerpoint/2010/main" val="15242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7177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42331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8" name="Footer Placeholder 7"/>
          <p:cNvSpPr>
            <a:spLocks noGrp="1"/>
          </p:cNvSpPr>
          <p:nvPr>
            <p:ph type="ftr" sz="quarter" idx="11"/>
          </p:nvPr>
        </p:nvSpPr>
        <p:spPr>
          <a:xfrm>
            <a:off x="4143375" y="6370107"/>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5787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4" name="Footer Placeholder 3"/>
          <p:cNvSpPr>
            <a:spLocks noGrp="1"/>
          </p:cNvSpPr>
          <p:nvPr>
            <p:ph type="ftr" sz="quarter" idx="11"/>
          </p:nvPr>
        </p:nvSpPr>
        <p:spPr>
          <a:xfrm>
            <a:off x="4143375" y="6370107"/>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78044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3" name="Footer Placeholder 2"/>
          <p:cNvSpPr>
            <a:spLocks noGrp="1"/>
          </p:cNvSpPr>
          <p:nvPr>
            <p:ph type="ftr" sz="quarter" idx="11"/>
          </p:nvPr>
        </p:nvSpPr>
        <p:spPr>
          <a:xfrm>
            <a:off x="4143375" y="6370107"/>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5814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9998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3/2/2026</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6096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4B714D5E-99F7-3526-2C4C-4E3C229FC647}"/>
              </a:ext>
            </a:extLst>
          </p:cNvPr>
          <p:cNvSpPr txBox="1">
            <a:spLocks/>
          </p:cNvSpPr>
          <p:nvPr userDrawn="1"/>
        </p:nvSpPr>
        <p:spPr>
          <a:xfrm>
            <a:off x="9453251" y="-972425"/>
            <a:ext cx="2914996" cy="97242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vi-VN"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rPr>
              <a:t>By:Tư Bùi</a:t>
            </a:r>
            <a:endParaRPr kumimoji="0" lang="en-US"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6" name="Picture 1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7" name="Picture 1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8" name="Picture 1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9" name="Picture 1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957107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0021" y="1848839"/>
            <a:ext cx="8474174" cy="1780186"/>
          </a:xfrm>
          <a:prstGeom prst="rect">
            <a:avLst/>
          </a:prstGeom>
        </p:spPr>
      </p:pic>
    </p:spTree>
    <p:extLst>
      <p:ext uri="{BB962C8B-B14F-4D97-AF65-F5344CB8AC3E}">
        <p14:creationId xmlns:p14="http://schemas.microsoft.com/office/powerpoint/2010/main" val="348061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p:blipFill>
        <p:spPr>
          <a:xfrm>
            <a:off x="393722" y="1423123"/>
            <a:ext cx="5500436" cy="3482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1560"/>
          <a:stretch/>
        </p:blipFill>
        <p:spPr>
          <a:xfrm>
            <a:off x="6454619" y="3338416"/>
            <a:ext cx="5457951" cy="3338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CB12BB2B-9979-352F-A347-D0AF63C6E94B}"/>
              </a:ext>
            </a:extLst>
          </p:cNvPr>
          <p:cNvGrpSpPr/>
          <p:nvPr/>
        </p:nvGrpSpPr>
        <p:grpSpPr>
          <a:xfrm>
            <a:off x="186865" y="453596"/>
            <a:ext cx="11414586" cy="828480"/>
            <a:chOff x="186865" y="453596"/>
            <a:chExt cx="11414586" cy="828480"/>
          </a:xfrm>
        </p:grpSpPr>
        <p:sp>
          <p:nvSpPr>
            <p:cNvPr id="7" name="Rounded Rectangle 6"/>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6865" y="575449"/>
              <a:ext cx="11414586"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endParaRPr lang="en-US" sz="32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8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6"/>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14"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15"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16"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sp>
        <p:nvSpPr>
          <p:cNvPr id="4" name="Rectangle 3"/>
          <p:cNvSpPr/>
          <p:nvPr/>
        </p:nvSpPr>
        <p:spPr>
          <a:xfrm>
            <a:off x="6356554" y="3392584"/>
            <a:ext cx="5549119" cy="3539430"/>
          </a:xfrm>
          <a:prstGeom prst="rect">
            <a:avLst/>
          </a:prstGeom>
        </p:spPr>
        <p:txBody>
          <a:bodyPr wrap="square">
            <a:spAutoFit/>
          </a:bodyPr>
          <a:lstStyle/>
          <a:p>
            <a:pPr algn="ctr"/>
            <a:r>
              <a:rPr lang="vi-VN" sz="3200" b="1" i="0" u="sng" dirty="0">
                <a:solidFill>
                  <a:srgbClr val="FF0000"/>
                </a:solidFill>
                <a:effectLst/>
                <a:latin typeface="Cambria" panose="02040503050406030204" pitchFamily="18" charset="0"/>
                <a:ea typeface="Cambria" panose="02040503050406030204" pitchFamily="18" charset="0"/>
              </a:rPr>
              <a:t>Tranh 1: </a:t>
            </a:r>
            <a:r>
              <a:rPr lang="vi-VN" sz="3200" b="1" i="0" dirty="0">
                <a:solidFill>
                  <a:srgbClr val="002060"/>
                </a:solidFill>
                <a:effectLst/>
                <a:latin typeface="Cambria" panose="02040503050406030204" pitchFamily="18" charset="0"/>
                <a:ea typeface="Cambria" panose="02040503050406030204" pitchFamily="18" charset="0"/>
              </a:rPr>
              <a:t>Hai bạn nhỏ đang bẻ cành và ngắt hoa trong vườn. </a:t>
            </a:r>
            <a:r>
              <a:rPr lang="en-US" sz="3200" b="1" dirty="0" err="1">
                <a:solidFill>
                  <a:srgbClr val="002060"/>
                </a:solidFill>
                <a:latin typeface="Cambria" panose="02040503050406030204" pitchFamily="18" charset="0"/>
                <a:ea typeface="Cambria" panose="02040503050406030204" pitchFamily="18" charset="0"/>
              </a:rPr>
              <a:t>Đâ</a:t>
            </a:r>
            <a:r>
              <a:rPr lang="vi-VN" sz="3200" b="1" i="0" dirty="0">
                <a:solidFill>
                  <a:srgbClr val="002060"/>
                </a:solidFill>
                <a:effectLst/>
                <a:latin typeface="Cambria" panose="02040503050406030204" pitchFamily="18" charset="0"/>
                <a:ea typeface="Cambria" panose="02040503050406030204" pitchFamily="18" charset="0"/>
              </a:rPr>
              <a:t>y là hành động không nên vì nó ảnh hướng xấu đến môi trường.</a:t>
            </a:r>
            <a:br>
              <a:rPr lang="vi-VN" sz="3200" b="1" i="0" dirty="0">
                <a:solidFill>
                  <a:srgbClr val="002060"/>
                </a:solidFill>
                <a:effectLst/>
                <a:latin typeface="Cambria" panose="02040503050406030204" pitchFamily="18" charset="0"/>
                <a:ea typeface="Cambria" panose="02040503050406030204" pitchFamily="18" charset="0"/>
              </a:rPr>
            </a:br>
            <a:br>
              <a:rPr lang="vi-VN" sz="3200" b="1" i="0" dirty="0">
                <a:solidFill>
                  <a:srgbClr val="002060"/>
                </a:solidFill>
                <a:effectLst/>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sp>
        <p:nvSpPr>
          <p:cNvPr id="6" name="Rounded Rectangle 5"/>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p:blipFill>
        <p:spPr>
          <a:xfrm>
            <a:off x="304800" y="1571531"/>
            <a:ext cx="5615966" cy="356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86865" y="575449"/>
            <a:ext cx="11414586"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6"/>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14"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5"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6"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grpSp>
      <p:sp>
        <p:nvSpPr>
          <p:cNvPr id="4" name="Rectangle 3"/>
          <p:cNvSpPr/>
          <p:nvPr/>
        </p:nvSpPr>
        <p:spPr>
          <a:xfrm>
            <a:off x="6250616" y="3413366"/>
            <a:ext cx="5693298" cy="2185214"/>
          </a:xfrm>
          <a:prstGeom prst="rect">
            <a:avLst/>
          </a:prstGeom>
        </p:spPr>
        <p:txBody>
          <a:bodyPr wrap="square">
            <a:spAutoFit/>
          </a:bodyPr>
          <a:lstStyle/>
          <a:p>
            <a:pPr lvl="0" algn="ctr"/>
            <a:r>
              <a:rPr lang="vi-VN" sz="3400" b="1" u="sng" dirty="0">
                <a:solidFill>
                  <a:srgbClr val="FF0000"/>
                </a:solidFill>
                <a:latin typeface="Cambria" panose="02040503050406030204" pitchFamily="18" charset="0"/>
                <a:ea typeface="Cambria" panose="02040503050406030204" pitchFamily="18" charset="0"/>
              </a:rPr>
              <a:t>Tranh 2: </a:t>
            </a:r>
            <a:r>
              <a:rPr lang="vi-VN" sz="3400" b="1" dirty="0">
                <a:solidFill>
                  <a:srgbClr val="002060"/>
                </a:solidFill>
                <a:latin typeface="Cambria" panose="02040503050406030204" pitchFamily="18" charset="0"/>
                <a:ea typeface="Cambria" panose="02040503050406030204" pitchFamily="18" charset="0"/>
              </a:rPr>
              <a:t>Hai bố con đang trồng </a:t>
            </a:r>
            <a:r>
              <a:rPr lang="en-US" sz="3400" b="1" dirty="0">
                <a:solidFill>
                  <a:srgbClr val="002060"/>
                </a:solidFill>
                <a:latin typeface="Cambria" panose="02040503050406030204" pitchFamily="18" charset="0"/>
                <a:ea typeface="Cambria" panose="02040503050406030204" pitchFamily="18" charset="0"/>
              </a:rPr>
              <a:t>c</a:t>
            </a:r>
            <a:r>
              <a:rPr lang="vi-VN" sz="3400" b="1" dirty="0">
                <a:solidFill>
                  <a:srgbClr val="002060"/>
                </a:solidFill>
                <a:latin typeface="Cambria" panose="02040503050406030204" pitchFamily="18" charset="0"/>
                <a:ea typeface="Cambria" panose="02040503050406030204" pitchFamily="18" charset="0"/>
              </a:rPr>
              <a:t>ây xanh. </a:t>
            </a:r>
            <a:r>
              <a:rPr lang="en-US" sz="3400" b="1" dirty="0" err="1">
                <a:solidFill>
                  <a:srgbClr val="002060"/>
                </a:solidFill>
                <a:latin typeface="Cambria" panose="02040503050406030204" pitchFamily="18" charset="0"/>
                <a:ea typeface="Cambria" panose="02040503050406030204" pitchFamily="18" charset="0"/>
              </a:rPr>
              <a:t>Đây</a:t>
            </a:r>
            <a:r>
              <a:rPr lang="en-US" sz="3400" b="1" dirty="0">
                <a:solidFill>
                  <a:srgbClr val="002060"/>
                </a:solidFill>
                <a:latin typeface="Cambria" panose="02040503050406030204" pitchFamily="18" charset="0"/>
                <a:ea typeface="Cambria" panose="02040503050406030204" pitchFamily="18" charset="0"/>
              </a:rPr>
              <a:t> l</a:t>
            </a:r>
            <a:r>
              <a:rPr lang="vi-VN" sz="3400" b="1" dirty="0">
                <a:solidFill>
                  <a:srgbClr val="002060"/>
                </a:solidFill>
                <a:latin typeface="Cambria" panose="02040503050406030204" pitchFamily="18" charset="0"/>
                <a:ea typeface="Cambria" panose="02040503050406030204" pitchFamily="18" charset="0"/>
              </a:rPr>
              <a:t>à hành động nên làm vì nó giúp bảo vệ môi trường.</a:t>
            </a:r>
            <a:endPar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ounded Rectangle 5"/>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86865" y="575449"/>
            <a:ext cx="1141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560"/>
          <a:stretch/>
        </p:blipFill>
        <p:spPr>
          <a:xfrm>
            <a:off x="296816" y="1656562"/>
            <a:ext cx="5618743" cy="347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450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954B49A-3A9D-4CD4-A153-0BADAB8DF30D}"/>
              </a:ext>
            </a:extLst>
          </p:cNvPr>
          <p:cNvSpPr/>
          <p:nvPr/>
        </p:nvSpPr>
        <p:spPr>
          <a:xfrm>
            <a:off x="425116" y="1354385"/>
            <a:ext cx="11341768" cy="496965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 name="Group 2">
            <a:extLst>
              <a:ext uri="{FF2B5EF4-FFF2-40B4-BE49-F238E27FC236}">
                <a16:creationId xmlns:a16="http://schemas.microsoft.com/office/drawing/2014/main" id="{760A331A-FF54-E546-84AA-12143FBF0799}"/>
              </a:ext>
            </a:extLst>
          </p:cNvPr>
          <p:cNvGrpSpPr/>
          <p:nvPr/>
        </p:nvGrpSpPr>
        <p:grpSpPr>
          <a:xfrm>
            <a:off x="701046" y="475486"/>
            <a:ext cx="10814476" cy="828480"/>
            <a:chOff x="701046" y="475486"/>
            <a:chExt cx="10814476" cy="828480"/>
          </a:xfrm>
        </p:grpSpPr>
        <p:sp>
          <p:nvSpPr>
            <p:cNvPr id="5" name="Rounded Rectangle 4"/>
            <p:cNvSpPr/>
            <p:nvPr/>
          </p:nvSpPr>
          <p:spPr>
            <a:xfrm>
              <a:off x="701046" y="475486"/>
              <a:ext cx="10656625"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687" y="597338"/>
              <a:ext cx="10747835"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2. </a:t>
              </a:r>
              <a:r>
                <a:rPr lang="en-US" sz="3200" b="1" dirty="0" err="1">
                  <a:solidFill>
                    <a:schemeClr val="bg1"/>
                  </a:solidFill>
                  <a:latin typeface="Times New Roman" panose="02020603050405020304" pitchFamily="18" charset="0"/>
                  <a:cs typeface="Times New Roman" panose="02020603050405020304" pitchFamily="18" charset="0"/>
                </a:rPr>
                <a:t>Viết</a:t>
              </a:r>
              <a:r>
                <a:rPr lang="en-US" sz="3200" b="1" dirty="0">
                  <a:solidFill>
                    <a:schemeClr val="bg1"/>
                  </a:solidFill>
                  <a:latin typeface="Times New Roman" panose="02020603050405020304" pitchFamily="18" charset="0"/>
                  <a:cs typeface="Times New Roman" panose="02020603050405020304" pitchFamily="18" charset="0"/>
                </a:rPr>
                <a:t> 4 – 5 </a:t>
              </a: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vệ</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môi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trường</a:t>
              </a:r>
              <a:r>
                <a:rPr lang="en-US" sz="3200" b="1" dirty="0">
                  <a:solidFill>
                    <a:schemeClr val="bg1"/>
                  </a:solidFill>
                  <a:latin typeface="Times New Roman" panose="02020603050405020304" pitchFamily="18" charset="0"/>
                  <a:cs typeface="Times New Roman" panose="02020603050405020304" pitchFamily="18" charset="0"/>
                </a:rPr>
                <a:t>. </a:t>
              </a:r>
            </a:p>
          </p:txBody>
        </p:sp>
      </p:grpSp>
      <p:sp>
        <p:nvSpPr>
          <p:cNvPr id="6" name="TextBox 5"/>
          <p:cNvSpPr txBox="1"/>
          <p:nvPr/>
        </p:nvSpPr>
        <p:spPr>
          <a:xfrm>
            <a:off x="701046" y="1773261"/>
            <a:ext cx="11138360" cy="4131900"/>
          </a:xfrm>
          <a:prstGeom prst="rect">
            <a:avLst/>
          </a:prstGeom>
          <a:noFill/>
        </p:spPr>
        <p:txBody>
          <a:bodyPr wrap="square" rtlCol="0">
            <a:spAutoFit/>
          </a:bodyPr>
          <a:lstStyle/>
          <a:p>
            <a:pPr>
              <a:lnSpc>
                <a:spcPct val="150000"/>
              </a:lnSpc>
            </a:pPr>
            <a:r>
              <a:rPr lang="en-US" sz="3500" b="1" dirty="0">
                <a:solidFill>
                  <a:srgbClr val="FF0000"/>
                </a:solidFill>
                <a:latin typeface="Times New Roman" panose="02020603050405020304" pitchFamily="18" charset="0"/>
                <a:cs typeface="Times New Roman" panose="02020603050405020304" pitchFamily="18" charset="0"/>
              </a:rPr>
              <a:t>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đã</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gì</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để</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bảo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vệ</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môi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trường</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đã</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lúc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 Ở </a:t>
            </a:r>
            <a:r>
              <a:rPr lang="en-US" sz="3500" b="1" dirty="0" err="1">
                <a:solidFill>
                  <a:srgbClr val="002060"/>
                </a:solidFill>
                <a:latin typeface="Times New Roman" panose="02020603050405020304" pitchFamily="18" charset="0"/>
                <a:cs typeface="Times New Roman" panose="02020603050405020304" pitchFamily="18" charset="0"/>
              </a:rPr>
              <a:t>đâu</a:t>
            </a:r>
            <a:r>
              <a:rPr lang="en-US" sz="3500" b="1" dirty="0">
                <a:solidFill>
                  <a:srgbClr val="002060"/>
                </a:solidFill>
                <a:latin typeface="Times New Roman" panose="02020603050405020304" pitchFamily="18" charset="0"/>
                <a:cs typeface="Times New Roman" panose="02020603050405020304" pitchFamily="18" charset="0"/>
              </a:rPr>
              <a:t>? </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như</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thế</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Ích</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lợi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của</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gì</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cảm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thấy</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thế</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khi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943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2">
            <a:extLst>
              <a:ext uri="{FF2B5EF4-FFF2-40B4-BE49-F238E27FC236}">
                <a16:creationId xmlns:a16="http://schemas.microsoft.com/office/drawing/2014/main" id="{8954B49A-3A9D-4CD4-A153-0BADAB8DF30D}"/>
              </a:ext>
            </a:extLst>
          </p:cNvPr>
          <p:cNvSpPr/>
          <p:nvPr/>
        </p:nvSpPr>
        <p:spPr>
          <a:xfrm>
            <a:off x="184194" y="302804"/>
            <a:ext cx="10215418" cy="5686727"/>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 name="Rectangle 3"/>
          <p:cNvSpPr/>
          <p:nvPr/>
        </p:nvSpPr>
        <p:spPr>
          <a:xfrm>
            <a:off x="342911" y="1125998"/>
            <a:ext cx="9605819" cy="5216813"/>
          </a:xfrm>
          <a:prstGeom prst="rect">
            <a:avLst/>
          </a:prstGeom>
        </p:spPr>
        <p:txBody>
          <a:bodyPr wrap="square">
            <a:spAutoFit/>
          </a:bodyPr>
          <a:lstStyle/>
          <a:p>
            <a:r>
              <a:rPr lang="en-US" sz="3300" b="1" i="0" dirty="0">
                <a:solidFill>
                  <a:srgbClr val="002060"/>
                </a:solidFill>
                <a:effectLst/>
                <a:latin typeface="Cambria" panose="02040503050406030204" pitchFamily="18" charset="0"/>
                <a:ea typeface="Cambria" panose="02040503050406030204" pitchFamily="18" charset="0"/>
              </a:rPr>
              <a:t>      </a:t>
            </a:r>
            <a:r>
              <a:rPr lang="vi-VN" sz="3300" b="1" i="0" dirty="0">
                <a:solidFill>
                  <a:srgbClr val="002060"/>
                </a:solidFill>
                <a:effectLst/>
                <a:latin typeface="Cambria" panose="02040503050406030204" pitchFamily="18" charset="0"/>
                <a:ea typeface="Cambria" panose="02040503050406030204" pitchFamily="18"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br>
              <a:rPr lang="vi-VN" sz="3300" b="1" i="0" dirty="0">
                <a:solidFill>
                  <a:srgbClr val="002060"/>
                </a:solidFill>
                <a:effectLst/>
                <a:latin typeface="Cambria" panose="02040503050406030204" pitchFamily="18" charset="0"/>
                <a:ea typeface="Cambria" panose="02040503050406030204" pitchFamily="18" charset="0"/>
              </a:rPr>
            </a:br>
            <a:br>
              <a:rPr lang="vi-VN" b="0" i="0" dirty="0">
                <a:solidFill>
                  <a:srgbClr val="000000"/>
                </a:solidFill>
                <a:effectLst/>
                <a:latin typeface="OpenSans"/>
              </a:rPr>
            </a:br>
            <a:endParaRPr lang="en-US" dirty="0"/>
          </a:p>
        </p:txBody>
      </p:sp>
      <p:sp>
        <p:nvSpPr>
          <p:cNvPr id="8" name="Rectangle 7"/>
          <p:cNvSpPr/>
          <p:nvPr/>
        </p:nvSpPr>
        <p:spPr>
          <a:xfrm>
            <a:off x="2528432" y="302804"/>
            <a:ext cx="4746812" cy="861774"/>
          </a:xfrm>
          <a:prstGeom prst="rect">
            <a:avLst/>
          </a:prstGeom>
        </p:spPr>
        <p:txBody>
          <a:bodyPr wrap="none">
            <a:spAutoFit/>
          </a:bodyPr>
          <a:lstStyle/>
          <a:p>
            <a:pPr algn="ctr" defTabSz="1219170">
              <a:buClr>
                <a:srgbClr val="000000"/>
              </a:buClr>
            </a:pPr>
            <a:r>
              <a:rPr lang="en-US" sz="5000" b="1" kern="0" dirty="0">
                <a:ln w="13462">
                  <a:solidFill>
                    <a:srgbClr val="FAECE3"/>
                  </a:solidFill>
                  <a:prstDash val="solid"/>
                </a:ln>
                <a:solidFill>
                  <a:srgbClr val="D7256D"/>
                </a:solidFill>
                <a:effectLst>
                  <a:outerShdw dist="38100" dir="2700000" algn="bl" rotWithShape="0">
                    <a:srgbClr val="FF8E77"/>
                  </a:outerShdw>
                </a:effectLst>
                <a:latin typeface="#9Slide07 Soup of Justice" pitchFamily="2" charset="0"/>
                <a:sym typeface="Arial"/>
              </a:rPr>
              <a:t>BÀI THAM KHẢO 1</a:t>
            </a:r>
          </a:p>
        </p:txBody>
      </p:sp>
    </p:spTree>
    <p:extLst>
      <p:ext uri="{BB962C8B-B14F-4D97-AF65-F5344CB8AC3E}">
        <p14:creationId xmlns:p14="http://schemas.microsoft.com/office/powerpoint/2010/main" val="112317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435" y="1203605"/>
            <a:ext cx="96058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矩形: 圆角 12">
            <a:extLst>
              <a:ext uri="{FF2B5EF4-FFF2-40B4-BE49-F238E27FC236}">
                <a16:creationId xmlns:a16="http://schemas.microsoft.com/office/drawing/2014/main" id="{8954B49A-3A9D-4CD4-A153-0BADAB8DF30D}"/>
              </a:ext>
            </a:extLst>
          </p:cNvPr>
          <p:cNvSpPr/>
          <p:nvPr/>
        </p:nvSpPr>
        <p:spPr>
          <a:xfrm>
            <a:off x="877453" y="372089"/>
            <a:ext cx="10788073" cy="611382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4300" b="1" dirty="0">
              <a:solidFill>
                <a:srgbClr val="002060"/>
              </a:solidFill>
              <a:latin typeface="+mj-lt"/>
            </a:endParaRPr>
          </a:p>
          <a:p>
            <a:pPr lvl="0">
              <a:defRPr/>
            </a:pPr>
            <a:r>
              <a:rPr lang="en-US" sz="4300" b="1" dirty="0">
                <a:solidFill>
                  <a:srgbClr val="002060"/>
                </a:solidFill>
                <a:latin typeface="+mj-lt"/>
              </a:rPr>
              <a:t>     </a:t>
            </a:r>
            <a:r>
              <a:rPr lang="vi-VN" sz="4300" b="1" dirty="0">
                <a:solidFill>
                  <a:srgbClr val="002060"/>
                </a:solidFill>
                <a:latin typeface="+mj-lt"/>
              </a:rPr>
              <a:t>Em rất thích cùng ông ngoại ra vườn cây. Ông rất thích cây cảnh nên mỗi khi đi đâu có cây đẹp là ông lại mua về. Mỗi lần thấy ông cầm cây non về là em lại chạy đến cùng ông trồng nó. Ông dạy em cách bới đất, đặt cây, vun đắp đất. Chẳng mấy mà trong vườn đã đầy ắp những cây hoa đẹp vô cùng.</a:t>
            </a:r>
            <a:endParaRPr kumimoji="0" lang="zh-CN" altLang="en-US" sz="4300" b="1" i="0" u="none" strike="noStrike" kern="1200" cap="none" spc="0" normalizeH="0" baseline="0" noProof="0" dirty="0">
              <a:ln>
                <a:noFill/>
              </a:ln>
              <a:solidFill>
                <a:srgbClr val="002060"/>
              </a:solidFill>
              <a:effectLst/>
              <a:uLnTx/>
              <a:uFillTx/>
              <a:latin typeface="+mj-lt"/>
              <a:ea typeface="等线" panose="020B0604020202020204" charset="-122"/>
            </a:endParaRPr>
          </a:p>
        </p:txBody>
      </p:sp>
      <p:sp>
        <p:nvSpPr>
          <p:cNvPr id="8" name="Rectangle 7"/>
          <p:cNvSpPr/>
          <p:nvPr/>
        </p:nvSpPr>
        <p:spPr>
          <a:xfrm>
            <a:off x="3480580" y="372089"/>
            <a:ext cx="4879862" cy="861774"/>
          </a:xfrm>
          <a:prstGeom prst="rect">
            <a:avLst/>
          </a:prstGeom>
        </p:spPr>
        <p:txBody>
          <a:bodyPr wrap="none">
            <a:spAutoFit/>
          </a:bodyPr>
          <a:lstStyle/>
          <a:p>
            <a:pPr algn="ctr" defTabSz="1219170">
              <a:buClr>
                <a:srgbClr val="000000"/>
              </a:buClr>
            </a:pPr>
            <a:r>
              <a:rPr lang="en-US" sz="5000" b="1" kern="0" dirty="0">
                <a:ln w="13462">
                  <a:solidFill>
                    <a:srgbClr val="FAECE3"/>
                  </a:solidFill>
                  <a:prstDash val="solid"/>
                </a:ln>
                <a:solidFill>
                  <a:srgbClr val="D7256D"/>
                </a:solidFill>
                <a:effectLst>
                  <a:outerShdw dist="38100" dir="2700000" algn="bl" rotWithShape="0">
                    <a:srgbClr val="FF8E77"/>
                  </a:outerShdw>
                </a:effectLst>
                <a:latin typeface="#9Slide07 Soup of Justice" pitchFamily="2" charset="0"/>
                <a:sym typeface="Arial"/>
              </a:rPr>
              <a:t>BÀI THAM KHẢO 2</a:t>
            </a:r>
          </a:p>
        </p:txBody>
      </p:sp>
    </p:spTree>
    <p:extLst>
      <p:ext uri="{BB962C8B-B14F-4D97-AF65-F5344CB8AC3E}">
        <p14:creationId xmlns:p14="http://schemas.microsoft.com/office/powerpoint/2010/main" val="4196413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3303" y="4209124"/>
            <a:ext cx="6258445" cy="255454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CHÚC</a:t>
            </a:r>
            <a:r>
              <a:rPr kumimoji="0" lang="en-US" sz="8000" b="1" i="0" u="none" strike="noStrike" kern="0" cap="none" spc="0" normalizeH="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 CÁC EM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HỌC TỐT</a:t>
            </a:r>
            <a:endParaRPr kumimoji="0" lang="en-US" sz="8000" b="1" i="0" u="none" strike="noStrike" kern="0" cap="none" spc="0" normalizeH="0" baseline="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endParaRPr>
          </a:p>
        </p:txBody>
      </p:sp>
    </p:spTree>
    <p:extLst>
      <p:ext uri="{BB962C8B-B14F-4D97-AF65-F5344CB8AC3E}">
        <p14:creationId xmlns:p14="http://schemas.microsoft.com/office/powerpoint/2010/main" val="22721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378</Words>
  <Application>Microsoft Office PowerPoint</Application>
  <PresentationFormat>Widescreen</PresentationFormat>
  <Paragraphs>19</Paragraphs>
  <Slides>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#9Slide07 Soup of Justice</vt:lpstr>
      <vt:lpstr>Cambria</vt:lpstr>
      <vt:lpstr>Calibri</vt:lpstr>
      <vt:lpstr>等线</vt:lpstr>
      <vt:lpstr>#9Slide07 Altus</vt:lpstr>
      <vt:lpstr>Times New Roman</vt:lpstr>
      <vt:lpstr>#9Slide07 HoneyCream</vt:lpstr>
      <vt:lpstr>OpenSans</vt:lpstr>
      <vt:lpstr>Arial</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MANG NON</cp:keywords>
  <cp:lastModifiedBy>asus</cp:lastModifiedBy>
  <cp:revision>18</cp:revision>
  <dcterms:created xsi:type="dcterms:W3CDTF">2023-03-01T14:29:46Z</dcterms:created>
  <dcterms:modified xsi:type="dcterms:W3CDTF">2026-03-02T03:37:02Z</dcterms:modified>
</cp:coreProperties>
</file>