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301" r:id="rId2"/>
    <p:sldId id="326" r:id="rId3"/>
    <p:sldId id="303" r:id="rId4"/>
    <p:sldId id="317" r:id="rId5"/>
    <p:sldId id="318" r:id="rId6"/>
    <p:sldId id="319" r:id="rId7"/>
    <p:sldId id="320" r:id="rId8"/>
    <p:sldId id="321" r:id="rId9"/>
    <p:sldId id="322" r:id="rId10"/>
    <p:sldId id="304" r:id="rId11"/>
    <p:sldId id="315" r:id="rId12"/>
    <p:sldId id="316" r:id="rId13"/>
    <p:sldId id="309" r:id="rId14"/>
    <p:sldId id="310" r:id="rId15"/>
    <p:sldId id="323" r:id="rId16"/>
  </p:sldIdLst>
  <p:sldSz cx="9144000" cy="5143500" type="screen16x9"/>
  <p:notesSz cx="6858000" cy="9144000"/>
  <p:embeddedFontLst>
    <p:embeddedFont>
      <p:font typeface="Baloo 2" panose="020B0604020202020204" charset="0"/>
      <p:regular r:id="rId18"/>
      <p:bold r:id="rId19"/>
    </p:embeddedFont>
    <p:embeddedFont>
      <p:font typeface="Pangolin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6"/>
    <a:srgbClr val="FFFFFF"/>
    <a:srgbClr val="E2D0E6"/>
    <a:srgbClr val="AC98C9"/>
    <a:srgbClr val="A165AB"/>
    <a:srgbClr val="FEEAB6"/>
    <a:srgbClr val="62BB47"/>
    <a:srgbClr val="00A651"/>
    <a:srgbClr val="1A8C54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15"/>
  </p:normalViewPr>
  <p:slideViewPr>
    <p:cSldViewPr snapToGrid="0">
      <p:cViewPr varScale="1">
        <p:scale>
          <a:sx n="114" d="100"/>
          <a:sy n="114" d="100"/>
        </p:scale>
        <p:origin x="36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-  </a:t>
          </a:r>
          <a:r>
            <a:rPr lang="en-US" b="0" dirty="0" err="1">
              <a:solidFill>
                <a:srgbClr val="002060"/>
              </a:solidFill>
            </a:rPr>
            <a:t>Biết</a:t>
          </a:r>
          <a:r>
            <a:rPr lang="en-US" b="0" dirty="0">
              <a:solidFill>
                <a:srgbClr val="002060"/>
              </a:solidFill>
            </a:rPr>
            <a:t> chia </a:t>
          </a:r>
          <a:r>
            <a:rPr lang="en-US" b="0" dirty="0" err="1">
              <a:solidFill>
                <a:srgbClr val="002060"/>
              </a:solidFill>
            </a:rPr>
            <a:t>sẻ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với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người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có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hoàn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cảnh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khó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khăn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trong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cuộc</a:t>
          </a:r>
          <a:r>
            <a:rPr lang="en-US" b="0" dirty="0">
              <a:solidFill>
                <a:srgbClr val="002060"/>
              </a:solidFill>
            </a:rPr>
            <a:t> </a:t>
          </a:r>
          <a:r>
            <a:rPr lang="en-US" b="0" dirty="0" err="1">
              <a:solidFill>
                <a:srgbClr val="002060"/>
              </a:solidFill>
            </a:rPr>
            <a:t>sống</a:t>
          </a:r>
          <a:r>
            <a:rPr lang="en-US" b="0" dirty="0">
              <a:solidFill>
                <a:srgbClr val="002060"/>
              </a:solidFill>
            </a:rPr>
            <a:t>.</a:t>
          </a: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- </a:t>
          </a:r>
          <a:r>
            <a:rPr lang="en-US" dirty="0" err="1">
              <a:solidFill>
                <a:srgbClr val="002060"/>
              </a:solidFill>
            </a:rPr>
            <a:t>Tham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gia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hoạt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động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trong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cộng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đồng</a:t>
          </a:r>
          <a:r>
            <a:rPr lang="en-US" dirty="0">
              <a:solidFill>
                <a:srgbClr val="002060"/>
              </a:solidFill>
            </a:rPr>
            <a:t> “</a:t>
          </a:r>
          <a:r>
            <a:rPr lang="en-US" dirty="0" err="1">
              <a:solidFill>
                <a:srgbClr val="002060"/>
              </a:solidFill>
            </a:rPr>
            <a:t>Tôi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luôn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bên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bạn</a:t>
          </a:r>
          <a:r>
            <a:rPr lang="en-US" dirty="0">
              <a:solidFill>
                <a:srgbClr val="002060"/>
              </a:solidFill>
            </a:rPr>
            <a:t>”.</a:t>
          </a: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</dgm:pt>
  </dgm:ptLst>
  <dgm:cxnLst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1823614" y="31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002060"/>
              </a:solidFill>
            </a:rPr>
            <a:t>-  </a:t>
          </a:r>
          <a:r>
            <a:rPr lang="en-US" sz="2700" b="0" kern="1200" dirty="0" err="1">
              <a:solidFill>
                <a:srgbClr val="002060"/>
              </a:solidFill>
            </a:rPr>
            <a:t>Biết</a:t>
          </a:r>
          <a:r>
            <a:rPr lang="en-US" sz="2700" b="0" kern="1200" dirty="0">
              <a:solidFill>
                <a:srgbClr val="002060"/>
              </a:solidFill>
            </a:rPr>
            <a:t> chia </a:t>
          </a:r>
          <a:r>
            <a:rPr lang="en-US" sz="2700" b="0" kern="1200" dirty="0" err="1">
              <a:solidFill>
                <a:srgbClr val="002060"/>
              </a:solidFill>
            </a:rPr>
            <a:t>sẻ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với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người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có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hoàn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cảnh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khó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khăn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trong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cuộc</a:t>
          </a:r>
          <a:r>
            <a:rPr lang="en-US" sz="2700" b="0" kern="1200" dirty="0">
              <a:solidFill>
                <a:srgbClr val="002060"/>
              </a:solidFill>
            </a:rPr>
            <a:t> </a:t>
          </a:r>
          <a:r>
            <a:rPr lang="en-US" sz="2700" b="0" kern="1200" dirty="0" err="1">
              <a:solidFill>
                <a:srgbClr val="002060"/>
              </a:solidFill>
            </a:rPr>
            <a:t>sống</a:t>
          </a:r>
          <a:r>
            <a:rPr lang="en-US" sz="2700" b="0" kern="1200" dirty="0">
              <a:solidFill>
                <a:srgbClr val="002060"/>
              </a:solidFill>
            </a:rPr>
            <a:t>.</a:t>
          </a:r>
        </a:p>
      </dsp:txBody>
      <dsp:txXfrm rot="10800000">
        <a:off x="2112244" y="317"/>
        <a:ext cx="5805485" cy="1154520"/>
      </dsp:txXfrm>
    </dsp:sp>
    <dsp:sp modelId="{3669AA09-1798-499F-92B9-4E613B49C579}">
      <dsp:nvSpPr>
        <dsp:cNvPr id="0" name=""/>
        <dsp:cNvSpPr/>
      </dsp:nvSpPr>
      <dsp:spPr>
        <a:xfrm>
          <a:off x="1090493" y="0"/>
          <a:ext cx="1154520" cy="115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E694-09E9-496B-BA93-60165F01C756}">
      <dsp:nvSpPr>
        <dsp:cNvPr id="0" name=""/>
        <dsp:cNvSpPr/>
      </dsp:nvSpPr>
      <dsp:spPr>
        <a:xfrm rot="10800000">
          <a:off x="1823614" y="144346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002060"/>
              </a:solidFill>
            </a:rPr>
            <a:t>- </a:t>
          </a:r>
          <a:r>
            <a:rPr lang="en-US" sz="2700" kern="1200" dirty="0" err="1">
              <a:solidFill>
                <a:srgbClr val="002060"/>
              </a:solidFill>
            </a:rPr>
            <a:t>Tham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gia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hoạt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động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trong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cộng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đồng</a:t>
          </a:r>
          <a:r>
            <a:rPr lang="en-US" sz="2700" kern="1200" dirty="0">
              <a:solidFill>
                <a:srgbClr val="002060"/>
              </a:solidFill>
            </a:rPr>
            <a:t> “</a:t>
          </a:r>
          <a:r>
            <a:rPr lang="en-US" sz="2700" kern="1200" dirty="0" err="1">
              <a:solidFill>
                <a:srgbClr val="002060"/>
              </a:solidFill>
            </a:rPr>
            <a:t>Tôi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luôn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bên</a:t>
          </a:r>
          <a:r>
            <a:rPr lang="en-US" sz="2700" kern="1200" dirty="0">
              <a:solidFill>
                <a:srgbClr val="002060"/>
              </a:solidFill>
            </a:rPr>
            <a:t> </a:t>
          </a:r>
          <a:r>
            <a:rPr lang="en-US" sz="2700" kern="1200" dirty="0" err="1">
              <a:solidFill>
                <a:srgbClr val="002060"/>
              </a:solidFill>
            </a:rPr>
            <a:t>bạn</a:t>
          </a:r>
          <a:r>
            <a:rPr lang="en-US" sz="2700" kern="1200" dirty="0">
              <a:solidFill>
                <a:srgbClr val="002060"/>
              </a:solidFill>
            </a:rPr>
            <a:t>”.</a:t>
          </a:r>
        </a:p>
      </dsp:txBody>
      <dsp:txXfrm rot="10800000">
        <a:off x="2112244" y="1443467"/>
        <a:ext cx="5805485" cy="1154520"/>
      </dsp:txXfrm>
    </dsp:sp>
    <dsp:sp modelId="{2ED1387E-645B-4ED5-9FA4-AAED3F205197}">
      <dsp:nvSpPr>
        <dsp:cNvPr id="0" name=""/>
        <dsp:cNvSpPr/>
      </dsp:nvSpPr>
      <dsp:spPr>
        <a:xfrm>
          <a:off x="1246353" y="1443467"/>
          <a:ext cx="1154520" cy="1154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980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7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39" y="2459341"/>
            <a:ext cx="4167822" cy="1426500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dirty="0" err="1"/>
              <a:t>Bài</a:t>
            </a:r>
            <a:r>
              <a:rPr lang="en-US" dirty="0"/>
              <a:t> 26: </a:t>
            </a:r>
            <a:br>
              <a:rPr lang="en-US" dirty="0"/>
            </a:b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16436" y="4935682"/>
            <a:ext cx="1766455" cy="20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31CB7BA-3902-B429-24A0-45CCD95EB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07803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3" name="Picture 2" descr="Thi THPT 2020: Đôi bạn 10 năm cõng nhau đến lớp, cùng thi đại học - Tuyển  sinh 2020">
            <a:extLst>
              <a:ext uri="{FF2B5EF4-FFF2-40B4-BE49-F238E27FC236}">
                <a16:creationId xmlns:a16="http://schemas.microsoft.com/office/drawing/2014/main" id="{C9BEE5C4-C7DB-514D-A2A9-66973487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/>
        </p:blipFill>
        <p:spPr bwMode="auto">
          <a:xfrm>
            <a:off x="5493363" y="1275986"/>
            <a:ext cx="3281980" cy="31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>
            <a:extLst>
              <a:ext uri="{FF2B5EF4-FFF2-40B4-BE49-F238E27FC236}">
                <a16:creationId xmlns:a16="http://schemas.microsoft.com/office/drawing/2014/main" id="{CAC444A8-E7DE-174C-B43E-A1D577438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/>
        </p:blipFill>
        <p:spPr bwMode="auto">
          <a:xfrm>
            <a:off x="1811345" y="1034320"/>
            <a:ext cx="3456555" cy="3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2D8BB-231C-AA4B-AC15-A25CCBA1FF0E}"/>
              </a:ext>
            </a:extLst>
          </p:cNvPr>
          <p:cNvSpPr/>
          <p:nvPr/>
        </p:nvSpPr>
        <p:spPr>
          <a:xfrm>
            <a:off x="508343" y="251931"/>
            <a:ext cx="80780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Tham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xây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“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4DD506-FFFE-884F-A168-A45503C0698D}"/>
              </a:ext>
            </a:extLst>
          </p:cNvPr>
          <p:cNvGrpSpPr/>
          <p:nvPr/>
        </p:nvGrpSpPr>
        <p:grpSpPr>
          <a:xfrm>
            <a:off x="445928" y="1125180"/>
            <a:ext cx="3326516" cy="1543986"/>
            <a:chOff x="430696" y="881787"/>
            <a:chExt cx="3326516" cy="15439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FC6257-99EA-A54C-940D-BCD5112542C2}"/>
                </a:ext>
              </a:extLst>
            </p:cNvPr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08E9303-7E3B-9B41-9F5F-593225F55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78" t="8717"/>
              <a:stretch/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CBD6E48-5FF6-9449-867B-6D6C6829B513}"/>
                  </a:ext>
                </a:extLst>
              </p:cNvPr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3E69E-5BEE-F340-BBA7-1E4DFB79F4DC}"/>
                </a:ext>
              </a:extLst>
            </p:cNvPr>
            <p:cNvSpPr txBox="1"/>
            <p:nvPr/>
          </p:nvSpPr>
          <p:spPr>
            <a:xfrm>
              <a:off x="508343" y="1287418"/>
              <a:ext cx="3083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1: Tìm hiểu về một bạn có hoàn cảnh khó khăn cần được chia sẻ.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32A92-79DD-264B-B419-58B901F98A27}"/>
              </a:ext>
            </a:extLst>
          </p:cNvPr>
          <p:cNvGrpSpPr/>
          <p:nvPr/>
        </p:nvGrpSpPr>
        <p:grpSpPr>
          <a:xfrm>
            <a:off x="3579939" y="1130104"/>
            <a:ext cx="3083164" cy="1408454"/>
            <a:chOff x="3591601" y="886711"/>
            <a:chExt cx="3083164" cy="14084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9E56ED-D99A-A643-9BEC-2C4D6D7792AB}"/>
                </a:ext>
              </a:extLst>
            </p:cNvPr>
            <p:cNvGrpSpPr/>
            <p:nvPr/>
          </p:nvGrpSpPr>
          <p:grpSpPr>
            <a:xfrm>
              <a:off x="3591601" y="886711"/>
              <a:ext cx="2667580" cy="1408454"/>
              <a:chOff x="3591601" y="886711"/>
              <a:chExt cx="2667580" cy="1408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ED38456-B93B-0341-B71E-91C5E3B1A0C5}"/>
                  </a:ext>
                </a:extLst>
              </p:cNvPr>
              <p:cNvGrpSpPr/>
              <p:nvPr/>
            </p:nvGrpSpPr>
            <p:grpSpPr>
              <a:xfrm>
                <a:off x="3591601" y="886711"/>
                <a:ext cx="2667580" cy="1408454"/>
                <a:chOff x="2501900" y="1381677"/>
                <a:chExt cx="4140200" cy="218598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4CDA01B-2055-F64B-A70F-EE59A97F9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/>
              </p:blipFill>
              <p:spPr>
                <a:xfrm>
                  <a:off x="2501900" y="1903751"/>
                  <a:ext cx="4140200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42805C3-543F-644C-B917-B350D819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/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0D4D854-F0A9-7643-BD5A-7E4C44FD64C0}"/>
                  </a:ext>
                </a:extLst>
              </p:cNvPr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6458 h 995809"/>
                  <a:gd name="connsiteX1" fmla="*/ 389606 w 3083164"/>
                  <a:gd name="connsiteY1" fmla="*/ 85263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3156 h 992507"/>
                  <a:gd name="connsiteX1" fmla="*/ 389606 w 3083164"/>
                  <a:gd name="connsiteY1" fmla="*/ 81961 h 992507"/>
                  <a:gd name="connsiteX2" fmla="*/ 794341 w 3083164"/>
                  <a:gd name="connsiteY2" fmla="*/ 33136 h 992507"/>
                  <a:gd name="connsiteX3" fmla="*/ 1199075 w 3083164"/>
                  <a:gd name="connsiteY3" fmla="*/ 63117 h 992507"/>
                  <a:gd name="connsiteX4" fmla="*/ 1544958 w 3083164"/>
                  <a:gd name="connsiteY4" fmla="*/ 76051 h 992507"/>
                  <a:gd name="connsiteX5" fmla="*/ 1858643 w 3083164"/>
                  <a:gd name="connsiteY5" fmla="*/ 3156 h 992507"/>
                  <a:gd name="connsiteX6" fmla="*/ 2383298 w 3083164"/>
                  <a:gd name="connsiteY6" fmla="*/ 18146 h 992507"/>
                  <a:gd name="connsiteX7" fmla="*/ 3012885 w 3083164"/>
                  <a:gd name="connsiteY7" fmla="*/ 63117 h 992507"/>
                  <a:gd name="connsiteX8" fmla="*/ 3072846 w 3083164"/>
                  <a:gd name="connsiteY8" fmla="*/ 392900 h 992507"/>
                  <a:gd name="connsiteX9" fmla="*/ 3057856 w 3083164"/>
                  <a:gd name="connsiteY9" fmla="*/ 662723 h 992507"/>
                  <a:gd name="connsiteX10" fmla="*/ 2833003 w 3083164"/>
                  <a:gd name="connsiteY10" fmla="*/ 782645 h 992507"/>
                  <a:gd name="connsiteX11" fmla="*/ 1813672 w 3083164"/>
                  <a:gd name="connsiteY11" fmla="*/ 992507 h 992507"/>
                  <a:gd name="connsiteX12" fmla="*/ 164754 w 3083164"/>
                  <a:gd name="connsiteY12" fmla="*/ 917556 h 992507"/>
                  <a:gd name="connsiteX13" fmla="*/ 44833 w 3083164"/>
                  <a:gd name="connsiteY13" fmla="*/ 857595 h 992507"/>
                  <a:gd name="connsiteX14" fmla="*/ 44833 w 3083164"/>
                  <a:gd name="connsiteY14" fmla="*/ 542802 h 992507"/>
                  <a:gd name="connsiteX15" fmla="*/ 59823 w 3083164"/>
                  <a:gd name="connsiteY15" fmla="*/ 3156 h 992507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F2FDB4-63D7-0D4D-8681-12260AC67594}"/>
                </a:ext>
              </a:extLst>
            </p:cNvPr>
            <p:cNvSpPr txBox="1"/>
            <p:nvPr/>
          </p:nvSpPr>
          <p:spPr>
            <a:xfrm>
              <a:off x="3844403" y="1278920"/>
              <a:ext cx="2830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2: Thảo luận những cách có thể giúp đỡ bạn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D8CED9-62E1-A644-B254-CED5AF507EEC}"/>
              </a:ext>
            </a:extLst>
          </p:cNvPr>
          <p:cNvGrpSpPr/>
          <p:nvPr/>
        </p:nvGrpSpPr>
        <p:grpSpPr>
          <a:xfrm>
            <a:off x="6108242" y="1124528"/>
            <a:ext cx="2835122" cy="1445475"/>
            <a:chOff x="6119904" y="881135"/>
            <a:chExt cx="2835122" cy="14454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DADD92-0A7E-514E-96A4-0D2F11B85C67}"/>
                </a:ext>
              </a:extLst>
            </p:cNvPr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97DCD42-2C73-004E-AF85-C7239EA81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/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766EA8E-0DDC-E241-B194-6A89A8205138}"/>
                  </a:ext>
                </a:extLst>
              </p:cNvPr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75976 w 3083164"/>
                  <a:gd name="connsiteY1" fmla="*/ 93473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19347 h 1008698"/>
                  <a:gd name="connsiteX1" fmla="*/ 375976 w 3083164"/>
                  <a:gd name="connsiteY1" fmla="*/ 107552 h 1008698"/>
                  <a:gd name="connsiteX2" fmla="*/ 794341 w 3083164"/>
                  <a:gd name="connsiteY2" fmla="*/ 49327 h 1008698"/>
                  <a:gd name="connsiteX3" fmla="*/ 1199075 w 3083164"/>
                  <a:gd name="connsiteY3" fmla="*/ 79308 h 1008698"/>
                  <a:gd name="connsiteX4" fmla="*/ 1519977 w 3083164"/>
                  <a:gd name="connsiteY4" fmla="*/ 99599 h 1008698"/>
                  <a:gd name="connsiteX5" fmla="*/ 1858643 w 3083164"/>
                  <a:gd name="connsiteY5" fmla="*/ 19347 h 1008698"/>
                  <a:gd name="connsiteX6" fmla="*/ 2383298 w 3083164"/>
                  <a:gd name="connsiteY6" fmla="*/ 34337 h 1008698"/>
                  <a:gd name="connsiteX7" fmla="*/ 3012885 w 3083164"/>
                  <a:gd name="connsiteY7" fmla="*/ 79308 h 1008698"/>
                  <a:gd name="connsiteX8" fmla="*/ 3072846 w 3083164"/>
                  <a:gd name="connsiteY8" fmla="*/ 409091 h 1008698"/>
                  <a:gd name="connsiteX9" fmla="*/ 3057856 w 3083164"/>
                  <a:gd name="connsiteY9" fmla="*/ 678914 h 1008698"/>
                  <a:gd name="connsiteX10" fmla="*/ 2833003 w 3083164"/>
                  <a:gd name="connsiteY10" fmla="*/ 798836 h 1008698"/>
                  <a:gd name="connsiteX11" fmla="*/ 1813672 w 3083164"/>
                  <a:gd name="connsiteY11" fmla="*/ 1008698 h 1008698"/>
                  <a:gd name="connsiteX12" fmla="*/ 164754 w 3083164"/>
                  <a:gd name="connsiteY12" fmla="*/ 933747 h 1008698"/>
                  <a:gd name="connsiteX13" fmla="*/ 44833 w 3083164"/>
                  <a:gd name="connsiteY13" fmla="*/ 873786 h 1008698"/>
                  <a:gd name="connsiteX14" fmla="*/ 44833 w 3083164"/>
                  <a:gd name="connsiteY14" fmla="*/ 558993 h 1008698"/>
                  <a:gd name="connsiteX15" fmla="*/ 59823 w 3083164"/>
                  <a:gd name="connsiteY15" fmla="*/ 19347 h 1008698"/>
                  <a:gd name="connsiteX0" fmla="*/ 59823 w 3083164"/>
                  <a:gd name="connsiteY0" fmla="*/ 28045 h 1017396"/>
                  <a:gd name="connsiteX1" fmla="*/ 375976 w 3083164"/>
                  <a:gd name="connsiteY1" fmla="*/ 116250 h 1017396"/>
                  <a:gd name="connsiteX2" fmla="*/ 794341 w 3083164"/>
                  <a:gd name="connsiteY2" fmla="*/ 58025 h 1017396"/>
                  <a:gd name="connsiteX3" fmla="*/ 1199075 w 3083164"/>
                  <a:gd name="connsiteY3" fmla="*/ 88006 h 1017396"/>
                  <a:gd name="connsiteX4" fmla="*/ 1519977 w 3083164"/>
                  <a:gd name="connsiteY4" fmla="*/ 108297 h 1017396"/>
                  <a:gd name="connsiteX5" fmla="*/ 1858643 w 3083164"/>
                  <a:gd name="connsiteY5" fmla="*/ 28045 h 1017396"/>
                  <a:gd name="connsiteX6" fmla="*/ 2383298 w 3083164"/>
                  <a:gd name="connsiteY6" fmla="*/ 43035 h 1017396"/>
                  <a:gd name="connsiteX7" fmla="*/ 3012885 w 3083164"/>
                  <a:gd name="connsiteY7" fmla="*/ 88006 h 1017396"/>
                  <a:gd name="connsiteX8" fmla="*/ 3072846 w 3083164"/>
                  <a:gd name="connsiteY8" fmla="*/ 417789 h 1017396"/>
                  <a:gd name="connsiteX9" fmla="*/ 3057856 w 3083164"/>
                  <a:gd name="connsiteY9" fmla="*/ 687612 h 1017396"/>
                  <a:gd name="connsiteX10" fmla="*/ 2833003 w 3083164"/>
                  <a:gd name="connsiteY10" fmla="*/ 807534 h 1017396"/>
                  <a:gd name="connsiteX11" fmla="*/ 1813672 w 3083164"/>
                  <a:gd name="connsiteY11" fmla="*/ 1017396 h 1017396"/>
                  <a:gd name="connsiteX12" fmla="*/ 164754 w 3083164"/>
                  <a:gd name="connsiteY12" fmla="*/ 942445 h 1017396"/>
                  <a:gd name="connsiteX13" fmla="*/ 44833 w 3083164"/>
                  <a:gd name="connsiteY13" fmla="*/ 882484 h 1017396"/>
                  <a:gd name="connsiteX14" fmla="*/ 44833 w 3083164"/>
                  <a:gd name="connsiteY14" fmla="*/ 567691 h 1017396"/>
                  <a:gd name="connsiteX15" fmla="*/ 59823 w 3083164"/>
                  <a:gd name="connsiteY15" fmla="*/ 28045 h 1017396"/>
                  <a:gd name="connsiteX0" fmla="*/ 59824 w 3083165"/>
                  <a:gd name="connsiteY0" fmla="*/ 28045 h 1017396"/>
                  <a:gd name="connsiteX1" fmla="*/ 375977 w 3083165"/>
                  <a:gd name="connsiteY1" fmla="*/ 116250 h 1017396"/>
                  <a:gd name="connsiteX2" fmla="*/ 794342 w 3083165"/>
                  <a:gd name="connsiteY2" fmla="*/ 58025 h 1017396"/>
                  <a:gd name="connsiteX3" fmla="*/ 1199076 w 3083165"/>
                  <a:gd name="connsiteY3" fmla="*/ 88006 h 1017396"/>
                  <a:gd name="connsiteX4" fmla="*/ 1519978 w 3083165"/>
                  <a:gd name="connsiteY4" fmla="*/ 108297 h 1017396"/>
                  <a:gd name="connsiteX5" fmla="*/ 1858644 w 3083165"/>
                  <a:gd name="connsiteY5" fmla="*/ 28045 h 1017396"/>
                  <a:gd name="connsiteX6" fmla="*/ 2383299 w 3083165"/>
                  <a:gd name="connsiteY6" fmla="*/ 43035 h 1017396"/>
                  <a:gd name="connsiteX7" fmla="*/ 3012886 w 3083165"/>
                  <a:gd name="connsiteY7" fmla="*/ 88006 h 1017396"/>
                  <a:gd name="connsiteX8" fmla="*/ 3072847 w 3083165"/>
                  <a:gd name="connsiteY8" fmla="*/ 417789 h 1017396"/>
                  <a:gd name="connsiteX9" fmla="*/ 3057857 w 3083165"/>
                  <a:gd name="connsiteY9" fmla="*/ 687612 h 1017396"/>
                  <a:gd name="connsiteX10" fmla="*/ 2833004 w 3083165"/>
                  <a:gd name="connsiteY10" fmla="*/ 807534 h 1017396"/>
                  <a:gd name="connsiteX11" fmla="*/ 1813673 w 3083165"/>
                  <a:gd name="connsiteY11" fmla="*/ 1017396 h 1017396"/>
                  <a:gd name="connsiteX12" fmla="*/ 164754 w 3083165"/>
                  <a:gd name="connsiteY12" fmla="*/ 978658 h 1017396"/>
                  <a:gd name="connsiteX13" fmla="*/ 44834 w 3083165"/>
                  <a:gd name="connsiteY13" fmla="*/ 882484 h 1017396"/>
                  <a:gd name="connsiteX14" fmla="*/ 44834 w 3083165"/>
                  <a:gd name="connsiteY14" fmla="*/ 567691 h 1017396"/>
                  <a:gd name="connsiteX15" fmla="*/ 59824 w 3083165"/>
                  <a:gd name="connsiteY15" fmla="*/ 28045 h 10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B524B-F7D7-3343-95AB-A425FD2EE9E8}"/>
                </a:ext>
              </a:extLst>
            </p:cNvPr>
            <p:cNvSpPr txBox="1"/>
            <p:nvPr/>
          </p:nvSpPr>
          <p:spPr>
            <a:xfrm>
              <a:off x="6355192" y="1260209"/>
              <a:ext cx="2522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3: Phân công nhiệm vụ, hẹn ngày giờ thực hiện.</a:t>
              </a:r>
            </a:p>
          </p:txBody>
        </p:sp>
      </p:grpSp>
      <p:pic>
        <p:nvPicPr>
          <p:cNvPr id="8194" name="Picture 2" descr="Child Cartoon, Cartoon student, cartoon Character, people, friendship png |  PNGWing">
            <a:extLst>
              <a:ext uri="{FF2B5EF4-FFF2-40B4-BE49-F238E27FC236}">
                <a16:creationId xmlns:a16="http://schemas.microsoft.com/office/drawing/2014/main" id="{39C738BA-E83B-7C4A-A951-1CA39A5E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6" y="2430799"/>
            <a:ext cx="2276048" cy="24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>
            <a:extLst>
              <a:ext uri="{FF2B5EF4-FFF2-40B4-BE49-F238E27FC236}">
                <a16:creationId xmlns:a16="http://schemas.microsoft.com/office/drawing/2014/main" id="{3A1CF94D-2552-EF46-8A86-99DBE847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2881284"/>
            <a:ext cx="5054230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689158-24B0-4644-898E-F940732C41C9}"/>
              </a:ext>
            </a:extLst>
          </p:cNvPr>
          <p:cNvGrpSpPr/>
          <p:nvPr/>
        </p:nvGrpSpPr>
        <p:grpSpPr>
          <a:xfrm>
            <a:off x="766762" y="1293347"/>
            <a:ext cx="3805238" cy="2556806"/>
            <a:chOff x="785692" y="2272953"/>
            <a:chExt cx="3805238" cy="25568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E827B8-8236-D541-AEDC-842FFC0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229D5-43C0-B443-928E-6217E9FBCA59}"/>
                </a:ext>
              </a:extLst>
            </p:cNvPr>
            <p:cNvSpPr txBox="1"/>
            <p:nvPr/>
          </p:nvSpPr>
          <p:spPr>
            <a:xfrm>
              <a:off x="1146729" y="4429649"/>
              <a:ext cx="3083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Chuẩn bị quà tặng bạn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6757B-1E33-0947-BF1B-21E9B845A72A}"/>
              </a:ext>
            </a:extLst>
          </p:cNvPr>
          <p:cNvGrpSpPr/>
          <p:nvPr/>
        </p:nvGrpSpPr>
        <p:grpSpPr>
          <a:xfrm>
            <a:off x="4781671" y="1362995"/>
            <a:ext cx="3915164" cy="2525083"/>
            <a:chOff x="4800601" y="2342601"/>
            <a:chExt cx="3915164" cy="25250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407F09-3F70-854C-AA15-3788CC8E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9D882-9D47-5442-A903-234309DEBD12}"/>
                </a:ext>
              </a:extLst>
            </p:cNvPr>
            <p:cNvSpPr txBox="1"/>
            <p:nvPr/>
          </p:nvSpPr>
          <p:spPr>
            <a:xfrm>
              <a:off x="4800601" y="4467574"/>
              <a:ext cx="391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Viết lời động viên, thăm hỏi bạn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Thực hiện công việc theo sự phân công của tổ.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Smiling kids holding hands together, Friendship Day Greeting Wish, Cartoon  happy team, love, cartoon Character, child png | PNGWing">
            <a:extLst>
              <a:ext uri="{FF2B5EF4-FFF2-40B4-BE49-F238E27FC236}">
                <a16:creationId xmlns:a16="http://schemas.microsoft.com/office/drawing/2014/main" id="{05797212-C599-9A49-975C-31F594A2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1" y="1697451"/>
            <a:ext cx="3375259" cy="30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0FAA5-22AF-3540-A539-537045E05499}"/>
              </a:ext>
            </a:extLst>
          </p:cNvPr>
          <p:cNvGrpSpPr/>
          <p:nvPr/>
        </p:nvGrpSpPr>
        <p:grpSpPr>
          <a:xfrm>
            <a:off x="5337810" y="1659300"/>
            <a:ext cx="3520259" cy="2731025"/>
            <a:chOff x="5246370" y="1510710"/>
            <a:chExt cx="3520259" cy="27310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35EB67-DBFB-AF4F-A25E-1FE955C1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1160" y="1910695"/>
              <a:ext cx="3395469" cy="2331040"/>
            </a:xfrm>
            <a:prstGeom prst="round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6FFD407-1927-914B-BEDA-5CA162693608}"/>
                </a:ext>
              </a:extLst>
            </p:cNvPr>
            <p:cNvSpPr/>
            <p:nvPr/>
          </p:nvSpPr>
          <p:spPr>
            <a:xfrm>
              <a:off x="5246370" y="1510710"/>
              <a:ext cx="1417320" cy="10610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”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51677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gửi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tặng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0619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Tiếp tục thực hiện những việc làm để chia sẻ với những người có hoàn cảnh khó khăn theo khả năng của mình.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hông có mô tả ảnh.">
            <a:extLst>
              <a:ext uri="{FF2B5EF4-FFF2-40B4-BE49-F238E27FC236}">
                <a16:creationId xmlns:a16="http://schemas.microsoft.com/office/drawing/2014/main" id="{F996F3F4-CC6D-794E-9524-DC7DCDD5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15161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</a:rPr>
              <a:t>	</a:t>
            </a:r>
            <a:r>
              <a:rPr lang="en-US" sz="3200" b="1" dirty="0" err="1">
                <a:solidFill>
                  <a:srgbClr val="E42428"/>
                </a:solidFill>
              </a:rPr>
              <a:t>YÊU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  <a:r>
              <a:rPr lang="en-US" sz="3200" b="1" dirty="0" err="1">
                <a:solidFill>
                  <a:srgbClr val="E42428"/>
                </a:solidFill>
              </a:rPr>
              <a:t>CẦU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  <a:r>
              <a:rPr lang="en-US" sz="3200" b="1" dirty="0" err="1">
                <a:solidFill>
                  <a:srgbClr val="E42428"/>
                </a:solidFill>
              </a:rPr>
              <a:t>CẦN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  <a:r>
              <a:rPr lang="en-US" sz="3200" b="1" dirty="0" err="1">
                <a:solidFill>
                  <a:srgbClr val="E42428"/>
                </a:solidFill>
              </a:rPr>
              <a:t>ĐẠT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0215062"/>
              </p:ext>
            </p:extLst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0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750570" y="370581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khăn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1052979" y="1333256"/>
            <a:ext cx="76296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B74E84-175F-3A43-8F9A-BA52B0C9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2457" y="2333496"/>
            <a:ext cx="6656832" cy="23308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01F82-D43E-DA44-B696-779B7BBF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9" y="148333"/>
            <a:ext cx="7547493" cy="4554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9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học ngập bùn sau lũ quét - VnExpress">
            <a:extLst>
              <a:ext uri="{FF2B5EF4-FFF2-40B4-BE49-F238E27FC236}">
                <a16:creationId xmlns:a16="http://schemas.microsoft.com/office/drawing/2014/main" id="{8E590A73-3A28-E447-A06A-5C5AE9FE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8" y="169925"/>
            <a:ext cx="6942964" cy="46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ọc sinh miền Trung nghỉ học vì mưa lũ">
            <a:extLst>
              <a:ext uri="{FF2B5EF4-FFF2-40B4-BE49-F238E27FC236}">
                <a16:creationId xmlns:a16="http://schemas.microsoft.com/office/drawing/2014/main" id="{BF1C7D41-315E-264D-96A1-B9A7DB39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18" y="344932"/>
            <a:ext cx="6528946" cy="42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>
            <a:extLst>
              <a:ext uri="{FF2B5EF4-FFF2-40B4-BE49-F238E27FC236}">
                <a16:creationId xmlns:a16="http://schemas.microsoft.com/office/drawing/2014/main" id="{77AF4533-C3AC-1B45-A35C-9D7961B2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" y="158911"/>
            <a:ext cx="4903062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>
            <a:extLst>
              <a:ext uri="{FF2B5EF4-FFF2-40B4-BE49-F238E27FC236}">
                <a16:creationId xmlns:a16="http://schemas.microsoft.com/office/drawing/2014/main" id="{B458E8FB-FA77-9E47-8027-B50DCFB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7468"/>
            <a:ext cx="4152030" cy="27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BC01B-9528-5B4B-81CA-CA5061CBA81A}"/>
              </a:ext>
            </a:extLst>
          </p:cNvPr>
          <p:cNvSpPr txBox="1"/>
          <p:nvPr/>
        </p:nvSpPr>
        <p:spPr>
          <a:xfrm>
            <a:off x="533061" y="3808702"/>
            <a:ext cx="452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Em có cảm nhận gì khi nhìn thấy những hình ảnh này?</a:t>
            </a:r>
          </a:p>
        </p:txBody>
      </p:sp>
      <p:pic>
        <p:nvPicPr>
          <p:cNvPr id="5" name="Picture 6" descr="Chung Tay Cùng Đồng Bào Miền Trung Thân Yêu - Doanh Nghiệp Tư Nhân Sơn Thịnh">
            <a:extLst>
              <a:ext uri="{FF2B5EF4-FFF2-40B4-BE49-F238E27FC236}">
                <a16:creationId xmlns:a16="http://schemas.microsoft.com/office/drawing/2014/main" id="{921604BF-1057-6042-8D5F-67FB28EC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58911"/>
            <a:ext cx="3310366" cy="47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44CF66F-68F5-6344-A0AE-2C84FA9F041B}"/>
              </a:ext>
            </a:extLst>
          </p:cNvPr>
          <p:cNvSpPr txBox="1"/>
          <p:nvPr/>
        </p:nvSpPr>
        <p:spPr>
          <a:xfrm>
            <a:off x="7115945" y="1290144"/>
            <a:ext cx="198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Tháng 7, 8 là trọng điểm của mùa mưa bão.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5666DB-E33E-324A-94C5-C78F0AA809B9}"/>
              </a:ext>
            </a:extLst>
          </p:cNvPr>
          <p:cNvGrpSpPr/>
          <p:nvPr/>
        </p:nvGrpSpPr>
        <p:grpSpPr>
          <a:xfrm>
            <a:off x="359763" y="165704"/>
            <a:ext cx="6634195" cy="4612821"/>
            <a:chOff x="313871" y="1000578"/>
            <a:chExt cx="8917932" cy="4856843"/>
          </a:xfrm>
        </p:grpSpPr>
        <p:pic>
          <p:nvPicPr>
            <p:cNvPr id="20" name="Picture 2" descr="Bão số 6 mạnh cấp 12, hướng vào Quảng Ngãi - Khánh Hòa | VTV.VN">
              <a:extLst>
                <a:ext uri="{FF2B5EF4-FFF2-40B4-BE49-F238E27FC236}">
                  <a16:creationId xmlns:a16="http://schemas.microsoft.com/office/drawing/2014/main" id="{A7D0E8CF-7077-644D-BD5E-AF2ABDEC7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" y="1000578"/>
              <a:ext cx="8917932" cy="485684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953903-4DBA-EB46-A54B-7FBB4195BA13}"/>
                </a:ext>
              </a:extLst>
            </p:cNvPr>
            <p:cNvSpPr/>
            <p:nvPr/>
          </p:nvSpPr>
          <p:spPr>
            <a:xfrm>
              <a:off x="8091715" y="3370943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7C8DD5-B194-1C48-8E52-439A9186C37B}"/>
                </a:ext>
              </a:extLst>
            </p:cNvPr>
            <p:cNvSpPr/>
            <p:nvPr/>
          </p:nvSpPr>
          <p:spPr>
            <a:xfrm>
              <a:off x="4071258" y="3044372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B60186-24C3-9C45-B67B-01667FDE4FD9}"/>
                </a:ext>
              </a:extLst>
            </p:cNvPr>
            <p:cNvSpPr/>
            <p:nvPr/>
          </p:nvSpPr>
          <p:spPr>
            <a:xfrm>
              <a:off x="6233886" y="336731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638386-3C76-3349-B3CC-0BDCAAF2F2A0}"/>
                </a:ext>
              </a:extLst>
            </p:cNvPr>
            <p:cNvSpPr/>
            <p:nvPr/>
          </p:nvSpPr>
          <p:spPr>
            <a:xfrm>
              <a:off x="4971143" y="449844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950C8F-2F13-DB4F-96E9-75BABF58B743}"/>
                </a:ext>
              </a:extLst>
            </p:cNvPr>
            <p:cNvSpPr/>
            <p:nvPr/>
          </p:nvSpPr>
          <p:spPr>
            <a:xfrm>
              <a:off x="2341842" y="3973324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ới thiệu bác sĩ gia đình - Xét nghiệm Dr.Labo">
            <a:extLst>
              <a:ext uri="{FF2B5EF4-FFF2-40B4-BE49-F238E27FC236}">
                <a16:creationId xmlns:a16="http://schemas.microsoft.com/office/drawing/2014/main" id="{808042EC-6055-E640-BB03-C13AA947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" y="1282428"/>
            <a:ext cx="3820213" cy="25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ng loạt bệnh nhi ung thư bác sĩ nghi do sơn tường">
            <a:extLst>
              <a:ext uri="{FF2B5EF4-FFF2-40B4-BE49-F238E27FC236}">
                <a16:creationId xmlns:a16="http://schemas.microsoft.com/office/drawing/2014/main" id="{78E668CD-A4B7-F746-9468-CB032F5A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02" y="979037"/>
            <a:ext cx="4790115" cy="31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1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ệnh viện Nhi Trung ương chăm lo Tết cho bệnh nhi có hoàn cảnh đặc biệt khó  khăn, mắc bệnh nặng phải ở lại viện - Ảnh thời sự trong nước -">
            <a:extLst>
              <a:ext uri="{FF2B5EF4-FFF2-40B4-BE49-F238E27FC236}">
                <a16:creationId xmlns:a16="http://schemas.microsoft.com/office/drawing/2014/main" id="{1973C943-75C5-0840-AA7F-9308B99D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4" y="192161"/>
            <a:ext cx="6415791" cy="45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07007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289</Words>
  <Application>Microsoft Office PowerPoint</Application>
  <PresentationFormat>On-screen Show (16:9)</PresentationFormat>
  <Paragraphs>30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Baloo 2</vt:lpstr>
      <vt:lpstr>UTM Androgyne</vt:lpstr>
      <vt:lpstr>Pangolin</vt:lpstr>
      <vt:lpstr>UTM Cookies</vt:lpstr>
      <vt:lpstr>English Vocabulary Workshop by Slidesgo</vt:lpstr>
      <vt:lpstr>          Bài 26:  Tôi luôn bên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asus</cp:lastModifiedBy>
  <cp:revision>106</cp:revision>
  <dcterms:modified xsi:type="dcterms:W3CDTF">2026-03-02T04:49:38Z</dcterms:modified>
</cp:coreProperties>
</file>