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0"/>
  </p:notesMasterIdLst>
  <p:sldIdLst>
    <p:sldId id="313" r:id="rId2"/>
    <p:sldId id="257" r:id="rId3"/>
    <p:sldId id="258" r:id="rId4"/>
    <p:sldId id="259" r:id="rId5"/>
    <p:sldId id="260" r:id="rId6"/>
    <p:sldId id="266" r:id="rId7"/>
    <p:sldId id="317" r:id="rId8"/>
    <p:sldId id="330" r:id="rId9"/>
    <p:sldId id="491" r:id="rId10"/>
    <p:sldId id="504" r:id="rId11"/>
    <p:sldId id="503" r:id="rId12"/>
    <p:sldId id="505" r:id="rId13"/>
    <p:sldId id="492" r:id="rId14"/>
    <p:sldId id="506" r:id="rId15"/>
    <p:sldId id="507" r:id="rId16"/>
    <p:sldId id="270" r:id="rId17"/>
    <p:sldId id="327" r:id="rId18"/>
    <p:sldId id="508" r:id="rId19"/>
  </p:sldIdLst>
  <p:sldSz cx="12161838" cy="6858000"/>
  <p:notesSz cx="6858000" cy="9144000"/>
  <p:embeddedFontLst>
    <p:embeddedFont>
      <p:font typeface="Arial Rounded MT Bold" panose="020F0704030504030204" pitchFamily="34" charset="0"/>
      <p:regular r:id="rId21"/>
    </p:embeddedFont>
    <p:embeddedFont>
      <p:font typeface="Arial-Rounded" panose="020B0500000000000000" charset="0"/>
      <p:regular r:id="rId22"/>
    </p:embeddedFont>
    <p:embeddedFont>
      <p:font typeface="Arrus-Black" panose="02020500000000000000" charset="0"/>
      <p:regular r:id="rId23"/>
    </p:embeddedFont>
    <p:embeddedFont>
      <p:font typeface="Bauhaus 93" panose="04030905020B02020C02" pitchFamily="82" charset="0"/>
      <p:regular r:id="rId24"/>
    </p:embeddedFont>
    <p:embeddedFont>
      <p:font typeface="Dosis" pitchFamily="2" charset="0"/>
      <p:regular r:id="rId25"/>
      <p:bold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iCiel Cadena" panose="020B0604020202020204" charset="0"/>
      <p:bold r:id="rId33"/>
    </p:embeddedFont>
    <p:embeddedFont>
      <p:font typeface="Quicksand" panose="020B0604020202020204" charset="0"/>
      <p:regular r:id="rId34"/>
      <p:bold r:id="rId35"/>
    </p:embeddedFont>
    <p:embeddedFont>
      <p:font typeface="Source Sans Pro" panose="020F0502020204030204" pitchFamily="34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Titan One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90" autoAdjust="0"/>
  </p:normalViewPr>
  <p:slideViewPr>
    <p:cSldViewPr>
      <p:cViewPr varScale="1">
        <p:scale>
          <a:sx n="76" d="100"/>
          <a:sy n="76" d="100"/>
        </p:scale>
        <p:origin x="922" y="67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vi-VN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7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6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4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419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17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vi-VN" sz="1100" dirty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6" y="2077761"/>
            <a:ext cx="8746507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6" y="4092428"/>
            <a:ext cx="8746507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4"/>
            <a:ext cx="1730639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37216" y="3762272"/>
            <a:ext cx="2573138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083455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1" y="5609131"/>
            <a:ext cx="38709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1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4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20"/>
            <a:ext cx="259997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9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6" y="3607970"/>
            <a:ext cx="158486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6" y="761384"/>
            <a:ext cx="1551118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4"/>
            <a:ext cx="158486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7" y="1120490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4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4" y="919703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5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6" y="5654951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70770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" y="134"/>
            <a:ext cx="12161928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61931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2609" y="1448600"/>
            <a:ext cx="8056819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45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2075" y="4355400"/>
            <a:ext cx="5797622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62663" y="4288890"/>
            <a:ext cx="1442976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45977" y="4329386"/>
            <a:ext cx="1560068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88673" y="2442959"/>
            <a:ext cx="3070288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241" y="6192281"/>
            <a:ext cx="12361023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58731" y="5013919"/>
            <a:ext cx="878012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42490" y="5524969"/>
            <a:ext cx="467076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3711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  <p:sldLayoutId id="2147483690" r:id="rId8"/>
    <p:sldLayoutId id="2147483692" r:id="rId9"/>
    <p:sldLayoutId id="214748369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AB5A56-3EC8-4861-83E0-DD06C4282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6527" y="1034936"/>
            <a:ext cx="5868787" cy="3791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6B3DB7-F185-42E4-9973-277C9170AF24}"/>
              </a:ext>
            </a:extLst>
          </p:cNvPr>
          <p:cNvSpPr txBox="1"/>
          <p:nvPr/>
        </p:nvSpPr>
        <p:spPr>
          <a:xfrm>
            <a:off x="3320415" y="5289584"/>
            <a:ext cx="5790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đang đổ đầy bình nước.</a:t>
            </a:r>
          </a:p>
        </p:txBody>
      </p:sp>
    </p:spTree>
    <p:extLst>
      <p:ext uri="{BB962C8B-B14F-4D97-AF65-F5344CB8AC3E}">
        <p14:creationId xmlns:p14="http://schemas.microsoft.com/office/powerpoint/2010/main" val="12258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2860E-DF28-418A-B3C3-F5EE8F6E4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1063" y="1055631"/>
            <a:ext cx="5759715" cy="3793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CE466C-C9AD-4381-8BE5-E594A7152B75}"/>
              </a:ext>
            </a:extLst>
          </p:cNvPr>
          <p:cNvSpPr txBox="1"/>
          <p:nvPr/>
        </p:nvSpPr>
        <p:spPr>
          <a:xfrm>
            <a:off x="3313725" y="5105400"/>
            <a:ext cx="5534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chào tạm biệt vườn hoa trước khi đi học.</a:t>
            </a:r>
          </a:p>
        </p:txBody>
      </p:sp>
    </p:spTree>
    <p:extLst>
      <p:ext uri="{BB962C8B-B14F-4D97-AF65-F5344CB8AC3E}">
        <p14:creationId xmlns:p14="http://schemas.microsoft.com/office/powerpoint/2010/main" val="18046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AA2B59-CFB9-45ED-ADA4-F02BA46EB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883" y="1121169"/>
            <a:ext cx="5910069" cy="3839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A09DB-C189-43C2-9251-9BC110907E91}"/>
              </a:ext>
            </a:extLst>
          </p:cNvPr>
          <p:cNvSpPr txBox="1"/>
          <p:nvPr/>
        </p:nvSpPr>
        <p:spPr>
          <a:xfrm>
            <a:off x="3320415" y="5289584"/>
            <a:ext cx="5867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đang tưới nước cho hoa.</a:t>
            </a:r>
          </a:p>
        </p:txBody>
      </p:sp>
    </p:spTree>
    <p:extLst>
      <p:ext uri="{BB962C8B-B14F-4D97-AF65-F5344CB8AC3E}">
        <p14:creationId xmlns:p14="http://schemas.microsoft.com/office/powerpoint/2010/main" val="40214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AD62FF-FBA8-48F7-B5B1-5A2D7B7F0D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247" y="3005442"/>
            <a:ext cx="5865343" cy="3350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A0FE27-6D17-41A9-9E36-3CBF5EC12BA2}"/>
              </a:ext>
            </a:extLst>
          </p:cNvPr>
          <p:cNvSpPr txBox="1"/>
          <p:nvPr/>
        </p:nvSpPr>
        <p:spPr>
          <a:xfrm>
            <a:off x="1180857" y="1197055"/>
            <a:ext cx="1021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x-none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và các bạn đã làm việc gì để chăm sóc cây?</a:t>
            </a:r>
            <a:endParaRPr lang="x-none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Kết quả công việc ra sao?</a:t>
            </a:r>
            <a:endParaRPr lang="x-none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có suy nghĩ gì khi làm xong việc đó?</a:t>
            </a:r>
            <a:endParaRPr lang="x-none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26E442-A68A-4074-8098-F49081455C23}"/>
              </a:ext>
            </a:extLst>
          </p:cNvPr>
          <p:cNvGrpSpPr/>
          <p:nvPr/>
        </p:nvGrpSpPr>
        <p:grpSpPr>
          <a:xfrm>
            <a:off x="571257" y="539538"/>
            <a:ext cx="10820400" cy="584775"/>
            <a:chOff x="265201" y="846107"/>
            <a:chExt cx="14391509" cy="7796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9B14D2-D9EC-45F0-B152-0E4F13D6125E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15" name="Google Shape;418;p36">
                <a:extLst>
                  <a:ext uri="{FF2B5EF4-FFF2-40B4-BE49-F238E27FC236}">
                    <a16:creationId xmlns:a16="http://schemas.microsoft.com/office/drawing/2014/main" id="{BC8BD5CA-443D-4959-9566-CECC3F4F6851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6" name="Google Shape;423;p36">
                <a:extLst>
                  <a:ext uri="{FF2B5EF4-FFF2-40B4-BE49-F238E27FC236}">
                    <a16:creationId xmlns:a16="http://schemas.microsoft.com/office/drawing/2014/main" id="{A0403125-1BCA-4056-A1B6-0422A01ACD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3CC05D-9108-4443-9238-2F5DC0126602}"/>
                </a:ext>
              </a:extLst>
            </p:cNvPr>
            <p:cNvSpPr txBox="1"/>
            <p:nvPr/>
          </p:nvSpPr>
          <p:spPr>
            <a:xfrm>
              <a:off x="1011787" y="846107"/>
              <a:ext cx="13644923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3 – 5 câu kể lại việc em và các bạn chăm sóc cây. </a:t>
              </a:r>
              <a:endPara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3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AAA742-39C1-4C52-AB10-4EF725D8E48C}"/>
              </a:ext>
            </a:extLst>
          </p:cNvPr>
          <p:cNvGrpSpPr/>
          <p:nvPr/>
        </p:nvGrpSpPr>
        <p:grpSpPr>
          <a:xfrm>
            <a:off x="698364" y="605945"/>
            <a:ext cx="10792757" cy="729711"/>
            <a:chOff x="280267" y="915918"/>
            <a:chExt cx="10792757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CE8887-E268-48AB-B401-EA236ABD1783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45AE31AA-DB3D-40C7-A83F-FE5B757E5A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61872" tIns="161872" rIns="161872" bIns="161872" anchor="ctr" anchorCtr="0">
                <a:noAutofit/>
              </a:bodyPr>
              <a:lstStyle/>
              <a:p>
                <a:pPr algn="just"/>
                <a:endParaRPr sz="1862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3BAAE62D-4EC2-4ADB-88AE-2F5136688D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61872" tIns="161872" rIns="161872" bIns="161872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53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F39148-993C-481E-B6E2-E5839D7B5C3D}"/>
                </a:ext>
              </a:extLst>
            </p:cNvPr>
            <p:cNvSpPr txBox="1"/>
            <p:nvPr/>
          </p:nvSpPr>
          <p:spPr>
            <a:xfrm>
              <a:off x="1033374" y="1085423"/>
              <a:ext cx="10039650" cy="524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3 – 5 câu kể lại việc em và các bạn chăm sóc cây. </a:t>
              </a:r>
              <a:endParaRPr lang="vi-VN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AE0DE4-8C20-49DF-858C-E037C0EFA81F}"/>
              </a:ext>
            </a:extLst>
          </p:cNvPr>
          <p:cNvSpPr/>
          <p:nvPr/>
        </p:nvSpPr>
        <p:spPr>
          <a:xfrm>
            <a:off x="571507" y="2783916"/>
            <a:ext cx="3786486" cy="15942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671D44-E9CC-43D3-A56B-87BC1BE312EF}"/>
              </a:ext>
            </a:extLst>
          </p:cNvPr>
          <p:cNvSpPr/>
          <p:nvPr/>
        </p:nvSpPr>
        <p:spPr>
          <a:xfrm>
            <a:off x="8107893" y="2856380"/>
            <a:ext cx="3034518" cy="144928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9F5D72-3D06-4271-8B52-0740DBA7D6F5}"/>
              </a:ext>
            </a:extLst>
          </p:cNvPr>
          <p:cNvSpPr/>
          <p:nvPr/>
        </p:nvSpPr>
        <p:spPr>
          <a:xfrm>
            <a:off x="4459341" y="4433562"/>
            <a:ext cx="3648551" cy="11237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8E188B-2D11-4DF0-BA31-F8ED8812DB40}"/>
              </a:ext>
            </a:extLst>
          </p:cNvPr>
          <p:cNvSpPr/>
          <p:nvPr/>
        </p:nvSpPr>
        <p:spPr>
          <a:xfrm>
            <a:off x="4428936" y="2098055"/>
            <a:ext cx="3648551" cy="66842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F1EE61-E6FC-4215-AF4C-92E9ABAAE6CB}"/>
              </a:ext>
            </a:extLst>
          </p:cNvPr>
          <p:cNvCxnSpPr/>
          <p:nvPr/>
        </p:nvCxnSpPr>
        <p:spPr>
          <a:xfrm>
            <a:off x="7463455" y="3530349"/>
            <a:ext cx="6140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FC1B25-F305-423C-9442-2A7E1691AEB6}"/>
              </a:ext>
            </a:extLst>
          </p:cNvPr>
          <p:cNvCxnSpPr>
            <a:cxnSpLocks/>
          </p:cNvCxnSpPr>
          <p:nvPr/>
        </p:nvCxnSpPr>
        <p:spPr>
          <a:xfrm flipH="1">
            <a:off x="4428937" y="3530349"/>
            <a:ext cx="64443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5136CB-6D8D-46DF-99FA-C6218E5EEB03}"/>
              </a:ext>
            </a:extLst>
          </p:cNvPr>
          <p:cNvCxnSpPr>
            <a:cxnSpLocks/>
          </p:cNvCxnSpPr>
          <p:nvPr/>
        </p:nvCxnSpPr>
        <p:spPr>
          <a:xfrm flipH="1">
            <a:off x="6178550" y="4021889"/>
            <a:ext cx="1" cy="4221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36DFFF-71F9-44A5-B029-55D4FF51D6EA}"/>
              </a:ext>
            </a:extLst>
          </p:cNvPr>
          <p:cNvCxnSpPr>
            <a:cxnSpLocks/>
          </p:cNvCxnSpPr>
          <p:nvPr/>
        </p:nvCxnSpPr>
        <p:spPr>
          <a:xfrm flipH="1" flipV="1">
            <a:off x="6178548" y="2739504"/>
            <a:ext cx="1" cy="4089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B805EF9-3CFB-4C93-8AB9-3127575E60DE}"/>
              </a:ext>
            </a:extLst>
          </p:cNvPr>
          <p:cNvSpPr/>
          <p:nvPr/>
        </p:nvSpPr>
        <p:spPr>
          <a:xfrm>
            <a:off x="5042969" y="3048487"/>
            <a:ext cx="2349541" cy="1015036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5237BE-D55B-4B1C-808A-6361C2ABE0A3}"/>
              </a:ext>
            </a:extLst>
          </p:cNvPr>
          <p:cNvSpPr/>
          <p:nvPr/>
        </p:nvSpPr>
        <p:spPr>
          <a:xfrm>
            <a:off x="4601266" y="3047230"/>
            <a:ext cx="3192357" cy="1015036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2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sóc cây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7D0C35-7761-4B5B-92F3-C617935FE8DA}"/>
              </a:ext>
            </a:extLst>
          </p:cNvPr>
          <p:cNvSpPr/>
          <p:nvPr/>
        </p:nvSpPr>
        <p:spPr>
          <a:xfrm>
            <a:off x="4428936" y="2082852"/>
            <a:ext cx="3695733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7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 em và các bạn </a:t>
            </a:r>
          </a:p>
          <a:p>
            <a:pPr algn="ctr"/>
            <a:r>
              <a:rPr lang="en-US" sz="2527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làm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06E652C-E5A4-4C25-A26D-CE3FB154068F}"/>
              </a:ext>
            </a:extLst>
          </p:cNvPr>
          <p:cNvSpPr/>
          <p:nvPr/>
        </p:nvSpPr>
        <p:spPr>
          <a:xfrm>
            <a:off x="8148432" y="3220535"/>
            <a:ext cx="2902142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và các bạn chăm sóc cây ở đâu? Khi nào?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F768DE-5C4B-4B6E-8550-F1D65734FD4C}"/>
              </a:ext>
            </a:extLst>
          </p:cNvPr>
          <p:cNvSpPr/>
          <p:nvPr/>
        </p:nvSpPr>
        <p:spPr>
          <a:xfrm>
            <a:off x="4561312" y="4646034"/>
            <a:ext cx="3516176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quả công việc đã làm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099C1A-5FAD-40C0-8C51-5FC34A1E9107}"/>
              </a:ext>
            </a:extLst>
          </p:cNvPr>
          <p:cNvSpPr/>
          <p:nvPr/>
        </p:nvSpPr>
        <p:spPr>
          <a:xfrm>
            <a:off x="587407" y="3195198"/>
            <a:ext cx="3786485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 nghĩ, cảm xúc của em và các bạn sau khi làm xong</a:t>
            </a:r>
          </a:p>
        </p:txBody>
      </p:sp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32267"/>
            <a:ext cx="12572999" cy="712160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B4E5841-930C-4657-BEAC-6DB921F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36" y="287192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endParaRPr lang="en-US" altLang="en-US" sz="3192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>
                <a:solidFill>
                  <a:srgbClr val="FFFFFF"/>
                </a:solidFill>
                <a:latin typeface="HP001 4 hàng" pitchFamily="34" charset="0"/>
              </a:rPr>
              <a:t>Thứ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… </a:t>
            </a:r>
            <a:r>
              <a:rPr lang="en-US" sz="3192" b="1" dirty="0" err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192" b="1" dirty="0" err="1">
                <a:solidFill>
                  <a:srgbClr val="FFFFFF"/>
                </a:solidFill>
                <a:latin typeface="HP001 4 hàng" pitchFamily="34" charset="0"/>
              </a:rPr>
              <a:t>gày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… </a:t>
            </a:r>
            <a:r>
              <a:rPr lang="en-US" sz="3192" b="1" dirty="0" err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192" b="1" dirty="0" err="1">
                <a:solidFill>
                  <a:srgbClr val="FFFFFF"/>
                </a:solidFill>
                <a:latin typeface="HP001 4 hàng" pitchFamily="34" charset="0"/>
              </a:rPr>
              <a:t>háng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… </a:t>
            </a:r>
            <a:r>
              <a:rPr lang="en-US" sz="3192" b="1" dirty="0" err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192" b="1" dirty="0" err="1">
                <a:solidFill>
                  <a:srgbClr val="FFFFFF"/>
                </a:solidFill>
                <a:latin typeface="HP001 4 hàng" pitchFamily="34" charset="0"/>
              </a:rPr>
              <a:t>ăm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202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7088EA1-B66E-4805-B802-FCC27BF3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875" y="1151642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538" y="1650468"/>
            <a:ext cx="5978071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lv-LV" altLang="en-US" sz="3192" b="1">
                <a:solidFill>
                  <a:srgbClr val="FFFFFF"/>
                </a:solidFill>
                <a:latin typeface="HP001 4 hàng" pitchFamily="34" charset="0"/>
              </a:rPr>
              <a:t> Mùa vàng </a:t>
            </a: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7EDC7-64BB-45B4-8B74-A5CD7661525A}"/>
              </a:ext>
            </a:extLst>
          </p:cNvPr>
          <p:cNvSpPr/>
          <p:nvPr/>
        </p:nvSpPr>
        <p:spPr>
          <a:xfrm>
            <a:off x="632618" y="2363516"/>
            <a:ext cx="10820399" cy="4022032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/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2.                         Bài làm</a:t>
            </a:r>
          </a:p>
          <a:p>
            <a:pPr algn="just"/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	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Cứ dịp cuĒ Ǉuần, em lại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Ό;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o các a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ζ ε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ị Ǉr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g xĪ đi dŧ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ω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ǎ ǧ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΅ζ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jċ ǇrưŊg và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ăm sŉ cây xa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ζ Λ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łn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ι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ố. Chúng em ǟủ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au Ǖ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Μ˛Ι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ǟác dưƞ các gǬ cây, ǟē cùng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au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ổ cỏ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 cho cây.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υ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Ğt wgày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ủ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ật, hai lĒ cây Ǉr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g xĪ cùng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 con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 đưŊg 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đ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ã sạ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ε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sẽ, jƞ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Ε˞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hẳn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łn. Em và jĊ wgưƟ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ìn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au cưƟ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ật Ǉư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Π Α˘ Ό˘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h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İn w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Ηϛ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m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νί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i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i cùng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au làm đư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ϑ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jŎ 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νμ</a:t>
            </a:r>
            <a:r>
              <a:rPr lang="vi-VN" sz="3192" b="1">
                <a:solidFill>
                  <a:srgbClr val="FFFFFF"/>
                </a:solidFill>
                <a:latin typeface="HP001 4 hàng" pitchFamily="34" charset="0"/>
              </a:rPr>
              <a:t>İc có Ş</a:t>
            </a:r>
            <a:r>
              <a:rPr lang="el-GR" sz="3192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endParaRPr lang="vi-VN" sz="3192" b="1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72524"/>
            <a:ext cx="10039650" cy="1934281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algn="ctr"/>
            <a:r>
              <a:rPr lang="en-US" sz="5985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  <a:p>
            <a:pPr algn="ctr"/>
            <a:r>
              <a:rPr lang="en-US" sz="5985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4749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00153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" y="2550840"/>
            <a:ext cx="12198232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" y="828598"/>
            <a:ext cx="16306925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6" y="206149"/>
            <a:ext cx="1637536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63" y="4870830"/>
            <a:ext cx="5457895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4663" y="2646601"/>
            <a:ext cx="7544706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139" y="3108224"/>
            <a:ext cx="2143891" cy="30312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92158" y="2994148"/>
            <a:ext cx="2291156" cy="3144446"/>
            <a:chOff x="1797983" y="2928034"/>
            <a:chExt cx="2450167" cy="3362678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2739" y="3857934"/>
            <a:ext cx="1838179" cy="276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3492764" y="3008773"/>
            <a:ext cx="2282806" cy="3119746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0274" y="5431903"/>
            <a:ext cx="1727131" cy="754100"/>
          </a:xfrm>
          <a:prstGeom prst="rect">
            <a:avLst/>
          </a:prstGeom>
        </p:spPr>
      </p:pic>
      <p:pic>
        <p:nvPicPr>
          <p:cNvPr id="17" name="Picture 16" hidden="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9" name="Picture 18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FEF091-56CA-4D15-BD7E-0E3A688C6400}"/>
              </a:ext>
            </a:extLst>
          </p:cNvPr>
          <p:cNvSpPr txBox="1"/>
          <p:nvPr/>
        </p:nvSpPr>
        <p:spPr>
          <a:xfrm>
            <a:off x="2016639" y="1208625"/>
            <a:ext cx="8534400" cy="24405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THỬ TÀI BẮN CUNG</a:t>
            </a:r>
          </a:p>
        </p:txBody>
      </p:sp>
    </p:spTree>
    <p:extLst>
      <p:ext uri="{BB962C8B-B14F-4D97-AF65-F5344CB8AC3E}">
        <p14:creationId xmlns:p14="http://schemas.microsoft.com/office/powerpoint/2010/main" val="1207963946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sp>
        <p:nvSpPr>
          <p:cNvPr id="30" name="Flowchart: Alternate Process 3"/>
          <p:cNvSpPr/>
          <p:nvPr/>
        </p:nvSpPr>
        <p:spPr>
          <a:xfrm>
            <a:off x="1490317" y="471745"/>
            <a:ext cx="5497517" cy="2329617"/>
          </a:xfrm>
          <a:prstGeom prst="roundRect">
            <a:avLst>
              <a:gd name="adj" fmla="val 6259"/>
            </a:avLst>
          </a:prstGeom>
          <a:solidFill>
            <a:schemeClr val="tx2">
              <a:lumMod val="75000"/>
            </a:schemeClr>
          </a:solidFill>
          <a:ln w="1905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600" b="1" kern="1200">
                <a:solidFill>
                  <a:srgbClr val="002060"/>
                </a:solidFill>
                <a:latin typeface="+mj-lt"/>
              </a:rPr>
              <a:t>Đâu là việc chúng ta nên làm trong dịp Tết?</a:t>
            </a:r>
            <a:endParaRPr lang="en-US" sz="3600" b="1" kern="1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948" y="3429631"/>
            <a:ext cx="2143891" cy="30312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90317" y="3548303"/>
            <a:ext cx="2291156" cy="3144446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898" y="4412088"/>
            <a:ext cx="1838179" cy="276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0923" y="3562927"/>
            <a:ext cx="2282806" cy="3119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32681">
            <a:off x="2240720" y="4510628"/>
            <a:ext cx="1838179" cy="2760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7654628" y="508515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Nói hoặc viết lời chúc Tết</a:t>
            </a:r>
            <a:endParaRPr lang="en-US" sz="3591" b="1" kern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54628" y="1798010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Ăn thật nhiều</a:t>
            </a:r>
            <a:endParaRPr lang="en-US" sz="3591" b="1" kern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7354" y="5611528"/>
            <a:ext cx="1727131" cy="748018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12746626" y="508515"/>
            <a:ext cx="912138" cy="912138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19578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sp>
        <p:nvSpPr>
          <p:cNvPr id="30" name="Flowchart: Alternate Process 3"/>
          <p:cNvSpPr/>
          <p:nvPr/>
        </p:nvSpPr>
        <p:spPr>
          <a:xfrm>
            <a:off x="565823" y="597214"/>
            <a:ext cx="5497517" cy="2257643"/>
          </a:xfrm>
          <a:prstGeom prst="roundRect">
            <a:avLst>
              <a:gd name="adj" fmla="val 6259"/>
            </a:avLst>
          </a:prstGeom>
          <a:solidFill>
            <a:schemeClr val="tx2">
              <a:lumMod val="75000"/>
            </a:schemeClr>
          </a:solidFill>
          <a:ln w="1270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2114">
              <a:buClrTx/>
              <a:defRPr/>
            </a:pPr>
            <a:r>
              <a:rPr lang="en-US" sz="3200" b="1" kern="1200">
                <a:solidFill>
                  <a:srgbClr val="000000"/>
                </a:solidFill>
                <a:latin typeface="+mj-lt"/>
              </a:rPr>
              <a:t>Theo em, đâu là tấm thiệp chúc Tết?</a:t>
            </a:r>
            <a:endParaRPr lang="en-US" sz="3200" b="1" kern="1200" dirty="0">
              <a:solidFill>
                <a:srgbClr val="000000"/>
              </a:solidFill>
              <a:latin typeface="+mj-lt"/>
            </a:endParaRPr>
          </a:p>
          <a:p>
            <a:pPr algn="ctr" defTabSz="912114">
              <a:buClrTx/>
              <a:defRPr/>
            </a:pPr>
            <a:endParaRPr lang="en-US" sz="3192" b="1" kern="1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948" y="3429631"/>
            <a:ext cx="2143891" cy="30312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90317" y="3548303"/>
            <a:ext cx="2291156" cy="3144446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898" y="4412088"/>
            <a:ext cx="1838179" cy="276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0923" y="3562927"/>
            <a:ext cx="2282806" cy="3119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32681">
            <a:off x="2240720" y="4510628"/>
            <a:ext cx="1838179" cy="2760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647601" y="133814"/>
            <a:ext cx="3522211" cy="150420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270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A.            </a:t>
            </a:r>
            <a:endParaRPr lang="en-US" sz="3591" b="1" kern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47601" y="1924163"/>
            <a:ext cx="3522211" cy="150420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270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B.</a:t>
            </a:r>
            <a:endParaRPr lang="en-US" sz="3591" b="1" kern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7354" y="5611528"/>
            <a:ext cx="1727131" cy="748018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12746626" y="508515"/>
            <a:ext cx="912138" cy="912138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  <p:pic>
        <p:nvPicPr>
          <p:cNvPr id="26" name="Picture 2" descr="Cách làm thiệp chúc mừng năm mới 2020. - YouTube">
            <a:extLst>
              <a:ext uri="{FF2B5EF4-FFF2-40B4-BE49-F238E27FC236}">
                <a16:creationId xmlns:a16="http://schemas.microsoft.com/office/drawing/2014/main" id="{2E1A31E5-AED2-4B60-80BF-FDFF5A7A1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083" l="10000" r="7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9" r="21949"/>
          <a:stretch/>
        </p:blipFill>
        <p:spPr bwMode="auto">
          <a:xfrm>
            <a:off x="8467217" y="184157"/>
            <a:ext cx="1702595" cy="14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ưu Thiếp Chúc Mừng Sinh Nhật Bánh Ngọt Đầy Màu Sắc Giấy Thiệp Chúc Mừng  Thẻ Bật Lên Thủ Công 3D | Thiệp - Bưu ảnh | GiaSach.Com.Vn">
            <a:extLst>
              <a:ext uri="{FF2B5EF4-FFF2-40B4-BE49-F238E27FC236}">
                <a16:creationId xmlns:a16="http://schemas.microsoft.com/office/drawing/2014/main" id="{78CC4E41-6D07-4C2E-9B1E-5BF881FB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85" y="1873820"/>
            <a:ext cx="1466457" cy="14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40993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sp>
        <p:nvSpPr>
          <p:cNvPr id="30" name="Flowchart: Alternate Process 3"/>
          <p:cNvSpPr/>
          <p:nvPr/>
        </p:nvSpPr>
        <p:spPr>
          <a:xfrm>
            <a:off x="442119" y="471745"/>
            <a:ext cx="6545715" cy="2329617"/>
          </a:xfrm>
          <a:prstGeom prst="roundRect">
            <a:avLst>
              <a:gd name="adj" fmla="val 6259"/>
            </a:avLst>
          </a:prstGeom>
          <a:solidFill>
            <a:schemeClr val="tx2">
              <a:lumMod val="75000"/>
            </a:schemeClr>
          </a:solidFill>
          <a:ln w="9525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600" b="1" i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 chúc ông bà sống lâu trăm tuổi!</a:t>
            </a:r>
          </a:p>
          <a:p>
            <a:pPr algn="just" defTabSz="912114">
              <a:buClrTx/>
              <a:defRPr/>
            </a:pPr>
            <a:r>
              <a:rPr lang="en-US" sz="3600" b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đây là lời chúc dành cho ai trong dịp Tết?</a:t>
            </a:r>
            <a:endParaRPr lang="en-US" sz="3600" b="1" kern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948" y="3429631"/>
            <a:ext cx="2143891" cy="30312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90317" y="3548303"/>
            <a:ext cx="2291156" cy="3144446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898" y="4412088"/>
            <a:ext cx="1838179" cy="276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0923" y="3562927"/>
            <a:ext cx="2282806" cy="3119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32681">
            <a:off x="2240720" y="4510628"/>
            <a:ext cx="1838179" cy="2760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7654628" y="1798010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bà</a:t>
            </a:r>
            <a:endParaRPr lang="en-US" sz="3591" b="1" kern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54628" y="490056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mẹ</a:t>
            </a:r>
            <a:endParaRPr lang="en-US" sz="3591" b="1" kern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7354" y="5611528"/>
            <a:ext cx="1727131" cy="748018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12372563" y="1889224"/>
            <a:ext cx="912138" cy="912138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234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2895" t="3263" r="16733" b="12892"/>
          <a:stretch/>
        </p:blipFill>
        <p:spPr>
          <a:xfrm>
            <a:off x="4290129" y="1696515"/>
            <a:ext cx="3574970" cy="4598711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242" y="5921216"/>
            <a:ext cx="1727131" cy="748018"/>
          </a:xfrm>
          <a:prstGeom prst="rect">
            <a:avLst/>
          </a:prstGeom>
        </p:spPr>
      </p:pic>
      <p:pic>
        <p:nvPicPr>
          <p:cNvPr id="7" name="Picture 6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83754" y="1857467"/>
            <a:ext cx="5478106" cy="427680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679585"/>
              </a:avLst>
            </a:prstTxWarp>
            <a:spAutoFit/>
          </a:bodyPr>
          <a:lstStyle/>
          <a:p>
            <a:pPr algn="ctr" defTabSz="912114">
              <a:buClrTx/>
              <a:defRPr/>
            </a:pPr>
            <a:r>
              <a:rPr lang="en-US" sz="8778" b="1" kern="120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>
                  <a:glow rad="76200">
                    <a:srgbClr val="FF0000"/>
                  </a:glow>
                </a:effectLst>
                <a:latin typeface="Bauhaus 93" panose="04030905020B02020C02" pitchFamily="82" charset="0"/>
                <a:ea typeface="+mn-ea"/>
                <a:cs typeface="+mn-cs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437574927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33CE6-C6C9-41A3-BC7A-739EE4F9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5"/>
          <a:stretch/>
        </p:blipFill>
        <p:spPr>
          <a:xfrm>
            <a:off x="137319" y="-47593"/>
            <a:ext cx="12004441" cy="6600793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56391F7-613F-420A-8361-12902FD4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40" y="526336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8B298E-07D6-4D8D-BC86-D762053CCE22}"/>
              </a:ext>
            </a:extLst>
          </p:cNvPr>
          <p:cNvSpPr txBox="1"/>
          <p:nvPr/>
        </p:nvSpPr>
        <p:spPr>
          <a:xfrm>
            <a:off x="1931746" y="1108588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43AD7-CE49-4242-B2FE-808E267B4D69}"/>
              </a:ext>
            </a:extLst>
          </p:cNvPr>
          <p:cNvSpPr txBox="1"/>
          <p:nvPr/>
        </p:nvSpPr>
        <p:spPr>
          <a:xfrm>
            <a:off x="509468" y="872492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B34668-7209-4FC2-A81B-13DA923DFB0B}"/>
              </a:ext>
            </a:extLst>
          </p:cNvPr>
          <p:cNvSpPr txBox="1">
            <a:spLocks/>
          </p:cNvSpPr>
          <p:nvPr/>
        </p:nvSpPr>
        <p:spPr>
          <a:xfrm>
            <a:off x="3126599" y="189775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VÀNG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19052-6D06-4357-9F9D-F816CE7425BE}"/>
              </a:ext>
            </a:extLst>
          </p:cNvPr>
          <p:cNvSpPr txBox="1"/>
          <p:nvPr/>
        </p:nvSpPr>
        <p:spPr>
          <a:xfrm>
            <a:off x="6690519" y="3398838"/>
            <a:ext cx="1219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S/29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899319" y="762000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>
                  <a:solidFill>
                    <a:schemeClr val="accent4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 tranh,</a:t>
              </a:r>
              <a:r>
                <a:rPr lang="en-US" sz="3200" b="1">
                  <a:solidFill>
                    <a:schemeClr val="accent4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200" b="1">
                  <a:solidFill>
                    <a:schemeClr val="accent4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 về việc bạn nhỏ đang làm.</a:t>
              </a:r>
              <a:endPara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4FAB792-6139-4EC3-BF36-4A68570BE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95"/>
          <a:stretch/>
        </p:blipFill>
        <p:spPr>
          <a:xfrm>
            <a:off x="2620674" y="1600200"/>
            <a:ext cx="6865612" cy="47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C2EAE5-72C1-4B53-87F2-25D159D7D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4610" y="1124325"/>
            <a:ext cx="5945325" cy="3916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7408FD-A9AD-4DEE-9022-68B2870352D9}"/>
              </a:ext>
            </a:extLst>
          </p:cNvPr>
          <p:cNvSpPr txBox="1"/>
          <p:nvPr/>
        </p:nvSpPr>
        <p:spPr>
          <a:xfrm>
            <a:off x="4273609" y="5340673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đang bắt sâu.</a:t>
            </a:r>
          </a:p>
        </p:txBody>
      </p:sp>
    </p:spTree>
    <p:extLst>
      <p:ext uri="{BB962C8B-B14F-4D97-AF65-F5344CB8AC3E}">
        <p14:creationId xmlns:p14="http://schemas.microsoft.com/office/powerpoint/2010/main" val="37113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454</Words>
  <Application>Microsoft Office PowerPoint</Application>
  <PresentationFormat>Custom</PresentationFormat>
  <Paragraphs>74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 Rounded MT Bold</vt:lpstr>
      <vt:lpstr>Calibri</vt:lpstr>
      <vt:lpstr>Dosis</vt:lpstr>
      <vt:lpstr>iCiel Cadena</vt:lpstr>
      <vt:lpstr>HP001 4 hàng</vt:lpstr>
      <vt:lpstr>Source Sans Pro</vt:lpstr>
      <vt:lpstr>Titan One</vt:lpstr>
      <vt:lpstr>Quicksand</vt:lpstr>
      <vt:lpstr>Arial-Rounded</vt:lpstr>
      <vt:lpstr>Fira Sans Extra Condensed Medium</vt:lpstr>
      <vt:lpstr>Arrus-Black</vt:lpstr>
      <vt:lpstr>Bauhaus 93</vt:lpstr>
      <vt:lpstr>Arial</vt:lpstr>
      <vt:lpstr>AvantGarde</vt:lpstr>
      <vt:lpstr>Tahoma</vt:lpstr>
      <vt:lpstr>Pre-K for Christian Schools: God Created Families to Love One Another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asus</cp:lastModifiedBy>
  <cp:revision>85</cp:revision>
  <dcterms:modified xsi:type="dcterms:W3CDTF">2026-01-05T05:36:53Z</dcterms:modified>
</cp:coreProperties>
</file>