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sldIdLst>
    <p:sldId id="281" r:id="rId5"/>
    <p:sldId id="301" r:id="rId6"/>
    <p:sldId id="421" r:id="rId7"/>
    <p:sldId id="303" r:id="rId8"/>
    <p:sldId id="304" r:id="rId9"/>
    <p:sldId id="305" r:id="rId10"/>
    <p:sldId id="307" r:id="rId11"/>
    <p:sldId id="308" r:id="rId12"/>
    <p:sldId id="313" r:id="rId13"/>
    <p:sldId id="314" r:id="rId14"/>
    <p:sldId id="316" r:id="rId15"/>
    <p:sldId id="317" r:id="rId16"/>
    <p:sldId id="420" r:id="rId17"/>
    <p:sldId id="310" r:id="rId18"/>
    <p:sldId id="319" r:id="rId19"/>
    <p:sldId id="323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58" d="100"/>
          <a:sy n="58" d="100"/>
        </p:scale>
        <p:origin x="10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54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32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88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6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90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65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5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40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60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78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0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509AA-114B-43ED-9CF4-6F1A6EBD38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64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F7C4F-A1A2-4068-A6A8-39EB746034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89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3612E-541C-447B-AB69-B2D23321F7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215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4B1C0-44DB-428E-AAD8-67A9C6F996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386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12804-1172-4555-AB00-1BE41FB655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1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E67AA-D287-4B27-BBDE-407D3FF7B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5F5D5-8F67-4387-9642-E8E1BE13E3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960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A8641-6A95-4013-A030-A9840A7CB6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3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7FB78-98A2-4E3C-86EA-5C5B66C6ED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55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2FE1B-6EB6-42E7-AF74-30F66EB9AE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93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9898A-D084-4D05-9D89-E511A1DA7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4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4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7.mp3"/><Relationship Id="rId7" Type="http://schemas.openxmlformats.org/officeDocument/2006/relationships/image" Target="../media/image4.gif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0.jp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1.png"/><Relationship Id="rId4" Type="http://schemas.openxmlformats.org/officeDocument/2006/relationships/audio" Target="../media/media7.mp3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7.mp3"/><Relationship Id="rId7" Type="http://schemas.openxmlformats.org/officeDocument/2006/relationships/image" Target="../media/image1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2.jpg"/><Relationship Id="rId5" Type="http://schemas.openxmlformats.org/officeDocument/2006/relationships/slideLayout" Target="../slideLayouts/slideLayout24.xml"/><Relationship Id="rId4" Type="http://schemas.openxmlformats.org/officeDocument/2006/relationships/audio" Target="../media/media7.mp3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7.mp3"/><Relationship Id="rId7" Type="http://schemas.openxmlformats.org/officeDocument/2006/relationships/image" Target="../media/image1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2.jp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7.mp3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4.gi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gif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gif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15880" y="1772971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+mj-lt"/>
              </a:rPr>
              <a:t>Tiết </a:t>
            </a:r>
            <a:r>
              <a:rPr lang="en-US" sz="4800" b="1" dirty="0">
                <a:solidFill>
                  <a:srgbClr val="FF0000"/>
                </a:solidFill>
                <a:latin typeface="+mj-lt"/>
              </a:rPr>
              <a:t>27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7608" y="2636913"/>
            <a:ext cx="597666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Calibri"/>
              </a:rPr>
              <a:t>HỌC HÁT BÀI TRANG TRẠI VUI VẺ</a:t>
            </a:r>
            <a:endParaRPr lang="en-US" sz="2400"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03" y="6031808"/>
            <a:ext cx="826192" cy="826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866" y="6309320"/>
            <a:ext cx="301199" cy="241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2710" y="379213"/>
            <a:ext cx="7824083" cy="340982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667411" y="3515198"/>
            <a:ext cx="3533045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latin typeface="Times New Roman"/>
                <a:ea typeface="Times New Roman"/>
              </a:rPr>
              <a:t>Lời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việt</a:t>
            </a:r>
            <a:r>
              <a:rPr lang="en-US" sz="2000" b="1" dirty="0">
                <a:latin typeface="Times New Roman"/>
                <a:ea typeface="Times New Roman"/>
              </a:rPr>
              <a:t>: </a:t>
            </a:r>
            <a:r>
              <a:rPr lang="vi-VN" sz="2000" b="1" dirty="0">
                <a:latin typeface="Times New Roman"/>
                <a:ea typeface="Times New Roman"/>
              </a:rPr>
              <a:t>Phương Mai sưu tầm</a:t>
            </a:r>
            <a:endParaRPr lang="en-US" sz="2000" b="1" dirty="0">
              <a:latin typeface="Times New Roman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0055" y="3175085"/>
            <a:ext cx="219265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Nhạc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Nước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ngoài</a:t>
            </a:r>
            <a:endParaRPr lang="en-US" sz="2000" b="1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19" y="3930896"/>
            <a:ext cx="858120" cy="758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631" y="2558087"/>
            <a:ext cx="858120" cy="7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6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 flipV="1">
            <a:off x="3193468" y="1196752"/>
            <a:ext cx="5805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Câu</a:t>
            </a:r>
            <a:r>
              <a:rPr lang="en-US" sz="4000" b="1" dirty="0">
                <a:solidFill>
                  <a:srgbClr val="0070C0"/>
                </a:solidFill>
              </a:rPr>
              <a:t> 6 </a:t>
            </a:r>
            <a:r>
              <a:rPr lang="en-US" sz="4000" b="1" dirty="0" err="1">
                <a:solidFill>
                  <a:srgbClr val="0070C0"/>
                </a:solidFill>
              </a:rPr>
              <a:t>lời</a:t>
            </a:r>
            <a:r>
              <a:rPr lang="en-US" sz="4000" b="1" dirty="0">
                <a:solidFill>
                  <a:srgbClr val="0070C0"/>
                </a:solidFill>
              </a:rPr>
              <a:t> 3 </a:t>
            </a:r>
            <a:r>
              <a:rPr lang="en-US" sz="4000" b="1" dirty="0" err="1">
                <a:solidFill>
                  <a:srgbClr val="0070C0"/>
                </a:solidFill>
              </a:rPr>
              <a:t>giống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câu</a:t>
            </a:r>
            <a:r>
              <a:rPr lang="en-US" sz="4000" b="1" dirty="0">
                <a:solidFill>
                  <a:srgbClr val="0070C0"/>
                </a:solidFill>
              </a:rPr>
              <a:t> 1</a:t>
            </a:r>
          </a:p>
        </p:txBody>
      </p:sp>
      <p:sp>
        <p:nvSpPr>
          <p:cNvPr id="2" name="Rectangle 1"/>
          <p:cNvSpPr/>
          <p:nvPr/>
        </p:nvSpPr>
        <p:spPr>
          <a:xfrm>
            <a:off x="1343472" y="2228672"/>
            <a:ext cx="9505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Kìa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trong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nông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là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bao con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Bò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i 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ai ồ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796" y="6668024"/>
            <a:ext cx="236963" cy="189976"/>
          </a:xfrm>
          <a:prstGeom prst="rect">
            <a:avLst/>
          </a:prstGeom>
        </p:spPr>
      </p:pic>
      <p:pic>
        <p:nvPicPr>
          <p:cNvPr id="5" name="6 L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75520" y="3798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6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7848" y="635588"/>
            <a:ext cx="1949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</a:rPr>
              <a:t>Câu</a:t>
            </a:r>
            <a:r>
              <a:rPr lang="en-US" sz="6000" b="1" dirty="0">
                <a:solidFill>
                  <a:srgbClr val="0070C0"/>
                </a:solidFill>
              </a:rPr>
              <a:t> 7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1504" y="2260851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Hôm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nay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em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về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thă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m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trại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ồ </a:t>
            </a:r>
            <a:endParaRPr lang="en-US" sz="4800" dirty="0"/>
          </a:p>
        </p:txBody>
      </p:sp>
      <p:pic>
        <p:nvPicPr>
          <p:cNvPr id="4" name="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20136" y="38305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2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7848" y="908720"/>
            <a:ext cx="1949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err="1">
                <a:solidFill>
                  <a:srgbClr val="0070C0"/>
                </a:solidFill>
              </a:rPr>
              <a:t>Câu</a:t>
            </a:r>
            <a:r>
              <a:rPr lang="en-US" sz="6000" b="1">
                <a:solidFill>
                  <a:srgbClr val="0070C0"/>
                </a:solidFill>
              </a:rPr>
              <a:t> 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80" y="6689620"/>
            <a:ext cx="105013" cy="841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1928" y="2420888"/>
            <a:ext cx="61093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5400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54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5400" i="1" dirty="0">
                <a:solidFill>
                  <a:srgbClr val="333333"/>
                </a:solidFill>
                <a:latin typeface="Times New Roman"/>
                <a:ea typeface="Calibri"/>
              </a:rPr>
              <a:t> ai ồ - </a:t>
            </a:r>
            <a:r>
              <a:rPr lang="en-US" sz="54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5400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54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5400" i="1" dirty="0">
                <a:solidFill>
                  <a:srgbClr val="333333"/>
                </a:solidFill>
                <a:latin typeface="Times New Roman"/>
                <a:ea typeface="Calibri"/>
              </a:rPr>
              <a:t> ai ồ  </a:t>
            </a:r>
            <a:endParaRPr lang="en-US" sz="5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4" name="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03512" y="2734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9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54" y="104214"/>
            <a:ext cx="9003024" cy="51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375" y="3120028"/>
            <a:ext cx="1963340" cy="21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" y="2187012"/>
            <a:ext cx="1799167" cy="248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AB7BE5D-7AFA-43C6-B608-7C1A3C993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1014"/>
            <a:ext cx="12192000" cy="185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NGHE MAU TRAG TRAI VV THEO SAH - Part 1 lan.mp3">
            <a:hlinkClick r:id="" action="ppaction://media"/>
            <a:extLst>
              <a:ext uri="{FF2B5EF4-FFF2-40B4-BE49-F238E27FC236}">
                <a16:creationId xmlns:a16="http://schemas.microsoft.com/office/drawing/2014/main" id="{A7AB1872-BB28-4512-9BCB-7ABDD7D2B2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99114" y="1599798"/>
            <a:ext cx="609600" cy="609600"/>
          </a:xfrm>
          <a:prstGeom prst="rect">
            <a:avLst/>
          </a:prstGeom>
        </p:spPr>
      </p:pic>
      <p:pic>
        <p:nvPicPr>
          <p:cNvPr id="2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370978A6-0E72-6B4A-5577-6673A0947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221" y="3213707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2D50D5D8-029F-6A64-629B-27F120B1A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66" y="3213707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AB0DD296-04B0-A72E-CCB4-3757D6B7C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06" y="3245114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86BCB42B-CC83-B8CC-13C8-7DAB1C402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59" y="2025513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38D4F32E-F89D-6E86-8A37-27A04EADB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00" y="2026694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00711805-5BE8-01B1-C92A-D7F17B3E1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410" y="2025513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A88948E4-FB76-FF1B-726F-E36924C84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44" y="1928604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499D8941-A77A-3D16-9AF3-54F356A38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392" y="4186860"/>
            <a:ext cx="388938" cy="30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6AD12F82-F2C6-7CC0-F2E9-2379CB29A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79" y="5007619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284EB060-4A73-2958-D925-2A5CF22BB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0" y="5022159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F80F49EA-DB1D-D02E-057E-66F955CEE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72" y="4248141"/>
            <a:ext cx="432317" cy="30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07DCEEF1-C3D4-9AF6-A48B-3F7890118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105" y="3269014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6B6C6721-17A6-CCB4-71BA-D37085E7B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976" y="4186411"/>
            <a:ext cx="432318" cy="3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6EFC6A7B-864D-72FD-FFDD-BF2DA4D5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722" y="5015139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7FB3BC4A-2C54-28E4-CD47-E92A075D6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78" y="5020551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D08EEC49-3AD7-A3DA-9464-E2B1B7A22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457" y="4120767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FF58BC2-00E2-84D2-3459-03E58CF0B716}"/>
              </a:ext>
            </a:extLst>
          </p:cNvPr>
          <p:cNvSpPr txBox="1"/>
          <p:nvPr/>
        </p:nvSpPr>
        <p:spPr>
          <a:xfrm>
            <a:off x="551384" y="135477"/>
            <a:ext cx="291486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 KẾT HỢP GÕ ĐỆM THEO NHỊP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7528" y="0"/>
            <a:ext cx="4248472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 hợp vỗ tay phách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4" y="834030"/>
            <a:ext cx="858120" cy="75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73" y="6689619"/>
            <a:ext cx="210027" cy="168381"/>
          </a:xfrm>
          <a:prstGeom prst="rect">
            <a:avLst/>
          </a:prstGeom>
        </p:spPr>
      </p:pic>
      <p:pic>
        <p:nvPicPr>
          <p:cNvPr id="9" name="TRAG TRAI VV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87543" y="603433"/>
            <a:ext cx="609600" cy="609600"/>
          </a:xfrm>
          <a:prstGeom prst="rect">
            <a:avLst/>
          </a:prstGeom>
        </p:spPr>
      </p:pic>
      <p:pic>
        <p:nvPicPr>
          <p:cNvPr id="2" name="Trang trại vui vẻ (Karaoke theo bài hát mẫu NXBGD)">
            <a:hlinkClick r:id="" action="ppaction://media"/>
            <a:extLst>
              <a:ext uri="{FF2B5EF4-FFF2-40B4-BE49-F238E27FC236}">
                <a16:creationId xmlns:a16="http://schemas.microsoft.com/office/drawing/2014/main" id="{56FFB680-E303-4A03-71D8-A7C37363A6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3392" y="2060848"/>
            <a:ext cx="504056" cy="5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2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88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5679" y="1268760"/>
            <a:ext cx="45365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/>
                <a:ea typeface="Calibri"/>
              </a:rPr>
              <a:t>+</a:t>
            </a:r>
            <a:r>
              <a:rPr lang="en-US" sz="2800" dirty="0" err="1">
                <a:latin typeface="Times New Roman"/>
                <a:ea typeface="Calibri"/>
              </a:rPr>
              <a:t>Nhóm</a:t>
            </a:r>
            <a:r>
              <a:rPr lang="en-US" sz="2800" dirty="0">
                <a:latin typeface="Times New Roman"/>
                <a:ea typeface="Calibri"/>
              </a:rPr>
              <a:t> 1 </a:t>
            </a:r>
            <a:r>
              <a:rPr lang="en-US" sz="2800" dirty="0" err="1">
                <a:latin typeface="Times New Roman"/>
                <a:ea typeface="Calibri"/>
              </a:rPr>
              <a:t>hát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câu</a:t>
            </a:r>
            <a:r>
              <a:rPr lang="en-US" sz="2800" dirty="0">
                <a:latin typeface="Times New Roman"/>
                <a:ea typeface="Calibri"/>
              </a:rPr>
              <a:t> 1/3/5/</a:t>
            </a:r>
          </a:p>
          <a:p>
            <a:pPr algn="just"/>
            <a:r>
              <a:rPr lang="en-US" sz="2800" dirty="0">
                <a:latin typeface="Times New Roman"/>
                <a:ea typeface="Calibri"/>
              </a:rPr>
              <a:t>+</a:t>
            </a:r>
            <a:r>
              <a:rPr lang="en-US" sz="2800" dirty="0" err="1">
                <a:latin typeface="Times New Roman"/>
                <a:ea typeface="Calibri"/>
              </a:rPr>
              <a:t>Nhóm</a:t>
            </a:r>
            <a:r>
              <a:rPr lang="en-US" sz="2800" dirty="0">
                <a:latin typeface="Times New Roman"/>
                <a:ea typeface="Calibri"/>
              </a:rPr>
              <a:t> 2 </a:t>
            </a:r>
            <a:r>
              <a:rPr lang="en-US" sz="2800" dirty="0" err="1">
                <a:latin typeface="Times New Roman"/>
                <a:ea typeface="Calibri"/>
              </a:rPr>
              <a:t>hát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câu</a:t>
            </a:r>
            <a:r>
              <a:rPr lang="en-US" sz="2800" dirty="0">
                <a:latin typeface="Times New Roman"/>
                <a:ea typeface="Calibri"/>
              </a:rPr>
              <a:t> 2/4/6/</a:t>
            </a:r>
          </a:p>
          <a:p>
            <a:pPr algn="just"/>
            <a:r>
              <a:rPr lang="en-US" sz="2800" dirty="0">
                <a:latin typeface="Times New Roman"/>
                <a:ea typeface="Calibri"/>
              </a:rPr>
              <a:t>+</a:t>
            </a:r>
            <a:r>
              <a:rPr lang="en-US" sz="2800" dirty="0" err="1">
                <a:latin typeface="Times New Roman"/>
                <a:ea typeface="Calibri"/>
              </a:rPr>
              <a:t>Cả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lớp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vi-VN" sz="2800" dirty="0">
                <a:latin typeface="Times New Roman"/>
                <a:ea typeface="Calibri"/>
              </a:rPr>
              <a:t>hát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câu</a:t>
            </a:r>
            <a:r>
              <a:rPr lang="en-US" sz="2800" dirty="0">
                <a:latin typeface="Times New Roman"/>
                <a:ea typeface="Calibri"/>
              </a:rPr>
              <a:t> 7/8.</a:t>
            </a:r>
          </a:p>
        </p:txBody>
      </p:sp>
      <p:sp>
        <p:nvSpPr>
          <p:cNvPr id="5" name="Rectangle 4"/>
          <p:cNvSpPr/>
          <p:nvPr/>
        </p:nvSpPr>
        <p:spPr>
          <a:xfrm>
            <a:off x="3143673" y="482222"/>
            <a:ext cx="7724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  <a:latin typeface="Times New Roman"/>
                <a:ea typeface="Calibri"/>
              </a:rPr>
              <a:t>HÁT THEO HÌNH THỨC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</a:rPr>
              <a:t>HÁT NỐI TIẾP: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2636912"/>
            <a:ext cx="236963" cy="189976"/>
          </a:xfrm>
          <a:prstGeom prst="rect">
            <a:avLst/>
          </a:prstGeom>
        </p:spPr>
      </p:pic>
      <p:pic>
        <p:nvPicPr>
          <p:cNvPr id="9" name="TRAG TRAI VV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16480" y="832301"/>
            <a:ext cx="609600" cy="609600"/>
          </a:xfrm>
          <a:prstGeom prst="rect">
            <a:avLst/>
          </a:prstGeom>
        </p:spPr>
      </p:pic>
      <p:pic>
        <p:nvPicPr>
          <p:cNvPr id="3" name="Trang trại vui vẻ (Karaoke theo bài hát mẫu NXBGD)">
            <a:hlinkClick r:id="" action="ppaction://media"/>
            <a:extLst>
              <a:ext uri="{FF2B5EF4-FFF2-40B4-BE49-F238E27FC236}">
                <a16:creationId xmlns:a16="http://schemas.microsoft.com/office/drawing/2014/main" id="{C74B6405-F9D1-3FBA-B8E5-8825D88E30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87488" y="1139596"/>
            <a:ext cx="609600" cy="5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88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2636912"/>
            <a:ext cx="236963" cy="189976"/>
          </a:xfrm>
          <a:prstGeom prst="rect">
            <a:avLst/>
          </a:prstGeom>
        </p:spPr>
      </p:pic>
      <p:pic>
        <p:nvPicPr>
          <p:cNvPr id="9" name="TRAG TRAI VV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19592" y="5606008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5360" y="1012044"/>
            <a:ext cx="11856640" cy="1624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Hôm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nay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em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về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thăm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trang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trại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, HS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giậm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chân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vung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tay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tựa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đang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ai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ai ô,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HS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đưa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hai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bàn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tay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miệng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giả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 loa.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Chân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nhún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nhịp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nhàng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theo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nhịp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5520" y="404664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HÁT KẾT HỢP VẬN ĐỘNG THEO NHỊP ĐIỆU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4" name="Trang trại vui vẻ (Karaoke theo bài hát mẫu NXBGD)">
            <a:hlinkClick r:id="" action="ppaction://media"/>
            <a:extLst>
              <a:ext uri="{FF2B5EF4-FFF2-40B4-BE49-F238E27FC236}">
                <a16:creationId xmlns:a16="http://schemas.microsoft.com/office/drawing/2014/main" id="{994266AB-A556-567C-583C-885B9C9F1D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384" y="652676"/>
            <a:ext cx="504056" cy="5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1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1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9656" y="0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5589240"/>
            <a:ext cx="858120" cy="75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54" y="3758474"/>
            <a:ext cx="236963" cy="1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1385" y="227530"/>
            <a:ext cx="3366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"/>
            <a:r>
              <a:rPr lang="en-US" sz="2400" b="1" dirty="0">
                <a:solidFill>
                  <a:srgbClr val="002060"/>
                </a:solidFill>
                <a:latin typeface="Times New Roman"/>
                <a:ea typeface="Arial"/>
              </a:rPr>
              <a:t>KHÁM PHÁ</a:t>
            </a:r>
          </a:p>
        </p:txBody>
      </p:sp>
      <p:sp>
        <p:nvSpPr>
          <p:cNvPr id="9" name="Rectangle 8"/>
          <p:cNvSpPr/>
          <p:nvPr/>
        </p:nvSpPr>
        <p:spPr>
          <a:xfrm>
            <a:off x="8400256" y="273696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  <a:latin typeface="Times New Roman"/>
              </a:rPr>
              <a:t>Vùng Nam bộ</a:t>
            </a:r>
            <a:endParaRPr lang="en-US" b="1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2420888"/>
            <a:ext cx="3096344" cy="29446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2532F9-2F39-1FB5-61B6-6748257228C0}"/>
              </a:ext>
            </a:extLst>
          </p:cNvPr>
          <p:cNvSpPr/>
          <p:nvPr/>
        </p:nvSpPr>
        <p:spPr>
          <a:xfrm>
            <a:off x="2711624" y="1412776"/>
            <a:ext cx="4608512" cy="3952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B9BD9B-9BE3-69EA-7522-61FD8A489F0D}"/>
              </a:ext>
            </a:extLst>
          </p:cNvPr>
          <p:cNvSpPr/>
          <p:nvPr/>
        </p:nvSpPr>
        <p:spPr>
          <a:xfrm>
            <a:off x="1775520" y="1844824"/>
            <a:ext cx="57606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/>
                <a:ea typeface="Calibri"/>
              </a:rPr>
              <a:t>Trang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Calibri"/>
              </a:rPr>
              <a:t>trại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Calibri"/>
              </a:rPr>
              <a:t>vui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Calibri"/>
              </a:rPr>
              <a:t>vẻ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Happy </a:t>
            </a:r>
            <a:r>
              <a:rPr lang="vi-VN" sz="2800" dirty="0">
                <a:solidFill>
                  <a:srgbClr val="002060"/>
                </a:solidFill>
                <a:latin typeface="Times New Roman"/>
                <a:ea typeface="Calibri"/>
              </a:rPr>
              <a:t>Farm. </a:t>
            </a:r>
            <a:r>
              <a:rPr lang="vi-VN" sz="2800" dirty="0">
                <a:solidFill>
                  <a:srgbClr val="002060"/>
                </a:solidFill>
                <a:latin typeface="Times New Roman"/>
                <a:ea typeface="Times New Roman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/>
                <a:ea typeface="Times New Roman"/>
              </a:rPr>
              <a:t>việt do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/>
                <a:ea typeface="Times New Roman"/>
              </a:rPr>
              <a:t>Phương Mai sưu tầm. </a:t>
            </a:r>
            <a:r>
              <a:rPr lang="vi-VN" sz="2800" i="1" dirty="0">
                <a:solidFill>
                  <a:srgbClr val="002060"/>
                </a:solidFill>
                <a:latin typeface="Times New Roman"/>
                <a:ea typeface="Calibri"/>
              </a:rPr>
              <a:t>Bài hát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giai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điệu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tình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sâu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lắng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giai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điệu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vui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nhộn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trải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nghiệm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thăm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trại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quen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loài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vui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vẻ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ngộ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nghĩnh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.</a:t>
            </a:r>
            <a:r>
              <a:rPr lang="vi-VN" sz="2800" dirty="0">
                <a:solidFill>
                  <a:srgbClr val="002060"/>
                </a:solidFill>
                <a:latin typeface="Times New Roman"/>
                <a:ea typeface="Calibri"/>
              </a:rPr>
              <a:t> Bài hát được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394185-5196-72C5-1316-6148B8C02FBB}"/>
              </a:ext>
            </a:extLst>
          </p:cNvPr>
          <p:cNvSpPr txBox="1"/>
          <p:nvPr/>
        </p:nvSpPr>
        <p:spPr>
          <a:xfrm>
            <a:off x="3187828" y="805344"/>
            <a:ext cx="410445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TÁC GIẢ TÁC PHẨM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146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7" y="116632"/>
            <a:ext cx="9003024" cy="539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789" y="2812979"/>
            <a:ext cx="1494933" cy="21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734" y="2250739"/>
            <a:ext cx="2016224" cy="262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AB7BE5D-7AFA-43C6-B608-7C1A3C993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9208"/>
            <a:ext cx="12192000" cy="162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58DE45-B48A-51DD-AD6A-7953E918F598}"/>
              </a:ext>
            </a:extLst>
          </p:cNvPr>
          <p:cNvSpPr txBox="1"/>
          <p:nvPr/>
        </p:nvSpPr>
        <p:spPr>
          <a:xfrm>
            <a:off x="693377" y="135137"/>
            <a:ext cx="201622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MẪU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GHE MAU TRAG TRAI VV THEO SAH - Part 1 lan.mp3">
            <a:hlinkClick r:id="" action="ppaction://media"/>
            <a:extLst>
              <a:ext uri="{FF2B5EF4-FFF2-40B4-BE49-F238E27FC236}">
                <a16:creationId xmlns:a16="http://schemas.microsoft.com/office/drawing/2014/main" id="{23EEB60F-EE73-C392-1CB3-807100E99A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56998" y="164113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1" y="3717033"/>
            <a:ext cx="210027" cy="1683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3552" y="332657"/>
            <a:ext cx="2780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17090"/>
            <a:ext cx="1029639" cy="758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15880" y="217090"/>
            <a:ext cx="71761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Calibri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Calibri"/>
              </a:rPr>
              <a:t> 1: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Hôm nay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em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về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thă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m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trại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ồ  </a:t>
            </a:r>
            <a:endParaRPr lang="en-US" sz="2400" b="1" dirty="0">
              <a:latin typeface="Times New Roman"/>
              <a:ea typeface="Calibri"/>
            </a:endParaRPr>
          </a:p>
          <a:p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Calibri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Calibri"/>
              </a:rPr>
              <a:t> 2: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Kìa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trong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nông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là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bao con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Cừu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ồ</a:t>
            </a:r>
            <a:b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</a:b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Calibri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Calibri"/>
              </a:rPr>
              <a:t> 3: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Hôm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nay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em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về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thă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m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trại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ồ  </a:t>
            </a:r>
            <a:endParaRPr lang="en-US" sz="2400" b="1" dirty="0">
              <a:latin typeface="Times New Roman"/>
              <a:ea typeface="Calibri"/>
            </a:endParaRPr>
          </a:p>
          <a:p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Calibri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Calibri"/>
              </a:rPr>
              <a:t> 4: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Kìa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trong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nông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là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bao con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Vịt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ồ</a:t>
            </a:r>
            <a:b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</a:b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Calibri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Calibri"/>
              </a:rPr>
              <a:t> 5: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Hôm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nay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em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về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thă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m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trại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ồ  </a:t>
            </a:r>
            <a:endParaRPr lang="en-US" sz="2400" b="1" dirty="0">
              <a:latin typeface="Times New Roman"/>
              <a:ea typeface="Calibri"/>
            </a:endParaRPr>
          </a:p>
          <a:p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Calibri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Calibri"/>
              </a:rPr>
              <a:t> 6: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Kìa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trong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nông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là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bao con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Bò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ồ</a:t>
            </a:r>
            <a:b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</a:b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Calibri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Calibri"/>
              </a:rPr>
              <a:t> 7: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Hôm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nay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em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về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thă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m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trại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ồ  </a:t>
            </a:r>
          </a:p>
          <a:p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Calibri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Calibri"/>
              </a:rPr>
              <a:t> 8: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ồ -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ồ  </a:t>
            </a:r>
            <a:endParaRPr lang="en-US" sz="2400" b="1" dirty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67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1824" y="1412775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0913" y="569387"/>
            <a:ext cx="4711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từng câu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1464" y="2708920"/>
            <a:ext cx="9396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i="1" dirty="0" err="1">
                <a:solidFill>
                  <a:srgbClr val="333333"/>
                </a:solidFill>
                <a:latin typeface="Times New Roman"/>
                <a:ea typeface="Calibri"/>
              </a:rPr>
              <a:t>Hôm</a:t>
            </a:r>
            <a:r>
              <a:rPr lang="vi-VN" sz="44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  <a:t>nay </a:t>
            </a:r>
            <a:r>
              <a:rPr lang="en-US" sz="4400" i="1" dirty="0" err="1">
                <a:solidFill>
                  <a:srgbClr val="333333"/>
                </a:solidFill>
                <a:latin typeface="Times New Roman"/>
                <a:ea typeface="Calibri"/>
              </a:rPr>
              <a:t>em</a:t>
            </a:r>
            <a: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Times New Roman"/>
                <a:ea typeface="Calibri"/>
              </a:rPr>
              <a:t>về</a:t>
            </a:r>
            <a: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Times New Roman"/>
                <a:ea typeface="Calibri"/>
              </a:rPr>
              <a:t>thăm</a:t>
            </a:r>
            <a: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Times New Roman"/>
                <a:ea typeface="Calibri"/>
              </a:rPr>
              <a:t>trại</a:t>
            </a:r>
            <a: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44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  <a:t> ai ồ  </a:t>
            </a:r>
            <a:endParaRPr lang="en-US" sz="4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404664"/>
            <a:ext cx="858120" cy="75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038" y="6519773"/>
            <a:ext cx="236963" cy="189976"/>
          </a:xfrm>
          <a:prstGeom prst="rect">
            <a:avLst/>
          </a:prstGeom>
        </p:spPr>
      </p:pic>
      <p:pic>
        <p:nvPicPr>
          <p:cNvPr id="5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03512" y="17606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7808" y="1353469"/>
            <a:ext cx="1481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73" y="6689619"/>
            <a:ext cx="210027" cy="168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1424" y="2564903"/>
            <a:ext cx="10369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i="1" dirty="0">
                <a:solidFill>
                  <a:srgbClr val="333333"/>
                </a:solidFill>
                <a:latin typeface="Times New Roman"/>
                <a:ea typeface="Calibri"/>
              </a:rPr>
              <a:t>Kìa trong</a:t>
            </a:r>
            <a:r>
              <a:rPr lang="en-US" sz="40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000" i="1" dirty="0" err="1">
                <a:solidFill>
                  <a:srgbClr val="333333"/>
                </a:solidFill>
                <a:latin typeface="Times New Roman"/>
                <a:ea typeface="Calibri"/>
              </a:rPr>
              <a:t>nông</a:t>
            </a:r>
            <a:r>
              <a:rPr lang="en-US" sz="40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000" i="1" dirty="0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40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000" i="1" dirty="0" err="1">
                <a:solidFill>
                  <a:srgbClr val="333333"/>
                </a:solidFill>
                <a:latin typeface="Times New Roman"/>
                <a:ea typeface="Calibri"/>
              </a:rPr>
              <a:t>là</a:t>
            </a:r>
            <a:r>
              <a:rPr lang="en-US" sz="4000" i="1" dirty="0">
                <a:solidFill>
                  <a:srgbClr val="333333"/>
                </a:solidFill>
                <a:latin typeface="Times New Roman"/>
                <a:ea typeface="Calibri"/>
              </a:rPr>
              <a:t> bao con </a:t>
            </a:r>
            <a:r>
              <a:rPr lang="en-US" sz="4000" i="1" dirty="0" err="1">
                <a:solidFill>
                  <a:srgbClr val="333333"/>
                </a:solidFill>
                <a:latin typeface="Times New Roman"/>
                <a:ea typeface="Calibri"/>
              </a:rPr>
              <a:t>Cừu</a:t>
            </a:r>
            <a:r>
              <a:rPr lang="en-US" sz="40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0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000" i="1" dirty="0">
                <a:solidFill>
                  <a:srgbClr val="333333"/>
                </a:solidFill>
                <a:latin typeface="Times New Roman"/>
                <a:ea typeface="Calibri"/>
              </a:rPr>
              <a:t> ai</a:t>
            </a:r>
            <a:r>
              <a:rPr lang="vi-VN" sz="4000" i="1" dirty="0">
                <a:solidFill>
                  <a:srgbClr val="333333"/>
                </a:solidFill>
                <a:latin typeface="Times New Roman"/>
                <a:ea typeface="Calibri"/>
              </a:rPr>
              <a:t> i </a:t>
            </a:r>
            <a:r>
              <a:rPr lang="en-US" sz="4000" i="1" dirty="0">
                <a:solidFill>
                  <a:srgbClr val="333333"/>
                </a:solidFill>
                <a:latin typeface="Times New Roman"/>
                <a:ea typeface="Calibri"/>
              </a:rPr>
              <a:t>ai ồ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404664"/>
            <a:ext cx="858120" cy="758006"/>
          </a:xfrm>
          <a:prstGeom prst="rect">
            <a:avLst/>
          </a:prstGeom>
        </p:spPr>
      </p:pic>
      <p:pic>
        <p:nvPicPr>
          <p:cNvPr id="5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9456" y="35501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0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2999656" y="1075768"/>
            <a:ext cx="6335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Câu</a:t>
            </a:r>
            <a:r>
              <a:rPr lang="en-US" sz="4000" b="1" dirty="0">
                <a:solidFill>
                  <a:srgbClr val="0070C0"/>
                </a:solidFill>
              </a:rPr>
              <a:t> 3 </a:t>
            </a:r>
            <a:r>
              <a:rPr lang="en-US" sz="4000" b="1" dirty="0" err="1">
                <a:solidFill>
                  <a:srgbClr val="0070C0"/>
                </a:solidFill>
              </a:rPr>
              <a:t>lời</a:t>
            </a:r>
            <a:r>
              <a:rPr lang="en-US" sz="4000" b="1" dirty="0">
                <a:solidFill>
                  <a:srgbClr val="0070C0"/>
                </a:solidFill>
              </a:rPr>
              <a:t> 2 </a:t>
            </a:r>
            <a:r>
              <a:rPr lang="en-US" sz="4000" b="1" dirty="0" err="1">
                <a:solidFill>
                  <a:srgbClr val="0070C0"/>
                </a:solidFill>
              </a:rPr>
              <a:t>giống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câu</a:t>
            </a:r>
            <a:r>
              <a:rPr lang="en-US" sz="4000" b="1" dirty="0">
                <a:solidFill>
                  <a:srgbClr val="0070C0"/>
                </a:solidFill>
              </a:rPr>
              <a:t> 1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34" y="6691672"/>
            <a:ext cx="207467" cy="1663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9497" y="2204864"/>
            <a:ext cx="9108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Hôm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nay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em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về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thă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m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trại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ồ  </a:t>
            </a:r>
            <a:endParaRPr lang="en-US" sz="48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086" y="326802"/>
            <a:ext cx="858120" cy="758006"/>
          </a:xfrm>
          <a:prstGeom prst="rect">
            <a:avLst/>
          </a:prstGeom>
        </p:spPr>
      </p:pic>
      <p:pic>
        <p:nvPicPr>
          <p:cNvPr id="5" name="3 L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4763" y="37431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7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73" y="6689619"/>
            <a:ext cx="210027" cy="1683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3712" y="980727"/>
            <a:ext cx="5517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Câu</a:t>
            </a:r>
            <a:r>
              <a:rPr lang="en-US" sz="4000" b="1" dirty="0">
                <a:solidFill>
                  <a:srgbClr val="0070C0"/>
                </a:solidFill>
              </a:rPr>
              <a:t> 4 </a:t>
            </a:r>
            <a:r>
              <a:rPr lang="en-US" sz="4000" b="1" dirty="0" err="1">
                <a:solidFill>
                  <a:srgbClr val="0070C0"/>
                </a:solidFill>
              </a:rPr>
              <a:t>lời</a:t>
            </a:r>
            <a:r>
              <a:rPr lang="en-US" sz="4000" b="1" dirty="0">
                <a:solidFill>
                  <a:srgbClr val="0070C0"/>
                </a:solidFill>
              </a:rPr>
              <a:t> 2 </a:t>
            </a:r>
            <a:r>
              <a:rPr lang="en-US" sz="4000" b="1" dirty="0" err="1">
                <a:solidFill>
                  <a:srgbClr val="0070C0"/>
                </a:solidFill>
              </a:rPr>
              <a:t>giống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câu</a:t>
            </a:r>
            <a:r>
              <a:rPr lang="en-US" sz="4000" b="1" dirty="0">
                <a:solidFill>
                  <a:srgbClr val="0070C0"/>
                </a:solidFill>
              </a:rPr>
              <a:t> 2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2474" y="2136338"/>
            <a:ext cx="9180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5400" i="1" dirty="0">
                <a:solidFill>
                  <a:srgbClr val="333333"/>
                </a:solidFill>
                <a:latin typeface="Times New Roman"/>
                <a:ea typeface="Calibri"/>
              </a:rPr>
              <a:t>Kìa</a:t>
            </a:r>
            <a:r>
              <a:rPr lang="en-US" sz="54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5400" i="1" dirty="0">
                <a:solidFill>
                  <a:srgbClr val="333333"/>
                </a:solidFill>
                <a:latin typeface="Times New Roman"/>
                <a:ea typeface="Calibri"/>
              </a:rPr>
              <a:t>trong</a:t>
            </a:r>
            <a:r>
              <a:rPr lang="en-US" sz="54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5400" i="1" dirty="0" err="1">
                <a:solidFill>
                  <a:srgbClr val="333333"/>
                </a:solidFill>
                <a:latin typeface="Times New Roman"/>
                <a:ea typeface="Calibri"/>
              </a:rPr>
              <a:t>nông</a:t>
            </a:r>
            <a:r>
              <a:rPr lang="en-US" sz="54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5400" i="1" dirty="0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54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5400" i="1" dirty="0" err="1">
                <a:solidFill>
                  <a:srgbClr val="333333"/>
                </a:solidFill>
                <a:latin typeface="Times New Roman"/>
                <a:ea typeface="Calibri"/>
              </a:rPr>
              <a:t>là</a:t>
            </a:r>
            <a:r>
              <a:rPr lang="en-US" sz="5400" i="1" dirty="0">
                <a:solidFill>
                  <a:srgbClr val="333333"/>
                </a:solidFill>
                <a:latin typeface="Times New Roman"/>
                <a:ea typeface="Calibri"/>
              </a:rPr>
              <a:t> bao con</a:t>
            </a:r>
            <a:r>
              <a:rPr lang="vi-VN" sz="54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5400" i="1" dirty="0" err="1">
                <a:solidFill>
                  <a:srgbClr val="333333"/>
                </a:solidFill>
                <a:latin typeface="Times New Roman"/>
                <a:ea typeface="Calibri"/>
              </a:rPr>
              <a:t>Vịt</a:t>
            </a:r>
            <a:r>
              <a:rPr lang="en-US" sz="54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54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5400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vi-VN" sz="5400" i="1" dirty="0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5400" i="1" dirty="0">
                <a:solidFill>
                  <a:srgbClr val="333333"/>
                </a:solidFill>
                <a:latin typeface="Times New Roman"/>
                <a:ea typeface="Calibri"/>
              </a:rPr>
              <a:t> ai ồ</a:t>
            </a:r>
            <a:br>
              <a:rPr lang="en-US" sz="5400" i="1" dirty="0">
                <a:solidFill>
                  <a:srgbClr val="333333"/>
                </a:solidFill>
                <a:latin typeface="Times New Roman"/>
                <a:ea typeface="Calibri"/>
              </a:rPr>
            </a:br>
            <a:endParaRPr lang="en-US" sz="5400" dirty="0"/>
          </a:p>
        </p:txBody>
      </p:sp>
      <p:pic>
        <p:nvPicPr>
          <p:cNvPr id="6" name="4 L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4152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6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 flipV="1">
            <a:off x="3503712" y="977740"/>
            <a:ext cx="5517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Câu</a:t>
            </a:r>
            <a:r>
              <a:rPr lang="en-US" sz="4000" b="1" dirty="0">
                <a:solidFill>
                  <a:srgbClr val="0070C0"/>
                </a:solidFill>
              </a:rPr>
              <a:t> 5 </a:t>
            </a:r>
            <a:r>
              <a:rPr lang="en-US" sz="4000" b="1" dirty="0" err="1">
                <a:solidFill>
                  <a:srgbClr val="0070C0"/>
                </a:solidFill>
              </a:rPr>
              <a:t>lời</a:t>
            </a:r>
            <a:r>
              <a:rPr lang="en-US" sz="4000" b="1" dirty="0">
                <a:solidFill>
                  <a:srgbClr val="0070C0"/>
                </a:solidFill>
              </a:rPr>
              <a:t> 3 </a:t>
            </a:r>
            <a:r>
              <a:rPr lang="en-US" sz="4000" b="1" dirty="0" err="1">
                <a:solidFill>
                  <a:srgbClr val="0070C0"/>
                </a:solidFill>
              </a:rPr>
              <a:t>giống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câu</a:t>
            </a:r>
            <a:r>
              <a:rPr lang="en-US" sz="4000" b="1" dirty="0">
                <a:solidFill>
                  <a:srgbClr val="0070C0"/>
                </a:solidFill>
              </a:rPr>
              <a:t> 1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7488" y="1869007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Hôm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nay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em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về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thă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m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trại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ồ  </a:t>
            </a:r>
            <a:endParaRPr lang="en-US" sz="48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5" name="5 L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1504" y="3501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482</Words>
  <Application>Microsoft Office PowerPoint</Application>
  <PresentationFormat>Widescreen</PresentationFormat>
  <Paragraphs>46</Paragraphs>
  <Slides>17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77</cp:revision>
  <dcterms:created xsi:type="dcterms:W3CDTF">2021-06-23T07:33:39Z</dcterms:created>
  <dcterms:modified xsi:type="dcterms:W3CDTF">2026-04-01T08:23:54Z</dcterms:modified>
</cp:coreProperties>
</file>