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6" r:id="rId4"/>
    <p:sldMasterId id="2147483699" r:id="rId5"/>
  </p:sldMasterIdLst>
  <p:notesMasterIdLst>
    <p:notesMasterId r:id="rId21"/>
  </p:notesMasterIdLst>
  <p:sldIdLst>
    <p:sldId id="590" r:id="rId6"/>
    <p:sldId id="587" r:id="rId7"/>
    <p:sldId id="597" r:id="rId8"/>
    <p:sldId id="598" r:id="rId9"/>
    <p:sldId id="599" r:id="rId10"/>
    <p:sldId id="600" r:id="rId11"/>
    <p:sldId id="601" r:id="rId12"/>
    <p:sldId id="602" r:id="rId13"/>
    <p:sldId id="603" r:id="rId14"/>
    <p:sldId id="592" r:id="rId15"/>
    <p:sldId id="594" r:id="rId16"/>
    <p:sldId id="595" r:id="rId17"/>
    <p:sldId id="596" r:id="rId18"/>
    <p:sldId id="546" r:id="rId19"/>
    <p:sldId id="547" r:id="rId20"/>
  </p:sldIdLst>
  <p:sldSz cx="12192000" cy="6858000"/>
  <p:notesSz cx="6858000" cy="9144000"/>
  <p:embeddedFontLst>
    <p:embeddedFont>
      <p:font typeface="#9Slide05 Dancing Script" panose="020B0604020202020204" charset="0"/>
      <p:bold r:id="rId22"/>
    </p:embeddedFont>
    <p:embeddedFont>
      <p:font typeface="Tahoma" panose="020B0604030504040204" pitchFamily="3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9900"/>
    <a:srgbClr val="00CC00"/>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654" autoAdjust="0"/>
  </p:normalViewPr>
  <p:slideViewPr>
    <p:cSldViewPr snapToGrid="0">
      <p:cViewPr varScale="1">
        <p:scale>
          <a:sx n="66" d="100"/>
          <a:sy n="66" d="100"/>
        </p:scale>
        <p:origin x="66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3/11/2025</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3/11/2025</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3/11/2025</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2890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4971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948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2541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0356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4868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0068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682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3/11/2025</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9349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3605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9842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837064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6D1E84-FFAA-4D35-9D19-AE164EBC164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501122632"/>
      </p:ext>
    </p:extLst>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E22C93-D738-4D30-8A28-48950D58B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820903500"/>
      </p:ext>
    </p:extLst>
  </p:cSld>
  <p:clrMapOvr>
    <a:masterClrMapping/>
  </p:clrMapOvr>
  <p:transition>
    <p:wedg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E2F414-267C-4308-904F-BAE5E05F3EA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794157695"/>
      </p:ext>
    </p:extLst>
  </p:cSld>
  <p:clrMapOvr>
    <a:masterClrMapping/>
  </p:clrMapOvr>
  <p:transition>
    <p:wedg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673E0D-B416-435B-83AA-070D1823138F}"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97676563"/>
      </p:ext>
    </p:extLst>
  </p:cSld>
  <p:clrMapOvr>
    <a:masterClrMapping/>
  </p:clrMapOvr>
  <p:transition>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4C2ADB-6FB3-4126-9D1E-658379274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151826034"/>
      </p:ext>
    </p:extLst>
  </p:cSld>
  <p:clrMapOvr>
    <a:masterClrMapping/>
  </p:clrMapOvr>
  <p:transition>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60107C-EEA3-49A9-BD94-89CDCC84805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791959003"/>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3/11/2025</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BAD392-AEDB-43A7-B8C2-E8E7C81B4AE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537965902"/>
      </p:ext>
    </p:extLst>
  </p:cSld>
  <p:clrMapOvr>
    <a:masterClrMapping/>
  </p:clrMapOvr>
  <p:transition>
    <p:wedg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527356-D9E6-46E3-9B0B-3A86D74489A6}"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555472284"/>
      </p:ext>
    </p:extLst>
  </p:cSld>
  <p:clrMapOvr>
    <a:masterClrMapping/>
  </p:clrMapOvr>
  <p:transition>
    <p:wedg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B8B2FA-51A6-4DB4-B0C5-A7B09095594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337234538"/>
      </p:ext>
    </p:extLst>
  </p:cSld>
  <p:clrMapOvr>
    <a:masterClrMapping/>
  </p:clrMapOvr>
  <p:transition>
    <p:wedg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4F2A2-70FE-43C1-9778-B47825B074C3}"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872561448"/>
      </p:ext>
    </p:extLst>
  </p:cSld>
  <p:clrMapOvr>
    <a:masterClrMapping/>
  </p:clrMapOvr>
  <p:transition>
    <p:wedg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E5BCB9-3795-41CE-B8B9-675605E77B6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112292994"/>
      </p:ext>
    </p:extLst>
  </p:cSld>
  <p:clrMapOvr>
    <a:masterClrMapping/>
  </p:clrMapOvr>
  <p:transition>
    <p:wedg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251887-5753-457C-9598-7222B9C18E7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8453191"/>
      </p:ext>
    </p:extLst>
  </p:cSld>
  <p:clrMapOvr>
    <a:masterClrMapping/>
  </p:clrMapOvr>
  <p:transition>
    <p:wedg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3/11/2025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2481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3/11/2025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2690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3/11/2025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7371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3/11/2025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7713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3/11/2025</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3/11/2025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6826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3/11/2025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2035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3/11/2025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3364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3/11/2025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0775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3/11/2025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344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3/11/2025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96981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3/11/2025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3111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3/11/2025</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3/11/2025</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3/11/2025</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3/11/2025</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3/11/2025</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3/11/2025</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6320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843256"/>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77D22B-BA01-42B0-A355-66B62724EE0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09690494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3/11/2025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336919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3.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3.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3.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fif"/><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5" Type="http://schemas.openxmlformats.org/officeDocument/2006/relationships/slideLayout" Target="../slideLayouts/slideLayout42.xml"/><Relationship Id="rId4" Type="http://schemas.openxmlformats.org/officeDocument/2006/relationships/audio" Target="../media/media2.mp3"/><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1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1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526971"/>
            <a:ext cx="6910251" cy="329769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35269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910250" y="3526970"/>
            <a:ext cx="1502229" cy="32893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479" y="3518578"/>
            <a:ext cx="1933304" cy="328930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45782" y="3510186"/>
            <a:ext cx="1846217" cy="328930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7992" y="4937650"/>
            <a:ext cx="1284514" cy="1887013"/>
          </a:xfrm>
          <a:prstGeom prst="rect">
            <a:avLst/>
          </a:prstGeom>
        </p:spPr>
      </p:pic>
      <p:sp>
        <p:nvSpPr>
          <p:cNvPr id="10" name="TextBox 9"/>
          <p:cNvSpPr txBox="1"/>
          <p:nvPr/>
        </p:nvSpPr>
        <p:spPr>
          <a:xfrm>
            <a:off x="0" y="9030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Khởi động</a:t>
            </a:r>
          </a:p>
        </p:txBody>
      </p:sp>
      <p:sp>
        <p:nvSpPr>
          <p:cNvPr id="11" name="Rectangle 10"/>
          <p:cNvSpPr/>
          <p:nvPr/>
        </p:nvSpPr>
        <p:spPr>
          <a:xfrm>
            <a:off x="838199" y="1318662"/>
            <a:ext cx="10515600" cy="2062103"/>
          </a:xfrm>
          <a:prstGeom prst="rect">
            <a:avLst/>
          </a:prstGeom>
        </p:spPr>
        <p:txBody>
          <a:bodyPr wrap="square">
            <a:spAutoFit/>
          </a:bodyPr>
          <a:lstStyle/>
          <a:p>
            <a:r>
              <a:rPr lang="vi-VN" sz="3200" dirty="0">
                <a:latin typeface="Times New Roman" panose="02020603050405020304" pitchFamily="18" charset="0"/>
                <a:ea typeface="Calibri" panose="020F0502020204030204" pitchFamily="34" charset="0"/>
              </a:rPr>
              <a:t>Thổi những nốt trong gam Đô trưởng không theo thứ tự (cho biết âm đầu là âm Đô). Tuỳ khả năng của HS, GV lựa chọn các nốt cho phù hợp. GV có thể thổi 5 – 7 nốt nối tiếp nhau ở tốc độ chậm. Ba đội nghe và viết lên khuông nhạc trên bảng</a:t>
            </a:r>
            <a:endParaRPr lang="en-US" sz="3200" dirty="0"/>
          </a:p>
        </p:txBody>
      </p:sp>
    </p:spTree>
    <p:extLst>
      <p:ext uri="{BB962C8B-B14F-4D97-AF65-F5344CB8AC3E}">
        <p14:creationId xmlns:p14="http://schemas.microsoft.com/office/powerpoint/2010/main" val="45456331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3147214" y="730489"/>
            <a:ext cx="4181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Giới thiệu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68" y="71955"/>
            <a:ext cx="2313437" cy="1028702"/>
          </a:xfrm>
          <a:prstGeom prst="rect">
            <a:avLst/>
          </a:prstGeom>
        </p:spPr>
      </p:pic>
      <p:sp>
        <p:nvSpPr>
          <p:cNvPr id="14" name="TextBox 13"/>
          <p:cNvSpPr txBox="1"/>
          <p:nvPr/>
        </p:nvSpPr>
        <p:spPr>
          <a:xfrm>
            <a:off x="2491969" y="25507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 thành kiến thức</a:t>
            </a:r>
          </a:p>
        </p:txBody>
      </p:sp>
      <p:sp>
        <p:nvSpPr>
          <p:cNvPr id="2" name="Rectangle 1"/>
          <p:cNvSpPr/>
          <p:nvPr/>
        </p:nvSpPr>
        <p:spPr>
          <a:xfrm>
            <a:off x="481263" y="1422066"/>
            <a:ext cx="11117180" cy="2062103"/>
          </a:xfrm>
          <a:prstGeom prst="rect">
            <a:avLst/>
          </a:prstGeom>
        </p:spPr>
        <p:txBody>
          <a:bodyPr wrap="square">
            <a:spAutoFit/>
          </a:bodyPr>
          <a:lstStyle/>
          <a:p>
            <a:pPr algn="just"/>
            <a:r>
              <a:rPr lang="en-US" sz="3200" dirty="0" err="1">
                <a:solidFill>
                  <a:srgbClr val="FFFF00"/>
                </a:solidFill>
                <a:latin typeface="Times New Roman" panose="02020603050405020304" pitchFamily="18" charset="0"/>
                <a:cs typeface="Times New Roman" panose="02020603050405020304" pitchFamily="18" charset="0"/>
              </a:rPr>
              <a:t>Ngôi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sao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sáng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là</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làn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điệu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dân</a:t>
            </a:r>
            <a:r>
              <a:rPr lang="en-US" sz="3200" dirty="0">
                <a:solidFill>
                  <a:srgbClr val="FFFF00"/>
                </a:solidFill>
                <a:latin typeface="Times New Roman" panose="02020603050405020304" pitchFamily="18" charset="0"/>
                <a:cs typeface="Times New Roman" panose="02020603050405020304" pitchFamily="18" charset="0"/>
              </a:rPr>
              <a:t> ca Khmer </a:t>
            </a:r>
            <a:r>
              <a:rPr lang="en-US" sz="3200" dirty="0" err="1">
                <a:solidFill>
                  <a:srgbClr val="FFFF00"/>
                </a:solidFill>
                <a:latin typeface="Times New Roman" panose="02020603050405020304" pitchFamily="18" charset="0"/>
                <a:cs typeface="Times New Roman" panose="02020603050405020304" pitchFamily="18" charset="0"/>
              </a:rPr>
              <a:t>có</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nhịp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độ</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chậm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vừa</a:t>
            </a:r>
            <a:r>
              <a:rPr lang="en-US" sz="3200" dirty="0">
                <a:solidFill>
                  <a:srgbClr val="FFFF00"/>
                </a:solidFill>
                <a:latin typeface="Times New Roman" panose="02020603050405020304" pitchFamily="18" charset="0"/>
                <a:cs typeface="Times New Roman" panose="02020603050405020304" pitchFamily="18" charset="0"/>
              </a:rPr>
              <a:t>. Giai </a:t>
            </a:r>
            <a:r>
              <a:rPr lang="en-US" sz="3200" dirty="0" err="1">
                <a:solidFill>
                  <a:srgbClr val="FFFF00"/>
                </a:solidFill>
                <a:latin typeface="Times New Roman" panose="02020603050405020304" pitchFamily="18" charset="0"/>
                <a:cs typeface="Times New Roman" panose="02020603050405020304" pitchFamily="18" charset="0"/>
              </a:rPr>
              <a:t>điệu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với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tính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chất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trong</a:t>
            </a:r>
            <a:r>
              <a:rPr lang="en-US" sz="3200" dirty="0">
                <a:solidFill>
                  <a:srgbClr val="FFFF00"/>
                </a:solidFill>
                <a:latin typeface="Times New Roman" panose="02020603050405020304" pitchFamily="18" charset="0"/>
                <a:cs typeface="Times New Roman" panose="02020603050405020304" pitchFamily="18" charset="0"/>
              </a:rPr>
              <a:t> sang, </a:t>
            </a:r>
            <a:r>
              <a:rPr lang="en-US" sz="3200" dirty="0" err="1">
                <a:solidFill>
                  <a:srgbClr val="FFFF00"/>
                </a:solidFill>
                <a:latin typeface="Times New Roman" panose="02020603050405020304" pitchFamily="18" charset="0"/>
                <a:cs typeface="Times New Roman" panose="02020603050405020304" pitchFamily="18" charset="0"/>
              </a:rPr>
              <a:t>uyển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chuyển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nhịp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nhàng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gợi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đến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hình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ảnh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các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động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tác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múa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dân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gian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mềm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duyên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dáng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của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người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khmer</a:t>
            </a:r>
            <a:endParaRPr lang="en-US" sz="3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816286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1347537" y="635267"/>
            <a:ext cx="5265019" cy="57996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Nghe và cảm nhận nhịp điệu bài hát</a:t>
            </a:r>
          </a:p>
        </p:txBody>
      </p:sp>
      <p:sp>
        <p:nvSpPr>
          <p:cNvPr id="3" name="Rectangle 2"/>
          <p:cNvSpPr/>
          <p:nvPr/>
        </p:nvSpPr>
        <p:spPr>
          <a:xfrm>
            <a:off x="1004098" y="2767081"/>
            <a:ext cx="6096000" cy="517065"/>
          </a:xfrm>
          <a:prstGeom prst="rect">
            <a:avLst/>
          </a:prstGeom>
        </p:spPr>
        <p:txBody>
          <a:bodyPr>
            <a:spAutoFit/>
          </a:bodyPr>
          <a:lstStyle/>
          <a:p>
            <a:pPr algn="just">
              <a:lnSpc>
                <a:spcPct val="115000"/>
              </a:lnSpc>
              <a:spcAft>
                <a:spcPts val="1000"/>
              </a:spcAft>
            </a:pPr>
            <a:r>
              <a:rPr lang="vi-VN" sz="2400" i="1" dirty="0">
                <a:latin typeface="Times New Roman" panose="02020603050405020304" pitchFamily="18" charset="0"/>
                <a:ea typeface="Calibri" panose="020F0502020204030204" pitchFamily="34" charset="0"/>
                <a:cs typeface="Times New Roman" panose="02020603050405020304" pitchFamily="18" charset="0"/>
              </a:rPr>
              <a:t>+ Em có thích bản nhạc này không? Vì sao?</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1040112" y="1318234"/>
            <a:ext cx="6901248" cy="517065"/>
          </a:xfrm>
          <a:prstGeom prst="rect">
            <a:avLst/>
          </a:prstGeom>
        </p:spPr>
        <p:txBody>
          <a:bodyPr wrap="none">
            <a:spAutoFit/>
          </a:bodyPr>
          <a:lstStyle/>
          <a:p>
            <a:pPr algn="just">
              <a:lnSpc>
                <a:spcPct val="115000"/>
              </a:lnSpc>
              <a:spcAft>
                <a:spcPts val="1000"/>
              </a:spcAft>
            </a:pPr>
            <a:r>
              <a:rPr lang="vi-VN" sz="2400" i="1" dirty="0">
                <a:latin typeface="Times New Roman" panose="02020603050405020304" pitchFamily="18" charset="0"/>
                <a:ea typeface="Calibri" panose="020F0502020204030204" pitchFamily="34" charset="0"/>
                <a:cs typeface="Times New Roman" panose="02020603050405020304" pitchFamily="18" charset="0"/>
              </a:rPr>
              <a:t>+ Em được nghe bản hoà tấu này chưa? Nghe ở đâu? </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1003514" y="1784125"/>
            <a:ext cx="11351624" cy="517065"/>
          </a:xfrm>
          <a:prstGeom prst="rect">
            <a:avLst/>
          </a:prstGeom>
        </p:spPr>
        <p:txBody>
          <a:bodyPr wrap="square">
            <a:spAutoFit/>
          </a:bodyPr>
          <a:lstStyle/>
          <a:p>
            <a:pPr algn="just">
              <a:lnSpc>
                <a:spcPct val="115000"/>
              </a:lnSpc>
              <a:spcAft>
                <a:spcPts val="1000"/>
              </a:spcAft>
            </a:pPr>
            <a:r>
              <a:rPr lang="vi-VN" sz="2400" i="1" dirty="0">
                <a:latin typeface="Times New Roman" panose="02020603050405020304" pitchFamily="18" charset="0"/>
                <a:ea typeface="Calibri" panose="020F0502020204030204" pitchFamily="34" charset="0"/>
                <a:cs typeface="Times New Roman" panose="02020603050405020304" pitchFamily="18" charset="0"/>
              </a:rPr>
              <a:t>+ Em nhận ra những nhạc cụ nào 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i="1" dirty="0">
                <a:latin typeface="Times New Roman" panose="02020603050405020304" pitchFamily="18" charset="0"/>
                <a:ea typeface="Calibri" panose="020F0502020204030204" pitchFamily="34" charset="0"/>
                <a:cs typeface="Times New Roman" panose="02020603050405020304" pitchFamily="18" charset="0"/>
              </a:rPr>
              <a:t>dàn nhạc? Em thích nhạc cụ nào nhất? Vì sao?</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Rectangle 6"/>
          <p:cNvSpPr/>
          <p:nvPr/>
        </p:nvSpPr>
        <p:spPr>
          <a:xfrm>
            <a:off x="1040112" y="2284025"/>
            <a:ext cx="6022803" cy="517065"/>
          </a:xfrm>
          <a:prstGeom prst="rect">
            <a:avLst/>
          </a:prstGeom>
        </p:spPr>
        <p:txBody>
          <a:bodyPr wrap="none">
            <a:spAutoFit/>
          </a:bodyPr>
          <a:lstStyle/>
          <a:p>
            <a:pPr algn="just">
              <a:lnSpc>
                <a:spcPct val="115000"/>
              </a:lnSpc>
              <a:spcAft>
                <a:spcPts val="1000"/>
              </a:spcAft>
            </a:pPr>
            <a:r>
              <a:rPr lang="vi-VN" sz="2400" i="1" dirty="0">
                <a:latin typeface="Times New Roman" panose="02020603050405020304" pitchFamily="18" charset="0"/>
                <a:ea typeface="Calibri" panose="020F0502020204030204" pitchFamily="34" charset="0"/>
                <a:cs typeface="Times New Roman" panose="02020603050405020304" pitchFamily="18" charset="0"/>
              </a:rPr>
              <a:t>+ Em hãy nêu tính chất âm nhạc của bản nhạc.</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Nghe nhạc- Ngôi sao s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8185" y="105728"/>
            <a:ext cx="609600" cy="609600"/>
          </a:xfrm>
          <a:prstGeom prst="rect">
            <a:avLst/>
          </a:prstGeom>
        </p:spPr>
      </p:pic>
    </p:spTree>
    <p:extLst>
      <p:ext uri="{BB962C8B-B14F-4D97-AF65-F5344CB8AC3E}">
        <p14:creationId xmlns:p14="http://schemas.microsoft.com/office/powerpoint/2010/main" val="13412066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24107"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3" grpId="0"/>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AutoShape 2" descr="Lưu Hà An - Tin tức mới nhất 24h qua - Báo Vn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 name="TextBox 9"/>
          <p:cNvSpPr txBox="1"/>
          <p:nvPr/>
        </p:nvSpPr>
        <p:spPr>
          <a:xfrm rot="10800000" flipV="1">
            <a:off x="3022331" y="897001"/>
            <a:ext cx="73922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32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32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a:t>
            </a:r>
            <a:r>
              <a:rPr kumimoji="0" lang="en-US" sz="32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32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nhịp</a:t>
            </a:r>
            <a:r>
              <a:rPr kumimoji="0" lang="en-US" sz="32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r>
              <a:rPr kumimoji="0" lang="en-US" sz="32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3200" b="0" i="0" u="none" strike="noStrike" kern="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nhạc</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Nghe nhạc- Ngôi sao s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20537" y="861246"/>
            <a:ext cx="609600" cy="609600"/>
          </a:xfrm>
          <a:prstGeom prst="rect">
            <a:avLst/>
          </a:prstGeom>
        </p:spPr>
      </p:pic>
    </p:spTree>
    <p:extLst>
      <p:ext uri="{BB962C8B-B14F-4D97-AF65-F5344CB8AC3E}">
        <p14:creationId xmlns:p14="http://schemas.microsoft.com/office/powerpoint/2010/main" val="391146096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AutoShape 2" descr="Lưu Hà An - Tin tức mới nhất 24h qua - Báo Vn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3" name="Rectangle 2"/>
          <p:cNvSpPr/>
          <p:nvPr/>
        </p:nvSpPr>
        <p:spPr>
          <a:xfrm>
            <a:off x="673768" y="1241659"/>
            <a:ext cx="7998594" cy="613245"/>
          </a:xfrm>
          <a:prstGeom prst="rect">
            <a:avLst/>
          </a:prstGeom>
        </p:spPr>
        <p:txBody>
          <a:bodyPr wrap="square">
            <a:spAutoFit/>
          </a:bodyPr>
          <a:lstStyle/>
          <a:p>
            <a:pPr algn="just" fontAlgn="base">
              <a:lnSpc>
                <a:spcPct val="115000"/>
              </a:lnSpc>
              <a:spcAft>
                <a:spcPts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G</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õ</a:t>
            </a: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đệm mạnh – nhẹ theo nhịp điệu bản nhạc</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extBox 4"/>
          <p:cNvSpPr txBox="1"/>
          <p:nvPr/>
        </p:nvSpPr>
        <p:spPr>
          <a:xfrm>
            <a:off x="307976" y="46356"/>
            <a:ext cx="3663134" cy="923879"/>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VậN dụng,</a:t>
            </a:r>
            <a:r>
              <a:rPr kumimoji="0" lang="en-US" sz="2400" b="1" i="0" u="none" strike="noStrike" kern="1200" cap="none" spc="0" normalizeH="0" noProof="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sang tạo</a:t>
            </a:r>
            <a:endParaRPr kumimoji="0" lang="en-US" sz="2400" b="1" i="0" u="none" strike="noStrike" kern="1200" cap="none" spc="0" normalizeH="0" baseline="0" noProof="0" dirty="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Nghe nhạc- Ngôi sao s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0402" y="1908402"/>
            <a:ext cx="609600" cy="609600"/>
          </a:xfrm>
          <a:prstGeom prst="rect">
            <a:avLst/>
          </a:prstGeom>
        </p:spPr>
      </p:pic>
    </p:spTree>
    <p:extLst>
      <p:ext uri="{BB962C8B-B14F-4D97-AF65-F5344CB8AC3E}">
        <p14:creationId xmlns:p14="http://schemas.microsoft.com/office/powerpoint/2010/main" val="172088419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0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5614651" y="235131"/>
            <a:ext cx="6224652" cy="3304903"/>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614651" cy="6813568"/>
          </a:xfrm>
          <a:prstGeom prst="rect">
            <a:avLst/>
          </a:prstGeom>
        </p:spPr>
      </p:pic>
    </p:spTree>
    <p:extLst>
      <p:ext uri="{BB962C8B-B14F-4D97-AF65-F5344CB8AC3E}">
        <p14:creationId xmlns:p14="http://schemas.microsoft.com/office/powerpoint/2010/main" val="31537206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pic>
        <p:nvPicPr>
          <p:cNvPr id="6" name="Nghe nhạc- Ngôi sao s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0306" y="484551"/>
            <a:ext cx="609600" cy="609600"/>
          </a:xfrm>
          <a:prstGeom prst="rect">
            <a:avLst/>
          </a:prstGeom>
        </p:spPr>
      </p:pic>
    </p:spTree>
    <p:extLst>
      <p:ext uri="{BB962C8B-B14F-4D97-AF65-F5344CB8AC3E}">
        <p14:creationId xmlns:p14="http://schemas.microsoft.com/office/powerpoint/2010/main" val="212129168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0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9954" y="4162635"/>
            <a:ext cx="1612469" cy="236879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044083" cy="1157421"/>
          </a:xfrm>
          <a:prstGeom prst="rect">
            <a:avLst/>
          </a:prstGeom>
        </p:spPr>
      </p:pic>
      <p:sp>
        <p:nvSpPr>
          <p:cNvPr id="10" name="Rectangle 9"/>
          <p:cNvSpPr/>
          <p:nvPr/>
        </p:nvSpPr>
        <p:spPr>
          <a:xfrm>
            <a:off x="7498081" y="1081597"/>
            <a:ext cx="2810576" cy="548099"/>
          </a:xfrm>
          <a:prstGeom prst="rect">
            <a:avLst/>
          </a:prstGeom>
        </p:spPr>
        <p:txBody>
          <a:bodyPr wrap="square">
            <a:spAutoFit/>
          </a:bodyPr>
          <a:lstStyle/>
          <a:p>
            <a:pPr algn="ctr">
              <a:lnSpc>
                <a:spcPct val="115000"/>
              </a:lnSpc>
              <a:spcAft>
                <a:spcPts val="0"/>
              </a:spcAft>
            </a:pPr>
            <a:r>
              <a:rPr lang="en-US" sz="2800" b="1" dirty="0">
                <a:solidFill>
                  <a:srgbClr val="FFFF00"/>
                </a:solidFill>
                <a:latin typeface="Times New Roman" panose="02020603050405020304" pitchFamily="18" charset="0"/>
                <a:ea typeface="Calibri" panose="020F0502020204030204" pitchFamily="34" charset="0"/>
              </a:rPr>
              <a:t>ÔN NHẠC CỤ</a:t>
            </a:r>
          </a:p>
        </p:txBody>
      </p:sp>
      <p:sp>
        <p:nvSpPr>
          <p:cNvPr id="11" name="Rectangle 10"/>
          <p:cNvSpPr/>
          <p:nvPr/>
        </p:nvSpPr>
        <p:spPr>
          <a:xfrm>
            <a:off x="6322423" y="1766185"/>
            <a:ext cx="5716103" cy="548099"/>
          </a:xfrm>
          <a:prstGeom prst="rect">
            <a:avLst/>
          </a:prstGeom>
        </p:spPr>
        <p:txBody>
          <a:bodyPr wrap="square">
            <a:spAutoFit/>
          </a:bodyPr>
          <a:lstStyle/>
          <a:p>
            <a:pPr algn="ctr">
              <a:lnSpc>
                <a:spcPct val="115000"/>
              </a:lnSpc>
              <a:spcAft>
                <a:spcPts val="0"/>
              </a:spcAft>
            </a:pPr>
            <a:r>
              <a:rPr lang="en-US" sz="2800" b="1" dirty="0">
                <a:solidFill>
                  <a:srgbClr val="FFFF00"/>
                </a:solidFill>
                <a:latin typeface="Times New Roman" panose="02020603050405020304" pitchFamily="18" charset="0"/>
                <a:ea typeface="Calibri" panose="020F0502020204030204" pitchFamily="34" charset="0"/>
              </a:rPr>
              <a:t>NGHE NHẠC: NGÔI SAO SÁNG</a:t>
            </a:r>
          </a:p>
        </p:txBody>
      </p:sp>
      <p:sp>
        <p:nvSpPr>
          <p:cNvPr id="12" name="Rectangle 11"/>
          <p:cNvSpPr/>
          <p:nvPr/>
        </p:nvSpPr>
        <p:spPr>
          <a:xfrm>
            <a:off x="7659762" y="136489"/>
            <a:ext cx="3245006" cy="808619"/>
          </a:xfrm>
          <a:prstGeom prst="rect">
            <a:avLst/>
          </a:prstGeom>
        </p:spPr>
        <p:txBody>
          <a:bodyPr wrap="square">
            <a:spAutoFit/>
          </a:bodyPr>
          <a:lstStyle/>
          <a:p>
            <a:pPr algn="ctr">
              <a:lnSpc>
                <a:spcPct val="115000"/>
              </a:lnSpc>
              <a:spcAft>
                <a:spcPts val="0"/>
              </a:spcAft>
            </a:pPr>
            <a:r>
              <a:rPr lang="en-US" sz="4400" b="1" dirty="0">
                <a:solidFill>
                  <a:srgbClr val="FFFF00"/>
                </a:solidFill>
                <a:latin typeface="Times New Roman" panose="02020603050405020304" pitchFamily="18" charset="0"/>
                <a:ea typeface="Calibri" panose="020F0502020204030204" pitchFamily="34" charset="0"/>
              </a:rPr>
              <a:t>TIẾT 25</a:t>
            </a:r>
          </a:p>
        </p:txBody>
      </p:sp>
    </p:spTree>
    <p:extLst>
      <p:ext uri="{BB962C8B-B14F-4D97-AF65-F5344CB8AC3E}">
        <p14:creationId xmlns:p14="http://schemas.microsoft.com/office/powerpoint/2010/main" val="425647762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4759979" y="777944"/>
            <a:ext cx="4137783" cy="830410"/>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63503" y="244170"/>
            <a:ext cx="2993206" cy="65864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NHẠC CỤ</a:t>
            </a:r>
            <a:endParaRPr kumimoji="0" lang="en-US" sz="32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5" name="Rectangle 4"/>
          <p:cNvSpPr/>
          <p:nvPr/>
        </p:nvSpPr>
        <p:spPr>
          <a:xfrm>
            <a:off x="5350074" y="2661"/>
            <a:ext cx="2505814" cy="51706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pt-BR" sz="2400">
                <a:solidFill>
                  <a:prstClr val="black"/>
                </a:solidFill>
                <a:latin typeface="Times New Roman" panose="02020603050405020304" pitchFamily="18" charset="0"/>
                <a:ea typeface="Calibri" panose="020F0502020204030204" pitchFamily="34" charset="0"/>
              </a:rPr>
              <a:t>Ôn nhạc cụ tiết tấu</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12" name="Picture 11" descr="C:\Users\Admin\Desktop\2024-06-19_121235.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2210" y="2313896"/>
            <a:ext cx="9100215" cy="3204010"/>
          </a:xfrm>
          <a:prstGeom prst="rect">
            <a:avLst/>
          </a:prstGeom>
          <a:noFill/>
          <a:ln>
            <a:noFill/>
          </a:ln>
        </p:spPr>
      </p:pic>
      <p:pic>
        <p:nvPicPr>
          <p:cNvPr id="3" name="nhac cu tt trog 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12204" y="2626420"/>
            <a:ext cx="609600" cy="6096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1523" y="5438832"/>
            <a:ext cx="2160902" cy="1340094"/>
          </a:xfrm>
          <a:prstGeom prst="rect">
            <a:avLst/>
          </a:prstGeom>
        </p:spPr>
      </p:pic>
      <p:pic>
        <p:nvPicPr>
          <p:cNvPr id="4" name="nhac cu tt tembor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6019" y="4539797"/>
            <a:ext cx="609600" cy="609600"/>
          </a:xfrm>
          <a:prstGeom prst="rect">
            <a:avLst/>
          </a:prstGeom>
        </p:spPr>
      </p:pic>
    </p:spTree>
    <p:extLst>
      <p:ext uri="{BB962C8B-B14F-4D97-AF65-F5344CB8AC3E}">
        <p14:creationId xmlns:p14="http://schemas.microsoft.com/office/powerpoint/2010/main" val="356122996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73"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45" y="5167952"/>
            <a:ext cx="2725203" cy="1690048"/>
          </a:xfrm>
          <a:prstGeom prst="rect">
            <a:avLst/>
          </a:prstGeom>
        </p:spPr>
      </p:pic>
      <p:pic>
        <p:nvPicPr>
          <p:cNvPr id="7" name="Picture 6" descr="C:\Users\Admin\Desktop\2024-06-19_121235.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5349" y="618217"/>
            <a:ext cx="8469086" cy="5416822"/>
          </a:xfrm>
          <a:prstGeom prst="rect">
            <a:avLst/>
          </a:prstGeom>
          <a:noFill/>
          <a:ln>
            <a:noFill/>
          </a:ln>
        </p:spPr>
      </p:pic>
      <p:sp>
        <p:nvSpPr>
          <p:cNvPr id="6" name="Rectangle 5"/>
          <p:cNvSpPr/>
          <p:nvPr/>
        </p:nvSpPr>
        <p:spPr>
          <a:xfrm>
            <a:off x="6198265" y="77052"/>
            <a:ext cx="3283271" cy="61324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pt-BR"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Ôn tập theo sơ đồ</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ight Arrow 3"/>
          <p:cNvSpPr/>
          <p:nvPr/>
        </p:nvSpPr>
        <p:spPr>
          <a:xfrm>
            <a:off x="2364378" y="1750423"/>
            <a:ext cx="1075750" cy="470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Nhóm 2</a:t>
            </a:r>
          </a:p>
        </p:txBody>
      </p:sp>
      <p:sp>
        <p:nvSpPr>
          <p:cNvPr id="9" name="Right Arrow 8"/>
          <p:cNvSpPr/>
          <p:nvPr/>
        </p:nvSpPr>
        <p:spPr>
          <a:xfrm>
            <a:off x="2364378" y="2477588"/>
            <a:ext cx="1075750" cy="470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Nhóm 3</a:t>
            </a:r>
          </a:p>
        </p:txBody>
      </p:sp>
      <p:sp>
        <p:nvSpPr>
          <p:cNvPr id="10" name="Right Arrow 9"/>
          <p:cNvSpPr/>
          <p:nvPr/>
        </p:nvSpPr>
        <p:spPr>
          <a:xfrm>
            <a:off x="1994384" y="1103813"/>
            <a:ext cx="1445744" cy="470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Nhóm 1 hát</a:t>
            </a:r>
          </a:p>
        </p:txBody>
      </p:sp>
      <p:pic>
        <p:nvPicPr>
          <p:cNvPr id="12" name="Tuổi hồng ơi karaoke lớp 5.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35829" y="971009"/>
            <a:ext cx="609600" cy="609600"/>
          </a:xfrm>
          <a:prstGeom prst="rect">
            <a:avLst/>
          </a:prstGeom>
        </p:spPr>
      </p:pic>
    </p:spTree>
    <p:extLst>
      <p:ext uri="{BB962C8B-B14F-4D97-AF65-F5344CB8AC3E}">
        <p14:creationId xmlns:p14="http://schemas.microsoft.com/office/powerpoint/2010/main" val="162432875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556"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6" name="Picture 5" descr="C:\Users\Admin\Desktop\2024-06-19_12123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529" y="51904"/>
            <a:ext cx="10454640" cy="6766561"/>
          </a:xfrm>
          <a:prstGeom prst="rect">
            <a:avLst/>
          </a:prstGeom>
          <a:noFill/>
          <a:ln>
            <a:noFill/>
          </a:ln>
        </p:spPr>
      </p:pic>
      <p:sp>
        <p:nvSpPr>
          <p:cNvPr id="5" name="Rectangle 4"/>
          <p:cNvSpPr/>
          <p:nvPr/>
        </p:nvSpPr>
        <p:spPr>
          <a:xfrm>
            <a:off x="4099200" y="960930"/>
            <a:ext cx="268695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ea typeface="Calibri" panose="020F0502020204030204" pitchFamily="34" charset="0"/>
              </a:rPr>
              <a:t>Ôn tập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thổi nốt Rê 2</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7" name="not r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81354" y="2567306"/>
            <a:ext cx="609600" cy="609600"/>
          </a:xfrm>
          <a:prstGeom prst="rect">
            <a:avLst/>
          </a:prstGeom>
        </p:spPr>
      </p:pic>
      <p:sp>
        <p:nvSpPr>
          <p:cNvPr id="8" name="TextBox 7"/>
          <p:cNvSpPr txBox="1"/>
          <p:nvPr/>
        </p:nvSpPr>
        <p:spPr>
          <a:xfrm>
            <a:off x="1380309" y="117239"/>
            <a:ext cx="36358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Times New Roman" panose="02020603050405020304" pitchFamily="18" charset="0"/>
                <a:cs typeface="Times New Roman" panose="02020603050405020304" pitchFamily="18" charset="0"/>
              </a:rPr>
              <a:t>Ôn tập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sáo</a:t>
            </a: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Recoder</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9492279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91417" y="227356"/>
            <a:ext cx="26260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ea typeface="Calibri" panose="020F0502020204030204" pitchFamily="34" charset="0"/>
              </a:rPr>
              <a:t>Ôn tập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thổi mẫu âm</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54" y="3682737"/>
            <a:ext cx="1489166" cy="3175263"/>
          </a:xfrm>
          <a:prstGeom prst="rect">
            <a:avLst/>
          </a:prstGeom>
        </p:spPr>
      </p:pic>
      <p:pic>
        <p:nvPicPr>
          <p:cNvPr id="5" name="Picture 4" descr="C:\Users\Admin\Desktop\2024-06-19_121235.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80160"/>
            <a:ext cx="12155256" cy="1580606"/>
          </a:xfrm>
          <a:prstGeom prst="rect">
            <a:avLst/>
          </a:prstGeom>
          <a:noFill/>
          <a:ln>
            <a:noFill/>
          </a:ln>
        </p:spPr>
      </p:pic>
      <p:pic>
        <p:nvPicPr>
          <p:cNvPr id="3" name="mau am recod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77628" y="3073137"/>
            <a:ext cx="609600" cy="609600"/>
          </a:xfrm>
          <a:prstGeom prst="rect">
            <a:avLst/>
          </a:prstGeom>
        </p:spPr>
      </p:pic>
    </p:spTree>
    <p:extLst>
      <p:ext uri="{BB962C8B-B14F-4D97-AF65-F5344CB8AC3E}">
        <p14:creationId xmlns:p14="http://schemas.microsoft.com/office/powerpoint/2010/main" val="277471918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descr="C:\Users\Admin\Desktop\2024-06-19_12123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2665" y="869573"/>
            <a:ext cx="10073503" cy="5101047"/>
          </a:xfrm>
          <a:prstGeom prst="rect">
            <a:avLst/>
          </a:prstGeom>
          <a:noFill/>
          <a:ln>
            <a:noFill/>
          </a:ln>
        </p:spPr>
      </p:pic>
      <p:sp>
        <p:nvSpPr>
          <p:cNvPr id="7" name="Rectangle 6"/>
          <p:cNvSpPr/>
          <p:nvPr/>
        </p:nvSpPr>
        <p:spPr>
          <a:xfrm>
            <a:off x="5689335" y="94399"/>
            <a:ext cx="2364750" cy="51706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pt-BR"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 tập theo sơ đồ</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ight Arrow 7"/>
          <p:cNvSpPr/>
          <p:nvPr/>
        </p:nvSpPr>
        <p:spPr>
          <a:xfrm>
            <a:off x="602281" y="2556343"/>
            <a:ext cx="1075750" cy="470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Nhóm 2</a:t>
            </a:r>
          </a:p>
        </p:txBody>
      </p:sp>
      <p:sp>
        <p:nvSpPr>
          <p:cNvPr id="10" name="Right Arrow 9"/>
          <p:cNvSpPr/>
          <p:nvPr/>
        </p:nvSpPr>
        <p:spPr>
          <a:xfrm>
            <a:off x="444137" y="1309733"/>
            <a:ext cx="1393066" cy="470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Nhóm 1 hát</a:t>
            </a:r>
          </a:p>
        </p:txBody>
      </p:sp>
      <p:pic>
        <p:nvPicPr>
          <p:cNvPr id="4" name="Media3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11042" y="1309733"/>
            <a:ext cx="609600" cy="609600"/>
          </a:xfrm>
          <a:prstGeom prst="rect">
            <a:avLst/>
          </a:prstGeom>
        </p:spPr>
      </p:pic>
      <p:sp>
        <p:nvSpPr>
          <p:cNvPr id="9" name="Rectangle 8"/>
          <p:cNvSpPr/>
          <p:nvPr/>
        </p:nvSpPr>
        <p:spPr>
          <a:xfrm>
            <a:off x="6100009" y="6228729"/>
            <a:ext cx="2658100" cy="51706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Đổi nhóm ngược lại</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13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528"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98513" y="208679"/>
            <a:ext cx="58913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ea typeface="Calibri" panose="020F0502020204030204" pitchFamily="34" charset="0"/>
              </a:rPr>
              <a:t>Ôn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Luyện gam đi xuống với kỹ thuật vắt ngón</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689565"/>
            <a:ext cx="1638717" cy="2168435"/>
          </a:xfrm>
          <a:prstGeom prst="rect">
            <a:avLst/>
          </a:prstGeom>
        </p:spPr>
      </p:pic>
      <p:pic>
        <p:nvPicPr>
          <p:cNvPr id="5" name="Picture 4" descr="C:\Users\Admin\Desktop\2024-06-19_121235.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856" y="1121132"/>
            <a:ext cx="11599358" cy="3189611"/>
          </a:xfrm>
          <a:prstGeom prst="rect">
            <a:avLst/>
          </a:prstGeom>
          <a:noFill/>
          <a:ln>
            <a:noFill/>
          </a:ln>
        </p:spPr>
      </p:pic>
      <p:sp>
        <p:nvSpPr>
          <p:cNvPr id="8" name="TextBox 7"/>
          <p:cNvSpPr txBox="1"/>
          <p:nvPr/>
        </p:nvSpPr>
        <p:spPr>
          <a:xfrm>
            <a:off x="100149" y="208679"/>
            <a:ext cx="31655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Times New Roman" panose="02020603050405020304" pitchFamily="18" charset="0"/>
                <a:cs typeface="Times New Roman" panose="02020603050405020304" pitchFamily="18" charset="0"/>
              </a:rPr>
              <a:t>Ôn tập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Kèn phím</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luyen gam c di xuog ken phi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23568" y="4905556"/>
            <a:ext cx="609600" cy="609600"/>
          </a:xfrm>
          <a:prstGeom prst="rect">
            <a:avLst/>
          </a:prstGeom>
        </p:spPr>
      </p:pic>
    </p:spTree>
    <p:extLst>
      <p:ext uri="{BB962C8B-B14F-4D97-AF65-F5344CB8AC3E}">
        <p14:creationId xmlns:p14="http://schemas.microsoft.com/office/powerpoint/2010/main" val="405701620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230611"/>
            <a:ext cx="1985555" cy="2627389"/>
          </a:xfrm>
          <a:prstGeom prst="rect">
            <a:avLst/>
          </a:prstGeom>
        </p:spPr>
      </p:pic>
      <p:pic>
        <p:nvPicPr>
          <p:cNvPr id="5" name="Picture 4" descr="C:\Users\Admin\Desktop\2024-06-19_121235.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3198" y="679578"/>
            <a:ext cx="9273153" cy="5381587"/>
          </a:xfrm>
          <a:prstGeom prst="rect">
            <a:avLst/>
          </a:prstGeom>
          <a:noFill/>
          <a:ln>
            <a:noFill/>
          </a:ln>
        </p:spPr>
      </p:pic>
      <p:sp>
        <p:nvSpPr>
          <p:cNvPr id="12" name="Rectangle 11"/>
          <p:cNvSpPr/>
          <p:nvPr/>
        </p:nvSpPr>
        <p:spPr>
          <a:xfrm>
            <a:off x="5230075" y="94399"/>
            <a:ext cx="3283271" cy="61324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pt-BR"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Ôn tập theo sơ đồ</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ight Arrow 12"/>
          <p:cNvSpPr/>
          <p:nvPr/>
        </p:nvSpPr>
        <p:spPr>
          <a:xfrm>
            <a:off x="356136" y="2194252"/>
            <a:ext cx="1530416" cy="779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a:t>
            </a:r>
          </a:p>
        </p:txBody>
      </p:sp>
      <p:sp>
        <p:nvSpPr>
          <p:cNvPr id="14" name="Right Arrow 13"/>
          <p:cNvSpPr/>
          <p:nvPr/>
        </p:nvSpPr>
        <p:spPr>
          <a:xfrm>
            <a:off x="356135" y="1020278"/>
            <a:ext cx="1530417" cy="706528"/>
          </a:xfrm>
          <a:prstGeom prst="rightArrow">
            <a:avLst>
              <a:gd name="adj1" fmla="val 7001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hát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Media3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03598" y="1117206"/>
            <a:ext cx="609600" cy="609600"/>
          </a:xfrm>
          <a:prstGeom prst="rect">
            <a:avLst/>
          </a:prstGeom>
        </p:spPr>
      </p:pic>
      <p:sp>
        <p:nvSpPr>
          <p:cNvPr id="16" name="Rectangle 15"/>
          <p:cNvSpPr/>
          <p:nvPr/>
        </p:nvSpPr>
        <p:spPr>
          <a:xfrm>
            <a:off x="6217574" y="6061165"/>
            <a:ext cx="2658100" cy="51706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Đổi nhóm ngược lại</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0646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528" fill="hold"/>
                                        <p:tgtEl>
                                          <p:spTgt spid="15"/>
                                        </p:tgtEl>
                                      </p:cBhvr>
                                    </p:cmd>
                                  </p:childTnLst>
                                </p:cTn>
                              </p:par>
                            </p:childTnLst>
                          </p:cTn>
                        </p:par>
                      </p:childTnLst>
                    </p:cTn>
                  </p:par>
                </p:childTnLst>
              </p:cTn>
              <p:nextCondLst>
                <p:cond evt="onClick" delay="0">
                  <p:tgtEl>
                    <p:spTgt spid="15"/>
                  </p:tgtEl>
                </p:cond>
              </p:nextCondLst>
            </p:seq>
            <p:audio>
              <p:cMediaNode vol="80000">
                <p:cTn id="15"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4093</TotalTime>
  <Words>320</Words>
  <Application>Microsoft Office PowerPoint</Application>
  <PresentationFormat>Widescreen</PresentationFormat>
  <Paragraphs>39</Paragraphs>
  <Slides>15</Slides>
  <Notes>0</Notes>
  <HiddenSlides>0</HiddenSlides>
  <MMClips>12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15</vt:i4>
      </vt:variant>
    </vt:vector>
  </HeadingPairs>
  <TitlesOfParts>
    <vt:vector size="27" baseType="lpstr">
      <vt:lpstr>#9Slide05 Dancing Script</vt:lpstr>
      <vt:lpstr>Wingdings</vt:lpstr>
      <vt:lpstr>Calibri Light</vt:lpstr>
      <vt:lpstr>Times New Roman</vt:lpstr>
      <vt:lpstr>Arial</vt:lpstr>
      <vt:lpstr>Tahoma</vt:lpstr>
      <vt:lpstr>Calibri</vt:lpstr>
      <vt:lpstr>Office Theme</vt:lpstr>
      <vt:lpstr>3_Office Theme</vt:lpstr>
      <vt:lpstr>2_Office Theme</vt:lpstr>
      <vt:lpstr>Textured</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571</cp:revision>
  <dcterms:created xsi:type="dcterms:W3CDTF">2020-08-30T12:35:12Z</dcterms:created>
  <dcterms:modified xsi:type="dcterms:W3CDTF">2025-03-11T10:13:12Z</dcterms:modified>
</cp:coreProperties>
</file>