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9" r:id="rId2"/>
    <p:sldId id="261" r:id="rId3"/>
    <p:sldId id="283" r:id="rId4"/>
    <p:sldId id="274" r:id="rId5"/>
    <p:sldId id="275" r:id="rId6"/>
    <p:sldId id="28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753" autoAdjust="0"/>
  </p:normalViewPr>
  <p:slideViewPr>
    <p:cSldViewPr>
      <p:cViewPr varScale="1">
        <p:scale>
          <a:sx n="61" d="100"/>
          <a:sy n="61" d="100"/>
        </p:scale>
        <p:origin x="860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3B1527EC-F85E-4315-AE6C-9E624BA525B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2430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3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503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3B1527EC-F85E-4315-AE6C-9E624BA525B8}" type="slidenum">
              <a:rPr kumimoji="0" lang="en-US" sz="1200" b="0" i="0" u="none" strike="noStrike" kern="1200" cap="none" spc="-1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6</a:t>
            </a:fld>
            <a:endParaRPr kumimoji="0" lang="en-US" sz="1200" b="0" i="0" u="none" strike="noStrike" kern="1200" cap="none" spc="-1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18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110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6111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444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111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029990" lvl="1" indent="-395196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585584" lvl="2" indent="-315597">
              <a:spcBef>
                <a:spcPts val="1109"/>
              </a:spcBef>
              <a:buClr>
                <a:srgbClr val="000000"/>
              </a:buClr>
              <a:buFont typeface="Arial"/>
              <a:buChar char="•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2220378" lvl="3" indent="-315597">
              <a:spcBef>
                <a:spcPts val="1109"/>
              </a:spcBef>
              <a:buClr>
                <a:srgbClr val="000000"/>
              </a:buClr>
              <a:buFont typeface="Arial"/>
              <a:buChar char="–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855571" lvl="4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855571" lvl="5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855571" lvl="6" indent="-315597">
              <a:spcBef>
                <a:spcPts val="1109"/>
              </a:spcBef>
              <a:buClr>
                <a:srgbClr val="000000"/>
              </a:buClr>
              <a:buFont typeface="Arial"/>
              <a:buChar char="»"/>
              <a:tabLst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2000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fld id="{819AA8DC-37A4-40C6-80E6-F62622C9FB27}" type="slidenum">
              <a:rPr lang="en-US" sz="1889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1015990" algn="l"/>
                  <a:tab pos="2031980" algn="l"/>
                  <a:tab pos="3047970" algn="l"/>
                  <a:tab pos="4063959" algn="l"/>
                  <a:tab pos="5079949" algn="l"/>
                  <a:tab pos="6095939" algn="l"/>
                  <a:tab pos="7111929" algn="l"/>
                  <a:tab pos="8127919" algn="l"/>
                  <a:tab pos="9143909" algn="l"/>
                  <a:tab pos="10159898" algn="l"/>
                  <a:tab pos="11175888" algn="l"/>
                </a:tabLst>
              </a:pPr>
              <a:t>‹#›</a:t>
            </a:fld>
            <a:endParaRPr lang="en-US" sz="1889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>
        <a:tabLst>
          <a:tab pos="0" algn="l"/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titleStyle>
    <p:bodyStyle>
      <a:lvl1pPr marL="474395" indent="-474395">
        <a:spcBef>
          <a:spcPts val="1109"/>
        </a:spcBef>
        <a:buClr>
          <a:srgbClr val="000000"/>
        </a:buClr>
        <a:buFont typeface="Arial"/>
        <a:buChar char="•"/>
        <a:tabLst>
          <a:tab pos="1015990" algn="l"/>
          <a:tab pos="2031980" algn="l"/>
          <a:tab pos="3047970" algn="l"/>
          <a:tab pos="4063959" algn="l"/>
          <a:tab pos="5079949" algn="l"/>
          <a:tab pos="6095939" algn="l"/>
          <a:tab pos="7111929" algn="l"/>
          <a:tab pos="8127919" algn="l"/>
          <a:tab pos="9143909" algn="l"/>
          <a:tab pos="10159898" algn="l"/>
          <a:tab pos="11175888" algn="l"/>
        </a:tabLst>
        <a:defRPr/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jpe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2192000" cy="7239000"/>
          </a:xfrm>
          <a:prstGeom prst="rect">
            <a:avLst/>
          </a:prstGeom>
          <a:ln w="0">
            <a:noFill/>
          </a:ln>
        </p:spPr>
      </p:pic>
      <p:pic>
        <p:nvPicPr>
          <p:cNvPr id="202" name="Picture 7" descr="D:\GIÁO ÁN 1 2020-2021\HÌNH SOẠN GIÁO ÁN\Học hát\CAY GIA ĐÌNH\5.png"/>
          <p:cNvPicPr/>
          <p:nvPr/>
        </p:nvPicPr>
        <p:blipFill>
          <a:blip r:embed="rId3">
            <a:lum contrast="30000"/>
          </a:blip>
          <a:srcRect r="25318"/>
          <a:stretch/>
        </p:blipFill>
        <p:spPr>
          <a:xfrm>
            <a:off x="460400" y="776264"/>
            <a:ext cx="11271200" cy="5080000"/>
          </a:xfrm>
          <a:prstGeom prst="rect">
            <a:avLst/>
          </a:prstGeom>
          <a:ln w="0">
            <a:noFill/>
          </a:ln>
        </p:spPr>
      </p:pic>
      <p:sp>
        <p:nvSpPr>
          <p:cNvPr id="203" name="Text Box 9"/>
          <p:cNvSpPr/>
          <p:nvPr/>
        </p:nvSpPr>
        <p:spPr>
          <a:xfrm>
            <a:off x="914400" y="68352"/>
            <a:ext cx="2133600" cy="81234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774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444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Hát</a:t>
            </a:r>
            <a:endParaRPr lang="en-US" sz="4444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Text Box 10"/>
          <p:cNvSpPr/>
          <p:nvPr/>
        </p:nvSpPr>
        <p:spPr>
          <a:xfrm>
            <a:off x="2667000" y="889000"/>
            <a:ext cx="4349800" cy="74399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3056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4000" b="1" spc="-1" dirty="0">
                <a:solidFill>
                  <a:srgbClr val="FF0000"/>
                </a:solidFill>
                <a:latin typeface="Times New Roman"/>
              </a:rPr>
              <a:t>CÂY GIA ĐÌNH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5" name="Rectangle 3"/>
          <p:cNvSpPr/>
          <p:nvPr/>
        </p:nvSpPr>
        <p:spPr>
          <a:xfrm>
            <a:off x="5143600" y="1603401"/>
            <a:ext cx="3651200" cy="94930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Nhạc: Quỳnh Hợp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667" i="1" spc="-1">
                <a:solidFill>
                  <a:srgbClr val="0000CC"/>
                </a:solidFill>
                <a:latin typeface="Times New Roman"/>
                <a:ea typeface="Times New Roman"/>
              </a:rPr>
              <a:t>Lời thơ: Nguyễn Thị Mai</a:t>
            </a:r>
            <a:endParaRPr lang="en-US" sz="2667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10" name="Rectangle 4"/>
          <p:cNvSpPr/>
          <p:nvPr/>
        </p:nvSpPr>
        <p:spPr>
          <a:xfrm>
            <a:off x="9936000" y="3748200"/>
            <a:ext cx="1344000" cy="69840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11"/>
          <p:cNvSpPr/>
          <p:nvPr/>
        </p:nvSpPr>
        <p:spPr>
          <a:xfrm rot="10800000" flipV="1">
            <a:off x="838200" y="71170"/>
            <a:ext cx="3048000" cy="5593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800" b="1" spc="-1" dirty="0">
                <a:solidFill>
                  <a:srgbClr val="002060"/>
                </a:solidFill>
                <a:latin typeface="Times New Roman"/>
                <a:ea typeface="Times New Roman"/>
              </a:rPr>
              <a:t>ĐỌC LỜI CA</a:t>
            </a:r>
            <a:endParaRPr lang="en-US" sz="2800" spc="-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212" name="Rectangle 4"/>
          <p:cNvSpPr/>
          <p:nvPr/>
        </p:nvSpPr>
        <p:spPr>
          <a:xfrm>
            <a:off x="778000" y="1921000"/>
            <a:ext cx="10870800" cy="9411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lnSpc>
                <a:spcPct val="150000"/>
              </a:lnSpc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3" name="Rectangle 7"/>
          <p:cNvSpPr/>
          <p:nvPr/>
        </p:nvSpPr>
        <p:spPr>
          <a:xfrm>
            <a:off x="4114800" y="762000"/>
            <a:ext cx="3688497" cy="6208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vi-VN" sz="32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CÂY GIA ĐÌNH</a:t>
            </a:r>
            <a:endParaRPr lang="en-US" sz="32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4" name="Rectangle 10"/>
          <p:cNvSpPr/>
          <p:nvPr/>
        </p:nvSpPr>
        <p:spPr>
          <a:xfrm>
            <a:off x="7063134" y="1252842"/>
            <a:ext cx="3417833" cy="8436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00000" tIns="52000" rIns="100000" bIns="52000">
            <a:spAutoFit/>
          </a:bodyPr>
          <a:lstStyle/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Nhạc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Quỳnh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Hợp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Lời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thơ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: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Nguyễn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</a:t>
            </a:r>
            <a:r>
              <a:rPr lang="en-US" sz="2400" b="1" i="1" spc="-1" dirty="0" err="1">
                <a:solidFill>
                  <a:srgbClr val="0000CC"/>
                </a:solidFill>
                <a:latin typeface="Times New Roman"/>
                <a:ea typeface="Times New Roman"/>
              </a:rPr>
              <a:t>Thị</a:t>
            </a:r>
            <a:r>
              <a:rPr lang="en-US" sz="2400" b="1" i="1" spc="-1" dirty="0">
                <a:solidFill>
                  <a:srgbClr val="0000CC"/>
                </a:solidFill>
                <a:latin typeface="Times New Roman"/>
                <a:ea typeface="Times New Roman"/>
              </a:rPr>
              <a:t> Mai</a:t>
            </a:r>
            <a:endParaRPr lang="en-US" sz="2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Picture 3" descr="D:\GIÁO ÁN 1 2020-2021\HÌNH SOẠN GIÁO ÁN\Học hát\CAY GIA ĐÌNH\4.png">
            <a:extLst>
              <a:ext uri="{FF2B5EF4-FFF2-40B4-BE49-F238E27FC236}">
                <a16:creationId xmlns:a16="http://schemas.microsoft.com/office/drawing/2014/main" id="{392F409D-E782-F0AC-653B-87C0626D292A}"/>
              </a:ext>
            </a:extLst>
          </p:cNvPr>
          <p:cNvPicPr/>
          <p:nvPr/>
        </p:nvPicPr>
        <p:blipFill rotWithShape="1">
          <a:blip r:embed="rId3"/>
          <a:srcRect t="1768"/>
          <a:stretch/>
        </p:blipFill>
        <p:spPr>
          <a:xfrm>
            <a:off x="457200" y="4324684"/>
            <a:ext cx="11378600" cy="2834784"/>
          </a:xfrm>
          <a:prstGeom prst="rect">
            <a:avLst/>
          </a:prstGeom>
          <a:ln w="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09EED9-08E0-606D-332E-99D1B1387EE3}"/>
              </a:ext>
            </a:extLst>
          </p:cNvPr>
          <p:cNvSpPr txBox="1"/>
          <p:nvPr/>
        </p:nvSpPr>
        <p:spPr>
          <a:xfrm>
            <a:off x="1579417" y="2195201"/>
            <a:ext cx="90331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Hoa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mẹ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Quả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ngọt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con.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Lá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cành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bố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đan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che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bóng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tròn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Ông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gốc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Rễ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ôm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đất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lành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Rễ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bền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gốc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vững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đời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thêm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3600" b="0" i="0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xanh</a:t>
            </a:r>
            <a:r>
              <a:rPr kumimoji="0" lang="en-US" sz="36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.</a:t>
            </a:r>
            <a:endParaRPr kumimoji="0" lang="en-US" sz="3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650611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9"/>
          <a:srcRect t="7995" r="4545" b="15990"/>
          <a:stretch/>
        </p:blipFill>
        <p:spPr>
          <a:xfrm>
            <a:off x="599962" y="5419262"/>
            <a:ext cx="5822050" cy="107485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115825" y="608052"/>
            <a:ext cx="27609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79480" y="97535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10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1"/>
          <a:srcRect r="2784"/>
          <a:stretch/>
        </p:blipFill>
        <p:spPr>
          <a:xfrm>
            <a:off x="528781" y="4114801"/>
            <a:ext cx="5843263" cy="1072825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2" name="Picture 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82AE167-2230-5B2D-F207-E700F97AF8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057400" y="2514600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5D37497A-49AF-B44F-DE87-FE1EA1716E4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234012" y="5151952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6" name="Picture 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E82FBF6-56C1-9EC2-E8F7-593FEF8D2FD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683025" y="51999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3" name="Picture 1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A230DE1-E80D-D72B-C9D7-CB750033E4A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623428" y="3917528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056651A-BB69-1B7D-E33B-C5DC0818D1F5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575082" y="3927145"/>
            <a:ext cx="432800" cy="331911"/>
          </a:xfrm>
          <a:prstGeom prst="rect">
            <a:avLst/>
          </a:prstGeom>
          <a:ln w="0">
            <a:noFill/>
          </a:ln>
        </p:spPr>
      </p:pic>
      <p:pic>
        <p:nvPicPr>
          <p:cNvPr id="15" name="Picture 1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308B3A5-4A8D-C6AA-529A-275C8AEA4DDD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143000" y="3943273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8C7C3BF-9F28-D946-32FF-FCFFD7AAA9CC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731625" y="2525769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2A734FA-01C7-CE49-FBB2-C1AF5369E53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15758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18" name="Picture 17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6FB6A09-FC91-3D5F-DE98-3AFA5658F656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9651" y="5124585"/>
            <a:ext cx="432800" cy="347863"/>
          </a:xfrm>
          <a:prstGeom prst="rect">
            <a:avLst/>
          </a:prstGeom>
          <a:ln w="0">
            <a:noFill/>
          </a:ln>
        </p:spPr>
      </p:pic>
      <p:pic>
        <p:nvPicPr>
          <p:cNvPr id="19" name="Picture 18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566B287-39DA-9ECD-51F9-5A63C88D374F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817900" y="6494120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0BD88D2-F917-9275-52C7-37215B9B9C0B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989600" y="6456963"/>
            <a:ext cx="432800" cy="353953"/>
          </a:xfrm>
          <a:prstGeom prst="rect">
            <a:avLst/>
          </a:prstGeom>
          <a:ln w="0">
            <a:noFill/>
          </a:ln>
        </p:spPr>
      </p:pic>
      <p:pic>
        <p:nvPicPr>
          <p:cNvPr id="21" name="Picture 20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AA5B597-B8E1-038C-006F-AC22EB8D339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189450" y="2524957"/>
            <a:ext cx="432800" cy="446031"/>
          </a:xfrm>
          <a:prstGeom prst="rect">
            <a:avLst/>
          </a:prstGeom>
          <a:ln w="0">
            <a:noFill/>
          </a:ln>
        </p:spPr>
      </p:pic>
      <p:pic>
        <p:nvPicPr>
          <p:cNvPr id="22" name="Picture 21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FBB5B909-A9C7-3128-0281-0781589A434E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2450414" y="3891785"/>
            <a:ext cx="432800" cy="394543"/>
          </a:xfrm>
          <a:prstGeom prst="rect">
            <a:avLst/>
          </a:prstGeom>
          <a:ln w="0">
            <a:noFill/>
          </a:ln>
        </p:spPr>
      </p:pic>
      <p:pic>
        <p:nvPicPr>
          <p:cNvPr id="23" name="Picture 22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7BE4708-4431-82F8-7DEF-32B7EE070653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4302375" y="5130407"/>
            <a:ext cx="432800" cy="401449"/>
          </a:xfrm>
          <a:prstGeom prst="rect">
            <a:avLst/>
          </a:prstGeom>
          <a:ln w="0">
            <a:noFill/>
          </a:ln>
        </p:spPr>
      </p:pic>
      <p:pic>
        <p:nvPicPr>
          <p:cNvPr id="24" name="Picture 2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B018FFA4-4736-D0D5-ABDE-FBDE6AB1FD80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834778" y="3940541"/>
            <a:ext cx="432800" cy="397276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92FC979-740D-688B-872E-AB3722951711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3851200" y="6494120"/>
            <a:ext cx="432800" cy="333916"/>
          </a:xfrm>
          <a:prstGeom prst="rect">
            <a:avLst/>
          </a:prstGeom>
          <a:ln w="0">
            <a:noFill/>
          </a:ln>
        </p:spPr>
      </p:pic>
      <p:pic>
        <p:nvPicPr>
          <p:cNvPr id="26" name="Picture 25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3525B5C9-02A9-937D-B0E7-FB09F51CCF24}"/>
              </a:ext>
            </a:extLst>
          </p:cNvPr>
          <p:cNvPicPr/>
          <p:nvPr/>
        </p:nvPicPr>
        <p:blipFill>
          <a:blip r:embed="rId12"/>
          <a:stretch/>
        </p:blipFill>
        <p:spPr>
          <a:xfrm>
            <a:off x="5737222" y="6456962"/>
            <a:ext cx="432800" cy="353953"/>
          </a:xfrm>
          <a:prstGeom prst="rect">
            <a:avLst/>
          </a:prstGeom>
          <a:ln w="0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F113B0F-2DFB-3489-EDCB-08F53B88CB63}"/>
              </a:ext>
            </a:extLst>
          </p:cNvPr>
          <p:cNvSpPr txBox="1"/>
          <p:nvPr/>
        </p:nvSpPr>
        <p:spPr>
          <a:xfrm>
            <a:off x="1097143" y="159452"/>
            <a:ext cx="5989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HÁT KẾT HỢP</a:t>
            </a:r>
            <a:r>
              <a:rPr lang="vi-VN" sz="2400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2400" b="1" spc="-1" dirty="0">
                <a:solidFill>
                  <a:srgbClr val="FF0000"/>
                </a:solidFill>
                <a:latin typeface="Times New Roman"/>
                <a:ea typeface="Times New Roman"/>
              </a:rPr>
              <a:t>VỖ TAY THEO NHỊP</a:t>
            </a:r>
            <a:endParaRPr lang="en-US" sz="2400" spc="-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715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-381000"/>
            <a:ext cx="12192000" cy="7620000"/>
          </a:xfrm>
          <a:prstGeom prst="rect">
            <a:avLst/>
          </a:prstGeom>
          <a:ln w="0">
            <a:noFill/>
          </a:ln>
        </p:spPr>
      </p:pic>
      <p:sp>
        <p:nvSpPr>
          <p:cNvPr id="295" name="Text Box 9"/>
          <p:cNvSpPr/>
          <p:nvPr/>
        </p:nvSpPr>
        <p:spPr>
          <a:xfrm>
            <a:off x="952400" y="17755"/>
            <a:ext cx="4016400" cy="6413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>
              <a:spcBef>
                <a:spcPts val="2082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Vận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dụng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sáng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 </a:t>
            </a:r>
            <a:r>
              <a:rPr lang="en-US" sz="3333" b="1" spc="-1" dirty="0" err="1">
                <a:solidFill>
                  <a:srgbClr val="FFFF00"/>
                </a:solidFill>
                <a:latin typeface="Times New Roman"/>
                <a:ea typeface="Times New Roman"/>
              </a:rPr>
              <a:t>tạo</a:t>
            </a:r>
            <a:r>
              <a:rPr lang="en-US" sz="3333" b="1" spc="-1" dirty="0">
                <a:solidFill>
                  <a:srgbClr val="FFFF00"/>
                </a:solidFill>
                <a:latin typeface="Times New Roman"/>
                <a:ea typeface="Times New Roman"/>
              </a:rPr>
              <a:t>:</a:t>
            </a:r>
            <a:endParaRPr lang="en-US" sz="3333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6" name="Text Box 10"/>
          <p:cNvSpPr/>
          <p:nvPr/>
        </p:nvSpPr>
        <p:spPr>
          <a:xfrm>
            <a:off x="3000400" y="809801"/>
            <a:ext cx="6350000" cy="7269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889" b="1" spc="-1">
                <a:solidFill>
                  <a:srgbClr val="FF0000"/>
                </a:solidFill>
                <a:latin typeface="Times New Roman"/>
              </a:rPr>
              <a:t>GÓC ÂM NHẠC</a:t>
            </a:r>
            <a:endParaRPr lang="en-US" sz="3889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r="63846" b="89091"/>
          <a:stretch/>
        </p:blipFill>
        <p:spPr>
          <a:xfrm>
            <a:off x="539600" y="1444600"/>
            <a:ext cx="4842000" cy="87320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16688" t="73618" r="58027" b="12187"/>
          <a:stretch/>
        </p:blipFill>
        <p:spPr>
          <a:xfrm>
            <a:off x="1905000" y="2843400"/>
            <a:ext cx="8610600" cy="2887600"/>
          </a:xfrm>
          <a:prstGeom prst="rect">
            <a:avLst/>
          </a:prstGeom>
          <a:ln w="0">
            <a:noFill/>
          </a:ln>
        </p:spPr>
      </p:pic>
      <p:sp>
        <p:nvSpPr>
          <p:cNvPr id="299" name="Text Box 10"/>
          <p:cNvSpPr/>
          <p:nvPr/>
        </p:nvSpPr>
        <p:spPr>
          <a:xfrm>
            <a:off x="2841600" y="2397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Ông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0" name="Text Box 10"/>
          <p:cNvSpPr/>
          <p:nvPr/>
        </p:nvSpPr>
        <p:spPr>
          <a:xfrm>
            <a:off x="4111600" y="29014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Bà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1" name="Text Box 10"/>
          <p:cNvSpPr/>
          <p:nvPr/>
        </p:nvSpPr>
        <p:spPr>
          <a:xfrm>
            <a:off x="5619600" y="31910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Con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2" name="Text Box 10"/>
          <p:cNvSpPr/>
          <p:nvPr/>
        </p:nvSpPr>
        <p:spPr>
          <a:xfrm>
            <a:off x="7128000" y="2794201"/>
            <a:ext cx="11904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Mẹ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3" name="Text Box 10"/>
          <p:cNvSpPr/>
          <p:nvPr/>
        </p:nvSpPr>
        <p:spPr>
          <a:xfrm>
            <a:off x="8477200" y="2317801"/>
            <a:ext cx="1190800" cy="60716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1943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111" b="1" spc="-1">
                <a:solidFill>
                  <a:srgbClr val="1713CB"/>
                </a:solidFill>
                <a:latin typeface="Times New Roman"/>
              </a:rPr>
              <a:t>Cha</a:t>
            </a:r>
            <a:endParaRPr lang="en-US" sz="3111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11" descr="14"/>
          <p:cNvPicPr/>
          <p:nvPr/>
        </p:nvPicPr>
        <p:blipFill>
          <a:blip r:embed="rId2"/>
          <a:srcRect l="11783" t="3337" r="31020" b="15290"/>
          <a:stretch/>
        </p:blipFill>
        <p:spPr>
          <a:xfrm>
            <a:off x="0" y="-304800"/>
            <a:ext cx="12192000" cy="762000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6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062" t="18190" r="33204" b="67884"/>
          <a:stretch/>
        </p:blipFill>
        <p:spPr>
          <a:xfrm>
            <a:off x="3159200" y="1365400"/>
            <a:ext cx="1190400" cy="111120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7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651" t="23172" r="30679" b="67884"/>
          <a:stretch/>
        </p:blipFill>
        <p:spPr>
          <a:xfrm>
            <a:off x="4667200" y="1762200"/>
            <a:ext cx="3334000" cy="71440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8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1979" t="86846" r="14163" b="6196"/>
          <a:stretch/>
        </p:blipFill>
        <p:spPr>
          <a:xfrm>
            <a:off x="4746800" y="5572200"/>
            <a:ext cx="6746800" cy="555600"/>
          </a:xfrm>
          <a:prstGeom prst="rect">
            <a:avLst/>
          </a:prstGeom>
          <a:ln w="0">
            <a:noFill/>
          </a:ln>
        </p:spPr>
      </p:pic>
      <p:pic>
        <p:nvPicPr>
          <p:cNvPr id="308" name="Picture 9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9135" t="34973" r="30747" b="57071"/>
          <a:stretch/>
        </p:blipFill>
        <p:spPr>
          <a:xfrm>
            <a:off x="4667200" y="2714600"/>
            <a:ext cx="3095600" cy="635200"/>
          </a:xfrm>
          <a:prstGeom prst="rect">
            <a:avLst/>
          </a:prstGeom>
          <a:ln w="0">
            <a:noFill/>
          </a:ln>
        </p:spPr>
      </p:pic>
      <p:pic>
        <p:nvPicPr>
          <p:cNvPr id="309" name="Picture 10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647" t="31988" r="34165" b="57071"/>
          <a:stretch/>
        </p:blipFill>
        <p:spPr>
          <a:xfrm>
            <a:off x="3318000" y="2397000"/>
            <a:ext cx="952400" cy="87320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1" descr="D:\GIÁO ÁN 1 2020-2021\HÌNH SOẠN GIÁO ÁN\Vận dụng sáng tạo\Góc âm nhạc\Góc âm nhạc - Copy.jpg"/>
          <p:cNvPicPr/>
          <p:nvPr/>
        </p:nvPicPr>
        <p:blipFill>
          <a:blip r:embed="rId3">
            <a:lum contrast="40000"/>
          </a:blip>
          <a:srcRect l="59129" t="43928" r="32619" b="43144"/>
          <a:stretch/>
        </p:blipFill>
        <p:spPr>
          <a:xfrm>
            <a:off x="3159200" y="3191000"/>
            <a:ext cx="1172800" cy="952400"/>
          </a:xfrm>
          <a:prstGeom prst="rect">
            <a:avLst/>
          </a:prstGeom>
          <a:ln w="0">
            <a:noFill/>
          </a:ln>
        </p:spPr>
      </p:pic>
      <p:pic>
        <p:nvPicPr>
          <p:cNvPr id="311" name="Picture 12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47583" t="48910" r="12686" b="43144"/>
          <a:stretch/>
        </p:blipFill>
        <p:spPr>
          <a:xfrm>
            <a:off x="4746800" y="3667000"/>
            <a:ext cx="6111600" cy="63520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13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30556" t="58853" r="59647" b="27220"/>
          <a:stretch/>
        </p:blipFill>
        <p:spPr>
          <a:xfrm>
            <a:off x="2841600" y="4143400"/>
            <a:ext cx="1508000" cy="1111200"/>
          </a:xfrm>
          <a:prstGeom prst="rect">
            <a:avLst/>
          </a:prstGeom>
          <a:ln w="0">
            <a:noFill/>
          </a:ln>
        </p:spPr>
      </p:pic>
      <p:pic>
        <p:nvPicPr>
          <p:cNvPr id="313" name="Picture 14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53261" t="63835" r="28167" b="29217"/>
          <a:stretch/>
        </p:blipFill>
        <p:spPr>
          <a:xfrm>
            <a:off x="4683200" y="4699000"/>
            <a:ext cx="2857600" cy="555600"/>
          </a:xfrm>
          <a:prstGeom prst="rect">
            <a:avLst/>
          </a:prstGeom>
          <a:ln w="0">
            <a:noFill/>
          </a:ln>
        </p:spPr>
      </p:pic>
      <p:pic>
        <p:nvPicPr>
          <p:cNvPr id="314" name="Picture 15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17138" t="73779" r="58612" b="12295"/>
          <a:stretch/>
        </p:blipFill>
        <p:spPr>
          <a:xfrm>
            <a:off x="1095200" y="5175400"/>
            <a:ext cx="3413200" cy="1016000"/>
          </a:xfrm>
          <a:prstGeom prst="rect">
            <a:avLst/>
          </a:prstGeom>
          <a:ln w="0">
            <a:noFill/>
          </a:ln>
        </p:spPr>
      </p:pic>
      <p:pic>
        <p:nvPicPr>
          <p:cNvPr id="315" name="Picture 16" descr="D:\GIÁO ÁN 1 2020-2021\HÌNH SOẠN GIÁO ÁN\Vận dụng sáng tạo\Góc âm nhạc\Góc âm nhạc - Copy.jpg"/>
          <p:cNvPicPr/>
          <p:nvPr/>
        </p:nvPicPr>
        <p:blipFill>
          <a:blip r:embed="rId4">
            <a:lum contrast="40000"/>
          </a:blip>
          <a:srcRect l="66229" t="79888" r="11688" b="14152"/>
          <a:stretch/>
        </p:blipFill>
        <p:spPr>
          <a:xfrm>
            <a:off x="7461200" y="4699000"/>
            <a:ext cx="3397200" cy="476400"/>
          </a:xfrm>
          <a:prstGeom prst="rect">
            <a:avLst/>
          </a:prstGeom>
          <a:ln w="0">
            <a:noFill/>
          </a:ln>
        </p:spPr>
      </p:pic>
      <p:sp>
        <p:nvSpPr>
          <p:cNvPr id="316" name="Text Box 10"/>
          <p:cNvSpPr/>
          <p:nvPr/>
        </p:nvSpPr>
        <p:spPr>
          <a:xfrm>
            <a:off x="4588000" y="848601"/>
            <a:ext cx="3016000" cy="67564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6800" tIns="63600" rIns="126800" bIns="63600">
            <a:spAutoFit/>
          </a:bodyPr>
          <a:lstStyle/>
          <a:p>
            <a:pPr algn="ctr">
              <a:spcBef>
                <a:spcPts val="2220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556" b="1" spc="-1">
                <a:solidFill>
                  <a:srgbClr val="FF0000"/>
                </a:solidFill>
                <a:latin typeface="Times New Roman"/>
              </a:rPr>
              <a:t>SẮM VAI</a:t>
            </a:r>
            <a:endParaRPr lang="en-US" sz="3556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17" name="Text Box 10"/>
          <p:cNvSpPr/>
          <p:nvPr/>
        </p:nvSpPr>
        <p:spPr>
          <a:xfrm>
            <a:off x="838200" y="175000"/>
            <a:ext cx="4648200" cy="682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26800" tIns="63600" rIns="126800" bIns="63600">
            <a:spAutoFit/>
          </a:bodyPr>
          <a:lstStyle/>
          <a:p>
            <a:pPr algn="ctr">
              <a:spcBef>
                <a:spcPts val="2429"/>
              </a:spcBef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</a:pPr>
            <a:r>
              <a:rPr lang="en-US" sz="3600" b="1" spc="-1" dirty="0">
                <a:solidFill>
                  <a:srgbClr val="FFFF00"/>
                </a:solidFill>
                <a:latin typeface="Times New Roman"/>
              </a:rPr>
              <a:t>GÓC ÂM NHẠC</a:t>
            </a:r>
            <a:endParaRPr lang="en-US" sz="3600" spc="-1" dirty="0">
              <a:solidFill>
                <a:srgbClr val="FFFF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ÁT CÂY GIA ĐÌN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0" end="7903.3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9032" y="257271"/>
            <a:ext cx="677333" cy="544714"/>
          </a:xfrm>
          <a:prstGeom prst="rect">
            <a:avLst/>
          </a:prstGeom>
        </p:spPr>
      </p:pic>
      <p:pic>
        <p:nvPicPr>
          <p:cNvPr id="5" name="Picture 2" descr="D:\GIÁO ÁN 1 2020-2021\HÌNH SOẠN GIÁO ÁN\Học hát\CAY GIA ĐÌNH\C1,2.jpg">
            <a:extLst>
              <a:ext uri="{FF2B5EF4-FFF2-40B4-BE49-F238E27FC236}">
                <a16:creationId xmlns:a16="http://schemas.microsoft.com/office/drawing/2014/main" id="{60618D31-A690-C2C2-9B3D-F0CE7A345A02}"/>
              </a:ext>
            </a:extLst>
          </p:cNvPr>
          <p:cNvPicPr/>
          <p:nvPr/>
        </p:nvPicPr>
        <p:blipFill>
          <a:blip r:embed="rId8"/>
          <a:srcRect r="2877" b="14286"/>
          <a:stretch/>
        </p:blipFill>
        <p:spPr>
          <a:xfrm>
            <a:off x="578749" y="1295399"/>
            <a:ext cx="5843263" cy="2422843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94831A-E7F3-E909-135F-F2E21B4B5E36}"/>
              </a:ext>
            </a:extLst>
          </p:cNvPr>
          <p:cNvSpPr txBox="1"/>
          <p:nvPr/>
        </p:nvSpPr>
        <p:spPr>
          <a:xfrm>
            <a:off x="2362200" y="381000"/>
            <a:ext cx="25146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CÂY GIA ĐÌNH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97D146-CF3D-4142-2E9D-537E546E09B6}"/>
              </a:ext>
            </a:extLst>
          </p:cNvPr>
          <p:cNvSpPr txBox="1"/>
          <p:nvPr/>
        </p:nvSpPr>
        <p:spPr>
          <a:xfrm>
            <a:off x="3733800" y="839688"/>
            <a:ext cx="2362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Nhạc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Quỳnh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Hợp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1015990" algn="l"/>
                <a:tab pos="2031980" algn="l"/>
                <a:tab pos="3047970" algn="l"/>
                <a:tab pos="4063959" algn="l"/>
                <a:tab pos="5079949" algn="l"/>
                <a:tab pos="6095939" algn="l"/>
                <a:tab pos="7111929" algn="l"/>
                <a:tab pos="8127919" algn="l"/>
                <a:tab pos="9143909" algn="l"/>
                <a:tab pos="10159898" algn="l"/>
                <a:tab pos="11175888" algn="l"/>
              </a:tabLst>
              <a:defRPr/>
            </a:pP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Lời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thơ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: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Nguyễn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</a:t>
            </a:r>
            <a:r>
              <a:rPr kumimoji="0" lang="en-US" sz="1400" b="1" i="1" u="none" strike="noStrike" kern="1200" cap="none" spc="-1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Thị</a:t>
            </a:r>
            <a:r>
              <a:rPr kumimoji="0" lang="en-US" sz="1400" b="1" i="1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</a:rPr>
              <a:t> Mai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10" name="Picture 3" descr="D:\GIÁO ÁN 1 2020-2021\HÌNH SOẠN GIÁO ÁN\Học hát\CAY GIA ĐÌNH\5.png">
            <a:extLst>
              <a:ext uri="{FF2B5EF4-FFF2-40B4-BE49-F238E27FC236}">
                <a16:creationId xmlns:a16="http://schemas.microsoft.com/office/drawing/2014/main" id="{AC42E62F-717E-BD9C-B14F-1B7010432557}"/>
              </a:ext>
            </a:extLst>
          </p:cNvPr>
          <p:cNvPicPr/>
          <p:nvPr/>
        </p:nvPicPr>
        <p:blipFill>
          <a:blip r:embed="rId9"/>
          <a:srcRect t="1857" r="28067"/>
          <a:stretch/>
        </p:blipFill>
        <p:spPr>
          <a:xfrm>
            <a:off x="6400800" y="0"/>
            <a:ext cx="5791200" cy="6849374"/>
          </a:xfrm>
          <a:prstGeom prst="rect">
            <a:avLst/>
          </a:prstGeom>
          <a:ln w="0">
            <a:noFill/>
          </a:ln>
        </p:spPr>
      </p:pic>
      <p:pic>
        <p:nvPicPr>
          <p:cNvPr id="11" name="Picture 2" descr="D:\GIÁO ÁN 1 2020-2021\HÌNH SOẠN GIÁO ÁN\Học hát\CAY GIA ĐÌNH\C3.jpg">
            <a:extLst>
              <a:ext uri="{FF2B5EF4-FFF2-40B4-BE49-F238E27FC236}">
                <a16:creationId xmlns:a16="http://schemas.microsoft.com/office/drawing/2014/main" id="{9408CDDE-A144-2B6F-28DC-11552FAAA51B}"/>
              </a:ext>
            </a:extLst>
          </p:cNvPr>
          <p:cNvPicPr/>
          <p:nvPr/>
        </p:nvPicPr>
        <p:blipFill>
          <a:blip r:embed="rId10"/>
          <a:srcRect r="2784"/>
          <a:stretch/>
        </p:blipFill>
        <p:spPr>
          <a:xfrm>
            <a:off x="527698" y="4034691"/>
            <a:ext cx="5843263" cy="1126608"/>
          </a:xfrm>
          <a:prstGeom prst="rect">
            <a:avLst/>
          </a:prstGeom>
          <a:ln w="0">
            <a:noFill/>
          </a:ln>
        </p:spPr>
      </p:pic>
      <p:pic>
        <p:nvPicPr>
          <p:cNvPr id="12" name="BEAT CÂY GIA ĐÌNH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98883" y="159452"/>
            <a:ext cx="572967" cy="544713"/>
          </a:xfrm>
          <a:prstGeom prst="rect">
            <a:avLst/>
          </a:prstGeom>
        </p:spPr>
      </p:pic>
      <p:pic>
        <p:nvPicPr>
          <p:cNvPr id="319" name="Picture 18" descr="D:\GIÁO ÁN 1 2020-2021\HÌNH SOẠN GIÁO ÁN\Vận dụng sáng tạo\Góc âm nhạc\Góc âm nhạc - Copy.jpg"/>
          <p:cNvPicPr/>
          <p:nvPr/>
        </p:nvPicPr>
        <p:blipFill>
          <a:blip r:embed="rId11">
            <a:lum contrast="40000"/>
          </a:blip>
          <a:srcRect l="60447" t="19306" r="34362" b="69559"/>
          <a:stretch/>
        </p:blipFill>
        <p:spPr>
          <a:xfrm>
            <a:off x="1987381" y="2401824"/>
            <a:ext cx="521411" cy="426709"/>
          </a:xfrm>
          <a:prstGeom prst="rect">
            <a:avLst/>
          </a:prstGeom>
          <a:ln w="0">
            <a:noFill/>
          </a:ln>
        </p:spPr>
      </p:pic>
      <p:pic>
        <p:nvPicPr>
          <p:cNvPr id="2" name="Picture 21" descr="D:\GIÁO ÁN 1 2020-2021\HÌNH SOẠN GIÁO ÁN\Vận dụng sáng tạo\Góc âm nhạc\Góc âm nhạc - Copy.jpg">
            <a:extLst>
              <a:ext uri="{FF2B5EF4-FFF2-40B4-BE49-F238E27FC236}">
                <a16:creationId xmlns:a16="http://schemas.microsoft.com/office/drawing/2014/main" id="{B9F31C5F-45E7-3CE2-F5C1-984EF048F9E2}"/>
              </a:ext>
            </a:extLst>
          </p:cNvPr>
          <p:cNvPicPr/>
          <p:nvPr/>
        </p:nvPicPr>
        <p:blipFill>
          <a:blip r:embed="rId11">
            <a:lum contrast="40000"/>
          </a:blip>
          <a:srcRect l="59647" t="31988" r="34165" b="57071"/>
          <a:stretch/>
        </p:blipFill>
        <p:spPr>
          <a:xfrm>
            <a:off x="5054508" y="2401823"/>
            <a:ext cx="678555" cy="426709"/>
          </a:xfrm>
          <a:prstGeom prst="rect">
            <a:avLst/>
          </a:prstGeom>
          <a:ln w="0">
            <a:noFill/>
          </a:ln>
        </p:spPr>
      </p:pic>
      <p:pic>
        <p:nvPicPr>
          <p:cNvPr id="321" name="Picture 22" descr="D:\GIÁO ÁN 1 2020-2021\HÌNH SOẠN GIÁO ÁN\Vận dụng sáng tạo\Góc âm nhạc\Góc âm nhạc - Copy.jpg"/>
          <p:cNvPicPr/>
          <p:nvPr/>
        </p:nvPicPr>
        <p:blipFill>
          <a:blip r:embed="rId11">
            <a:lum contrast="40000"/>
          </a:blip>
          <a:srcRect l="59967" t="43928" r="32619" b="43144"/>
          <a:stretch/>
        </p:blipFill>
        <p:spPr>
          <a:xfrm>
            <a:off x="2360720" y="3690183"/>
            <a:ext cx="611080" cy="489549"/>
          </a:xfrm>
          <a:prstGeom prst="rect">
            <a:avLst/>
          </a:prstGeom>
          <a:ln w="0">
            <a:noFill/>
          </a:ln>
        </p:spPr>
      </p:pic>
      <p:pic>
        <p:nvPicPr>
          <p:cNvPr id="323" name="Picture 24" descr="D:\GIÁO ÁN 1 2020-2021\HÌNH SOẠN GIÁO ÁN\Vận dụng sáng tạo\Góc âm nhạc\Góc âm nhạc - Copy.jpg"/>
          <p:cNvPicPr/>
          <p:nvPr/>
        </p:nvPicPr>
        <p:blipFill>
          <a:blip r:embed="rId12">
            <a:lum contrast="40000"/>
          </a:blip>
          <a:srcRect l="17138" t="73779" r="58612" b="13927"/>
          <a:stretch/>
        </p:blipFill>
        <p:spPr>
          <a:xfrm>
            <a:off x="1213970" y="6299423"/>
            <a:ext cx="1486800" cy="549951"/>
          </a:xfrm>
          <a:prstGeom prst="rect">
            <a:avLst/>
          </a:prstGeom>
          <a:ln w="0">
            <a:noFill/>
          </a:ln>
        </p:spPr>
      </p:pic>
      <p:pic>
        <p:nvPicPr>
          <p:cNvPr id="6" name="Picture 2" descr="D:\GIÁO ÁN 1 2020-2021\HÌNH SOẠN GIÁO ÁN\Học hát\CAY GIA ĐÌNH\C4.jpg">
            <a:extLst>
              <a:ext uri="{FF2B5EF4-FFF2-40B4-BE49-F238E27FC236}">
                <a16:creationId xmlns:a16="http://schemas.microsoft.com/office/drawing/2014/main" id="{2FE7F5E3-6D08-0078-A7A1-C4077723FFCD}"/>
              </a:ext>
            </a:extLst>
          </p:cNvPr>
          <p:cNvPicPr/>
          <p:nvPr/>
        </p:nvPicPr>
        <p:blipFill>
          <a:blip r:embed="rId13"/>
          <a:srcRect t="7995" r="4545" b="15990"/>
          <a:stretch/>
        </p:blipFill>
        <p:spPr>
          <a:xfrm>
            <a:off x="589355" y="5448896"/>
            <a:ext cx="5822050" cy="926944"/>
          </a:xfrm>
          <a:prstGeom prst="rect">
            <a:avLst/>
          </a:prstGeom>
          <a:ln w="0">
            <a:noFill/>
          </a:ln>
        </p:spPr>
      </p:pic>
      <p:pic>
        <p:nvPicPr>
          <p:cNvPr id="13" name="Picture 23" descr="D:\GIÁO ÁN 1 2020-2021\HÌNH SOẠN GIÁO ÁN\Vận dụng sáng tạo\Góc âm nhạc\Góc âm nhạc - Copy.jpg">
            <a:extLst>
              <a:ext uri="{FF2B5EF4-FFF2-40B4-BE49-F238E27FC236}">
                <a16:creationId xmlns:a16="http://schemas.microsoft.com/office/drawing/2014/main" id="{611DC2F7-CA05-6C15-8C85-ADE8053B285F}"/>
              </a:ext>
            </a:extLst>
          </p:cNvPr>
          <p:cNvPicPr/>
          <p:nvPr/>
        </p:nvPicPr>
        <p:blipFill>
          <a:blip r:embed="rId12">
            <a:lum contrast="40000"/>
          </a:blip>
          <a:srcRect l="30556" t="58853" r="59647" b="27220"/>
          <a:stretch/>
        </p:blipFill>
        <p:spPr>
          <a:xfrm>
            <a:off x="1288086" y="5051227"/>
            <a:ext cx="960000" cy="51137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861540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63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8041</TotalTime>
  <Words>122</Words>
  <Application>Microsoft Office PowerPoint</Application>
  <PresentationFormat>Widescreen</PresentationFormat>
  <Paragraphs>30</Paragraphs>
  <Slides>6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658</cp:revision>
  <dcterms:created xsi:type="dcterms:W3CDTF">2010-04-30T20:19:48Z</dcterms:created>
  <dcterms:modified xsi:type="dcterms:W3CDTF">2026-04-01T08:15:44Z</dcterms:modified>
  <dc:language>en-US</dc:language>
</cp:coreProperties>
</file>