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Lst>
  <p:notesMasterIdLst>
    <p:notesMasterId r:id="rId12"/>
  </p:notesMasterIdLst>
  <p:sldIdLst>
    <p:sldId id="289" r:id="rId4"/>
    <p:sldId id="290" r:id="rId5"/>
    <p:sldId id="291" r:id="rId6"/>
    <p:sldId id="292" r:id="rId7"/>
    <p:sldId id="301" r:id="rId8"/>
    <p:sldId id="303" r:id="rId9"/>
    <p:sldId id="304" r:id="rId10"/>
    <p:sldId id="30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5753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0764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2/11/2026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2/11/2026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2/11/2026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2/11/2026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2/11/2026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2/11/2026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2/11/2026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2/11/2026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2/11/2026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2/11/2026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2/11/2026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2/11/2026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185979" y="1482489"/>
            <a:ext cx="1338829"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24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450" y="193720"/>
            <a:ext cx="577760" cy="489296"/>
          </a:xfrm>
          <a:prstGeom prst="rect">
            <a:avLst/>
          </a:prstGeom>
        </p:spPr>
      </p:pic>
      <p:sp>
        <p:nvSpPr>
          <p:cNvPr id="7" name="Rectangle 6"/>
          <p:cNvSpPr/>
          <p:nvPr/>
        </p:nvSpPr>
        <p:spPr>
          <a:xfrm>
            <a:off x="9323683" y="2323936"/>
            <a:ext cx="2194832"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ƯỚC MƠ HỒNG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246" y="2068117"/>
            <a:ext cx="2313437" cy="1028702"/>
          </a:xfrm>
          <a:prstGeom prst="rect">
            <a:avLst/>
          </a:prstGeom>
        </p:spPr>
      </p:pic>
      <p:sp>
        <p:nvSpPr>
          <p:cNvPr id="10" name="Rectangle 9"/>
          <p:cNvSpPr/>
          <p:nvPr/>
        </p:nvSpPr>
        <p:spPr>
          <a:xfrm>
            <a:off x="7223495" y="3168631"/>
            <a:ext cx="4200381" cy="492122"/>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BÀI HÁT ĐẸP MÃI </a:t>
            </a:r>
            <a:r>
              <a:rPr lang="vi-VN"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TUỔI THƠ</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3315734" cy="10287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547" y="3723861"/>
            <a:ext cx="2625676" cy="2151030"/>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65383" y="624766"/>
            <a:ext cx="418170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Giới thiệu bài nghe nhạc tác giả</a:t>
            </a:r>
          </a:p>
        </p:txBody>
      </p:sp>
      <p:sp>
        <p:nvSpPr>
          <p:cNvPr id="8" name="Rectangle 7"/>
          <p:cNvSpPr/>
          <p:nvPr/>
        </p:nvSpPr>
        <p:spPr>
          <a:xfrm>
            <a:off x="-24003" y="0"/>
            <a:ext cx="6227987"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NGHE NHẠC: BÀI ƯỚC MƠ HỒNG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395" y="4612731"/>
            <a:ext cx="2411491" cy="197556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14" name="Rectangle 13"/>
          <p:cNvSpPr/>
          <p:nvPr/>
        </p:nvSpPr>
        <p:spPr>
          <a:xfrm>
            <a:off x="46382" y="1111955"/>
            <a:ext cx="12099235" cy="1757212"/>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Phạm Trọng Cầu sinh ngày 25 tháng 12 năm 1935 tại Phnôm Pênh, Campuchia. Nguyên quán của ông ở Hà Nội (có tài liệu ghi là Nghệ An).</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Ông cũng có nhiều ca khúc thiếu nhi thành công như Nhịp cầu tre, Em nhớ mãi một ngày... đặc biệt là Cho con. Tuy tốt nghiệp Nhạc viện Paris nhưng ông không có nhiều sáng tác khí nhạc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Pham Trong Cau.jpg"/>
          <p:cNvPicPr/>
          <p:nvPr/>
        </p:nvPicPr>
        <p:blipFill>
          <a:blip r:embed="rId5">
            <a:extLst>
              <a:ext uri="{28A0092B-C50C-407E-A947-70E740481C1C}">
                <a14:useLocalDpi xmlns:a14="http://schemas.microsoft.com/office/drawing/2010/main" val="0"/>
              </a:ext>
            </a:extLst>
          </a:blip>
          <a:srcRect/>
          <a:stretch>
            <a:fillRect/>
          </a:stretch>
        </p:blipFill>
        <p:spPr bwMode="auto">
          <a:xfrm>
            <a:off x="8547092" y="2444713"/>
            <a:ext cx="2452656" cy="2927315"/>
          </a:xfrm>
          <a:prstGeom prst="rect">
            <a:avLst/>
          </a:prstGeom>
          <a:noFill/>
          <a:ln>
            <a:noFill/>
          </a:ln>
        </p:spPr>
      </p:pic>
      <p:sp>
        <p:nvSpPr>
          <p:cNvPr id="2" name="Rectangle 1"/>
          <p:cNvSpPr/>
          <p:nvPr/>
        </p:nvSpPr>
        <p:spPr>
          <a:xfrm>
            <a:off x="-45293" y="2975792"/>
            <a:ext cx="8049606" cy="1366528"/>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ước mơ hồng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có sắc thái nhịp nhàng nói về ước mơ màu hồng của các bạn tuổi thơ với tiếng ca học trò được ví như chú chim sơn ca trở những khát vọng của các em đi khắp mọi nơi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158040" y="-117810"/>
            <a:ext cx="6033960" cy="646331"/>
          </a:xfrm>
          <a:prstGeom prst="rect">
            <a:avLst/>
          </a:prstGeom>
        </p:spPr>
        <p:txBody>
          <a:bodyPr wrap="none">
            <a:spAutoFit/>
          </a:bodyPr>
          <a:lstStyle/>
          <a:p>
            <a:pPr marL="3810">
              <a:lnSpc>
                <a:spcPct val="150000"/>
              </a:lnSpc>
            </a:pPr>
            <a:r>
              <a:rPr lang="en-US" sz="2400" b="1" dirty="0">
                <a:solidFill>
                  <a:srgbClr val="002060"/>
                </a:solidFill>
                <a:latin typeface="Times New Roman" panose="02020603050405020304" pitchFamily="18" charset="0"/>
                <a:ea typeface="Arial"/>
                <a:cs typeface="Times New Roman" panose="02020603050405020304" pitchFamily="18" charset="0"/>
              </a:rPr>
              <a:t>HOẠT ĐỘNG HÌNH THÀNH KIẾN THỨC</a:t>
            </a:r>
            <a:endParaRPr lang="en-US" sz="2400" dirty="0">
              <a:solidFill>
                <a:srgbClr val="00206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7722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1171" y="-67266"/>
            <a:ext cx="5219699" cy="579967"/>
          </a:xfrm>
          <a:prstGeom prst="rect">
            <a:avLst/>
          </a:prstGeom>
        </p:spPr>
        <p:txBody>
          <a:bodyPr wrap="none">
            <a:spAutoFit/>
          </a:bodyPr>
          <a:lstStyle/>
          <a:p>
            <a:pPr algn="just">
              <a:lnSpc>
                <a:spcPct val="150000"/>
              </a:lnSpc>
              <a:spcAft>
                <a:spcPts val="800"/>
              </a:spcAft>
            </a:pPr>
            <a:r>
              <a:rPr lang="en-US" sz="2400" dirty="0">
                <a:solidFill>
                  <a:prstClr val="black"/>
                </a:solidFill>
                <a:latin typeface="Times New Roman"/>
                <a:ea typeface="Calibri"/>
              </a:rPr>
              <a:t>Nghe và cảm nhận bài ƯỚC MƠ HỒNG</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9" name="Rectangle 8"/>
          <p:cNvSpPr/>
          <p:nvPr/>
        </p:nvSpPr>
        <p:spPr>
          <a:xfrm>
            <a:off x="120187" y="2876593"/>
            <a:ext cx="881558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Hãy cho biết bài nghe nhac có gì giống với bài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Dàn nhạc trong vườn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2511116" y="3802129"/>
            <a:ext cx="419180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Hai bài có tiết tấu giống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0089" y="562333"/>
            <a:ext cx="4591821" cy="2232462"/>
          </a:xfrm>
          <a:prstGeom prst="rect">
            <a:avLst/>
          </a:prstGeom>
        </p:spPr>
      </p:pic>
    </p:spTree>
    <p:extLst>
      <p:ext uri="{BB962C8B-B14F-4D97-AF65-F5344CB8AC3E}">
        <p14:creationId xmlns:p14="http://schemas.microsoft.com/office/powerpoint/2010/main" val="400528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5002" y="155323"/>
            <a:ext cx="7374997"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Nghe và</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đứng lên và vận động theo nhịp điệu của bài hát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7" name="Rectangle 6"/>
          <p:cNvSpPr/>
          <p:nvPr/>
        </p:nvSpPr>
        <p:spPr>
          <a:xfrm>
            <a:off x="1126434" y="2812609"/>
            <a:ext cx="5228146" cy="461665"/>
          </a:xfrm>
          <a:prstGeom prst="rect">
            <a:avLst/>
          </a:prstGeom>
        </p:spPr>
        <p:txBody>
          <a:bodyPr wrap="square">
            <a:spAutoFit/>
          </a:bodyPr>
          <a:lstStyle/>
          <a:p>
            <a:r>
              <a:rPr lang="en-US" sz="2400" i="1" dirty="0">
                <a:solidFill>
                  <a:srgbClr val="242021"/>
                </a:solidFill>
                <a:latin typeface="Times New Roman" panose="02020603050405020304" pitchFamily="18" charset="0"/>
                <a:ea typeface="Calibri" panose="020F0502020204030204" pitchFamily="34" charset="0"/>
              </a:rPr>
              <a:t>Ước mơ của em sau này sẽ làm nghề gì?</a:t>
            </a:r>
            <a:endParaRPr lang="en-US" sz="2400" dirty="0"/>
          </a:p>
        </p:txBody>
      </p:sp>
      <p:sp>
        <p:nvSpPr>
          <p:cNvPr id="13" name="Rectangle 12"/>
          <p:cNvSpPr/>
          <p:nvPr/>
        </p:nvSpPr>
        <p:spPr>
          <a:xfrm>
            <a:off x="1126434" y="1308439"/>
            <a:ext cx="11476384" cy="517065"/>
          </a:xfrm>
          <a:prstGeom prst="rect">
            <a:avLst/>
          </a:prstGeom>
        </p:spPr>
        <p:txBody>
          <a:bodyPr wrap="square">
            <a:spAutoFit/>
          </a:bodyPr>
          <a:lstStyle/>
          <a:p>
            <a:pPr algn="just">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Lời ca trong bài hát nói về cuộc sống đã mang đến cho các bạn nhỏ những ước mơ gì?</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503" y="1308439"/>
            <a:ext cx="556261" cy="72847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73" y="2669783"/>
            <a:ext cx="556261" cy="728473"/>
          </a:xfrm>
          <a:prstGeom prst="rect">
            <a:avLst/>
          </a:prstGeom>
        </p:spPr>
      </p:pic>
    </p:spTree>
    <p:extLst>
      <p:ext uri="{BB962C8B-B14F-4D97-AF65-F5344CB8AC3E}">
        <p14:creationId xmlns:p14="http://schemas.microsoft.com/office/powerpoint/2010/main" val="61105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51" y="937748"/>
            <a:ext cx="1105231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lần 3 GV cùng HS tương tác gõ ngón tay xuống bàn và thể hiện cảm xúc.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4966" y="2139202"/>
            <a:ext cx="9860392" cy="517065"/>
          </a:xfrm>
          <a:prstGeom prst="rect">
            <a:avLst/>
          </a:prstGeom>
        </p:spPr>
        <p:txBody>
          <a:bodyPr wrap="non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Cặp đôi vận động theo nhịp ¾ phách mạnh vỗ tay mình, phách nhẹ vỗ tay bạn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descr="C:\Users\ADMIN\Desktop\1.png"/>
          <p:cNvPicPr/>
          <p:nvPr/>
        </p:nvPicPr>
        <p:blipFill>
          <a:blip r:embed="rId2">
            <a:extLst>
              <a:ext uri="{28A0092B-C50C-407E-A947-70E740481C1C}">
                <a14:useLocalDpi xmlns:a14="http://schemas.microsoft.com/office/drawing/2010/main" val="0"/>
              </a:ext>
            </a:extLst>
          </a:blip>
          <a:srcRect/>
          <a:stretch>
            <a:fillRect/>
          </a:stretch>
        </p:blipFill>
        <p:spPr bwMode="auto">
          <a:xfrm>
            <a:off x="0" y="2821259"/>
            <a:ext cx="4493941" cy="4036741"/>
          </a:xfrm>
          <a:prstGeom prst="rect">
            <a:avLst/>
          </a:prstGeom>
          <a:noFill/>
          <a:ln>
            <a:noFill/>
          </a:ln>
        </p:spPr>
      </p:pic>
      <p:pic>
        <p:nvPicPr>
          <p:cNvPr id="19" name="Picture 18" descr="C:\Users\ADMIN\Desktop\2.png"/>
          <p:cNvPicPr/>
          <p:nvPr/>
        </p:nvPicPr>
        <p:blipFill>
          <a:blip r:embed="rId3">
            <a:extLst>
              <a:ext uri="{28A0092B-C50C-407E-A947-70E740481C1C}">
                <a14:useLocalDpi xmlns:a14="http://schemas.microsoft.com/office/drawing/2010/main" val="0"/>
              </a:ext>
            </a:extLst>
          </a:blip>
          <a:srcRect/>
          <a:stretch>
            <a:fillRect/>
          </a:stretch>
        </p:blipFill>
        <p:spPr bwMode="auto">
          <a:xfrm>
            <a:off x="7566149" y="3016583"/>
            <a:ext cx="4588486" cy="3841417"/>
          </a:xfrm>
          <a:prstGeom prst="rect">
            <a:avLst/>
          </a:prstGeom>
          <a:noFill/>
          <a:ln>
            <a:noFill/>
          </a:ln>
        </p:spPr>
      </p:pic>
      <p:sp>
        <p:nvSpPr>
          <p:cNvPr id="4" name="Rectangle 3"/>
          <p:cNvSpPr/>
          <p:nvPr/>
        </p:nvSpPr>
        <p:spPr>
          <a:xfrm>
            <a:off x="3628356" y="133296"/>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spTree>
    <p:extLst>
      <p:ext uri="{BB962C8B-B14F-4D97-AF65-F5344CB8AC3E}">
        <p14:creationId xmlns:p14="http://schemas.microsoft.com/office/powerpoint/2010/main" val="105943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1746" y="0"/>
            <a:ext cx="4910254" cy="685799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281746" cy="6857999"/>
          </a:xfrm>
          <a:prstGeom prst="rect">
            <a:avLst/>
          </a:prstGeom>
        </p:spPr>
      </p:pic>
      <p:sp>
        <p:nvSpPr>
          <p:cNvPr id="7" name="Rectangle 6"/>
          <p:cNvSpPr/>
          <p:nvPr/>
        </p:nvSpPr>
        <p:spPr>
          <a:xfrm>
            <a:off x="7462723" y="1254906"/>
            <a:ext cx="22894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000000"/>
                </a:solidFill>
                <a:latin typeface="Times New Roman" panose="02020603050405020304" pitchFamily="18" charset="0"/>
              </a:rPr>
              <a:t>Ôn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7894285" y="549211"/>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6155218" y="0"/>
            <a:ext cx="5944256"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ÔN BÀI HÁT ĐẸP MÃI ƯỚC MƠ</a:t>
            </a:r>
          </a:p>
        </p:txBody>
      </p:sp>
    </p:spTree>
    <p:extLst>
      <p:ext uri="{BB962C8B-B14F-4D97-AF65-F5344CB8AC3E}">
        <p14:creationId xmlns:p14="http://schemas.microsoft.com/office/powerpoint/2010/main" val="276031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9660835" cy="3336323"/>
          </a:xfrm>
          <a:prstGeom prst="rect">
            <a:avLst/>
          </a:prstGeom>
        </p:spPr>
      </p:pic>
    </p:spTree>
    <p:extLst>
      <p:ext uri="{BB962C8B-B14F-4D97-AF65-F5344CB8AC3E}">
        <p14:creationId xmlns:p14="http://schemas.microsoft.com/office/powerpoint/2010/main" val="329564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5787484" cy="3477176"/>
          </a:xfrm>
          <a:prstGeom prst="rect">
            <a:avLst/>
          </a:prstGeom>
        </p:spPr>
      </p:pic>
    </p:spTree>
    <p:extLst>
      <p:ext uri="{BB962C8B-B14F-4D97-AF65-F5344CB8AC3E}">
        <p14:creationId xmlns:p14="http://schemas.microsoft.com/office/powerpoint/2010/main" val="481361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1342</TotalTime>
  <Words>292</Words>
  <Application>Microsoft Office PowerPoint</Application>
  <PresentationFormat>Widescreen</PresentationFormat>
  <Paragraphs>20</Paragraphs>
  <Slides>8</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vt:i4>
      </vt:variant>
    </vt:vector>
  </HeadingPairs>
  <TitlesOfParts>
    <vt:vector size="15" baseType="lpstr">
      <vt:lpstr>#9Slide05 Dancing Script</vt:lpstr>
      <vt:lpstr>Arial</vt:lpstr>
      <vt:lpstr>Calibri</vt:lpstr>
      <vt:lpstr>Times New Roman</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57</cp:revision>
  <dcterms:created xsi:type="dcterms:W3CDTF">2022-04-04T11:47:32Z</dcterms:created>
  <dcterms:modified xsi:type="dcterms:W3CDTF">2026-02-11T03:33:58Z</dcterms:modified>
</cp:coreProperties>
</file>