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7" r:id="rId5"/>
    <p:sldId id="260" r:id="rId6"/>
    <p:sldId id="261" r:id="rId7"/>
    <p:sldId id="262" r:id="rId8"/>
    <p:sldId id="265" r:id="rId9"/>
    <p:sldId id="268" r:id="rId10"/>
    <p:sldId id="272" r:id="rId11"/>
    <p:sldId id="273" r:id="rId12"/>
    <p:sldId id="274" r:id="rId13"/>
    <p:sldId id="275" r:id="rId14"/>
    <p:sldId id="270" r:id="rId15"/>
    <p:sldId id="271" r:id="rId16"/>
    <p:sldId id="279" r:id="rId17"/>
    <p:sldId id="27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2" d="100"/>
          <a:sy n="62" d="100"/>
        </p:scale>
        <p:origin x="81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2/11/2026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2/11/2026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8.gif"/><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1.mp3"/><Relationship Id="rId7" Type="http://schemas.openxmlformats.org/officeDocument/2006/relationships/image" Target="../media/image10.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jpg"/><Relationship Id="rId5" Type="http://schemas.openxmlformats.org/officeDocument/2006/relationships/slideLayout" Target="../slideLayouts/slideLayout13.xml"/><Relationship Id="rId4" Type="http://schemas.openxmlformats.org/officeDocument/2006/relationships/audio" Target="../media/media1.mp3"/><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8.gif"/><Relationship Id="rId3" Type="http://schemas.microsoft.com/office/2007/relationships/media" Target="../media/media10.mp3"/><Relationship Id="rId7" Type="http://schemas.openxmlformats.org/officeDocument/2006/relationships/image" Target="../media/image5.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8.png"/><Relationship Id="rId5" Type="http://schemas.openxmlformats.org/officeDocument/2006/relationships/slideLayout" Target="../slideLayouts/slideLayout13.xml"/><Relationship Id="rId4" Type="http://schemas.openxmlformats.org/officeDocument/2006/relationships/audio" Target="../media/media10.mp3"/><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g"/><Relationship Id="rId11"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309580"/>
            <a:ext cx="9176645" cy="55172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46" y="12576"/>
            <a:ext cx="9144000" cy="1328192"/>
          </a:xfrm>
          <a:prstGeom prst="rect">
            <a:avLst/>
          </a:prstGeom>
        </p:spPr>
      </p:pic>
      <p:sp>
        <p:nvSpPr>
          <p:cNvPr id="6" name="TextBox 5"/>
          <p:cNvSpPr txBox="1"/>
          <p:nvPr/>
        </p:nvSpPr>
        <p:spPr>
          <a:xfrm>
            <a:off x="1540946" y="1293058"/>
            <a:ext cx="5491158" cy="3864135"/>
          </a:xfrm>
          <a:prstGeom prst="rect">
            <a:avLst/>
          </a:prstGeom>
          <a:noFill/>
        </p:spPr>
        <p:txBody>
          <a:bodyPr wrap="square" rtlCol="0">
            <a:prstTxWarp prst="textArchUpPour">
              <a:avLst/>
            </a:prstTxWarp>
            <a:spAutoFit/>
          </a:bodyPr>
          <a:lstStyle/>
          <a:p>
            <a:r>
              <a:rPr lang="en-US" sz="2800" b="1">
                <a:solidFill>
                  <a:schemeClr val="bg1"/>
                </a:solidFill>
              </a:rPr>
              <a:t>Chào mừng quý thầy cô và các bạn học sinh đến với tiết âm nhạc</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5877272"/>
            <a:ext cx="826192" cy="8261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3362" y="4797152"/>
            <a:ext cx="301199" cy="241474"/>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1" y="692697"/>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0611" y="5733256"/>
            <a:ext cx="301199" cy="241474"/>
          </a:xfrm>
          <a:prstGeom prst="rect">
            <a:avLst/>
          </a:prstGeom>
        </p:spPr>
      </p:pic>
      <p:sp>
        <p:nvSpPr>
          <p:cNvPr id="5" name="Rectangle 4"/>
          <p:cNvSpPr/>
          <p:nvPr/>
        </p:nvSpPr>
        <p:spPr>
          <a:xfrm>
            <a:off x="1991545" y="1708359"/>
            <a:ext cx="6605585" cy="3046988"/>
          </a:xfrm>
          <a:prstGeom prst="rect">
            <a:avLst/>
          </a:prstGeom>
        </p:spPr>
        <p:txBody>
          <a:bodyPr wrap="square">
            <a:spAutoFit/>
          </a:bodyPr>
          <a:lstStyle/>
          <a:p>
            <a:r>
              <a:rPr lang="en-US" sz="4800" i="1">
                <a:solidFill>
                  <a:srgbClr val="333333"/>
                </a:solidFill>
                <a:latin typeface="Times New Roman"/>
                <a:ea typeface="Calibri"/>
              </a:rPr>
              <a:t>Mái tóc mẹ thơm, ánh mắt mẹ hiền. Thích nhất mẹ hát con sẽ ngủ yên!</a:t>
            </a:r>
            <a:br>
              <a:rPr lang="en-US" sz="4800" i="1">
                <a:solidFill>
                  <a:srgbClr val="333333"/>
                </a:solidFill>
                <a:latin typeface="Times New Roman"/>
                <a:ea typeface="Calibri"/>
              </a:rPr>
            </a:br>
            <a:endParaRPr lang="en-US" sz="4800"/>
          </a:p>
        </p:txBody>
      </p:sp>
      <p:pic>
        <p:nvPicPr>
          <p:cNvPr id="8"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9536" y="4941168"/>
            <a:ext cx="609600" cy="609600"/>
          </a:xfrm>
          <a:prstGeom prst="rect">
            <a:avLst/>
          </a:prstGeom>
        </p:spPr>
      </p:pic>
    </p:spTree>
    <p:extLst>
      <p:ext uri="{BB962C8B-B14F-4D97-AF65-F5344CB8AC3E}">
        <p14:creationId xmlns:p14="http://schemas.microsoft.com/office/powerpoint/2010/main" val="840800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1" y="692697"/>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4</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1183" y="5681140"/>
            <a:ext cx="420054" cy="336761"/>
          </a:xfrm>
          <a:prstGeom prst="rect">
            <a:avLst/>
          </a:prstGeom>
        </p:spPr>
      </p:pic>
      <p:sp>
        <p:nvSpPr>
          <p:cNvPr id="5" name="Rectangle 4"/>
          <p:cNvSpPr/>
          <p:nvPr/>
        </p:nvSpPr>
        <p:spPr>
          <a:xfrm>
            <a:off x="1919536" y="2060848"/>
            <a:ext cx="6858000" cy="2308324"/>
          </a:xfrm>
          <a:prstGeom prst="rect">
            <a:avLst/>
          </a:prstGeom>
        </p:spPr>
        <p:txBody>
          <a:bodyPr wrap="square">
            <a:spAutoFit/>
          </a:bodyPr>
          <a:lstStyle/>
          <a:p>
            <a:pPr lvl="0"/>
            <a:r>
              <a:rPr lang="en-US" sz="4800" i="1">
                <a:solidFill>
                  <a:srgbClr val="333333"/>
                </a:solidFill>
                <a:latin typeface="Times New Roman"/>
                <a:ea typeface="Calibri"/>
              </a:rPr>
              <a:t>Đến lúc con lớn hứa sẽ chăm ngoan. Cố gắng học hành để mẹ được vui!</a:t>
            </a:r>
            <a:endParaRPr lang="en-US" sz="4800">
              <a:solidFill>
                <a:prstClr val="black"/>
              </a:solidFill>
              <a:latin typeface="Times New Roman"/>
              <a:ea typeface="Calibri"/>
            </a:endParaRPr>
          </a:p>
        </p:txBody>
      </p:sp>
      <p:pic>
        <p:nvPicPr>
          <p:cNvPr id="7"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3736" y="5681139"/>
            <a:ext cx="609600" cy="609600"/>
          </a:xfrm>
          <a:prstGeom prst="rect">
            <a:avLst/>
          </a:prstGeom>
        </p:spPr>
      </p:pic>
    </p:spTree>
    <p:extLst>
      <p:ext uri="{BB962C8B-B14F-4D97-AF65-F5344CB8AC3E}">
        <p14:creationId xmlns:p14="http://schemas.microsoft.com/office/powerpoint/2010/main" val="3447347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0" y="692697"/>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0611" y="5805264"/>
            <a:ext cx="301199" cy="241474"/>
          </a:xfrm>
          <a:prstGeom prst="rect">
            <a:avLst/>
          </a:prstGeom>
        </p:spPr>
      </p:pic>
      <p:sp>
        <p:nvSpPr>
          <p:cNvPr id="4" name="Rectangle 3"/>
          <p:cNvSpPr/>
          <p:nvPr/>
        </p:nvSpPr>
        <p:spPr>
          <a:xfrm>
            <a:off x="1919537" y="1484541"/>
            <a:ext cx="7011029" cy="3170099"/>
          </a:xfrm>
          <a:prstGeom prst="rect">
            <a:avLst/>
          </a:prstGeom>
        </p:spPr>
        <p:txBody>
          <a:bodyPr wrap="square">
            <a:spAutoFit/>
          </a:bodyPr>
          <a:lstStyle/>
          <a:p>
            <a:pPr lvl="0"/>
            <a:r>
              <a:rPr lang="en-US" sz="4000" i="1">
                <a:solidFill>
                  <a:srgbClr val="333333"/>
                </a:solidFill>
                <a:latin typeface="Times New Roman"/>
                <a:ea typeface="Calibri"/>
              </a:rPr>
              <a:t>Mái tóc mẹ thơm, ánh mắt mẹ hiền. Thích nhất mẹ hát con sẽ ngủ yên! Đến lúc con lớn hứa sẽ chăm ngoan. Cố gắng học hành để mẹ được vui!</a:t>
            </a:r>
            <a:endParaRPr lang="en-US" sz="4000">
              <a:solidFill>
                <a:prstClr val="black"/>
              </a:solidFill>
              <a:latin typeface="Times New Roman"/>
              <a:ea typeface="Calibri"/>
            </a:endParaRPr>
          </a:p>
        </p:txBody>
      </p:sp>
    </p:spTree>
    <p:extLst>
      <p:ext uri="{BB962C8B-B14F-4D97-AF65-F5344CB8AC3E}">
        <p14:creationId xmlns:p14="http://schemas.microsoft.com/office/powerpoint/2010/main" val="78026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sp>
        <p:nvSpPr>
          <p:cNvPr id="2" name="Rectangle 1"/>
          <p:cNvSpPr/>
          <p:nvPr/>
        </p:nvSpPr>
        <p:spPr>
          <a:xfrm>
            <a:off x="1964548" y="259920"/>
            <a:ext cx="8093500" cy="2554545"/>
          </a:xfrm>
          <a:prstGeom prst="rect">
            <a:avLst/>
          </a:prstGeom>
        </p:spPr>
        <p:txBody>
          <a:bodyPr wrap="square">
            <a:spAutoFit/>
          </a:bodyPr>
          <a:lstStyle/>
          <a:p>
            <a:pPr algn="just"/>
            <a:r>
              <a:rPr lang="en-US" sz="3200">
                <a:solidFill>
                  <a:prstClr val="black"/>
                </a:solidFill>
                <a:latin typeface="Times New Roman"/>
                <a:ea typeface="Calibri"/>
              </a:rPr>
              <a:t>– GV có thể chia HS thành 3 nhóm hát nối tiếp:</a:t>
            </a:r>
          </a:p>
          <a:p>
            <a:pPr algn="just"/>
            <a:r>
              <a:rPr lang="en-US" sz="3200">
                <a:solidFill>
                  <a:prstClr val="black"/>
                </a:solidFill>
                <a:latin typeface="Times New Roman"/>
                <a:ea typeface="Calibri"/>
              </a:rPr>
              <a:t>+Nhóm 1 hát câu 1.</a:t>
            </a:r>
          </a:p>
          <a:p>
            <a:pPr algn="just"/>
            <a:r>
              <a:rPr lang="en-US" sz="3200">
                <a:solidFill>
                  <a:prstClr val="black"/>
                </a:solidFill>
                <a:latin typeface="Times New Roman"/>
                <a:ea typeface="Calibri"/>
              </a:rPr>
              <a:t>+Nhóm 2 hát câu 2.</a:t>
            </a:r>
          </a:p>
          <a:p>
            <a:pPr algn="just"/>
            <a:r>
              <a:rPr lang="en-US" sz="3200">
                <a:solidFill>
                  <a:prstClr val="black"/>
                </a:solidFill>
                <a:latin typeface="Times New Roman"/>
                <a:ea typeface="Calibri"/>
              </a:rPr>
              <a:t>+Nhóm 3 hát câu 3.</a:t>
            </a:r>
          </a:p>
          <a:p>
            <a:pPr algn="just"/>
            <a:r>
              <a:rPr lang="en-US" sz="3200">
                <a:solidFill>
                  <a:prstClr val="black"/>
                </a:solidFill>
                <a:latin typeface="Times New Roman"/>
                <a:ea typeface="Calibri"/>
              </a:rPr>
              <a:t>+Các câu còn lại cả 3 nhóm cùng hát.</a:t>
            </a:r>
          </a:p>
        </p:txBody>
      </p:sp>
      <p:pic>
        <p:nvPicPr>
          <p:cNvPr id="7"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85598" y="5911638"/>
            <a:ext cx="609600" cy="609600"/>
          </a:xfrm>
          <a:prstGeom prst="rect">
            <a:avLst/>
          </a:prstGeom>
        </p:spPr>
      </p:pic>
      <p:sp>
        <p:nvSpPr>
          <p:cNvPr id="10" name="Rectangle 9"/>
          <p:cNvSpPr/>
          <p:nvPr/>
        </p:nvSpPr>
        <p:spPr>
          <a:xfrm>
            <a:off x="3647729" y="3022575"/>
            <a:ext cx="4360489" cy="923330"/>
          </a:xfrm>
          <a:prstGeom prst="rect">
            <a:avLst/>
          </a:prstGeom>
        </p:spPr>
        <p:txBody>
          <a:bodyPr wrap="none">
            <a:spAutoFit/>
          </a:bodyPr>
          <a:lstStyle/>
          <a:p>
            <a:r>
              <a:rPr lang="en-US" sz="5400">
                <a:solidFill>
                  <a:srgbClr val="FF0000"/>
                </a:solidFill>
              </a:rPr>
              <a:t>Hd hát nối tiếp</a:t>
            </a:r>
          </a:p>
        </p:txBody>
      </p:sp>
    </p:spTree>
    <p:extLst>
      <p:ext uri="{BB962C8B-B14F-4D97-AF65-F5344CB8AC3E}">
        <p14:creationId xmlns:p14="http://schemas.microsoft.com/office/powerpoint/2010/main" val="1436319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12368" y="330487"/>
            <a:ext cx="30194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b="1">
                <a:solidFill>
                  <a:srgbClr val="002060"/>
                </a:solidFill>
                <a:latin typeface="Times New Roman"/>
                <a:ea typeface="Times New Roman"/>
              </a:rPr>
              <a:t>THỰC HÀNH-LUYỆN TẬP</a:t>
            </a:r>
            <a:endParaRPr lang="en-US">
              <a:solidFill>
                <a:srgbClr val="002060"/>
              </a:solidFill>
            </a:endParaRPr>
          </a:p>
        </p:txBody>
      </p:sp>
      <p:sp>
        <p:nvSpPr>
          <p:cNvPr id="5" name="Rectangle 4"/>
          <p:cNvSpPr/>
          <p:nvPr/>
        </p:nvSpPr>
        <p:spPr>
          <a:xfrm>
            <a:off x="7176978" y="1"/>
            <a:ext cx="3491022" cy="830997"/>
          </a:xfrm>
          <a:prstGeom prst="rect">
            <a:avLst/>
          </a:prstGeom>
        </p:spPr>
        <p:txBody>
          <a:bodyPr wrap="square">
            <a:spAutoFit/>
          </a:bodyPr>
          <a:lstStyle/>
          <a:p>
            <a:r>
              <a:rPr lang="en-US" sz="2400">
                <a:solidFill>
                  <a:srgbClr val="FF0000"/>
                </a:solidFill>
              </a:rPr>
              <a:t>Hát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phách với các hình thức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pic>
        <p:nvPicPr>
          <p:cNvPr id="7" name="beat 1 lan bg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07568" y="5301208"/>
            <a:ext cx="609600" cy="609600"/>
          </a:xfrm>
          <a:prstGeom prst="rect">
            <a:avLst/>
          </a:prstGeom>
        </p:spPr>
      </p:pic>
      <p:pic>
        <p:nvPicPr>
          <p:cNvPr id="6" name="ME OI CO BIET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58400" y="665072"/>
            <a:ext cx="609600" cy="609600"/>
          </a:xfrm>
          <a:prstGeom prst="rect">
            <a:avLst/>
          </a:prstGeom>
        </p:spPr>
      </p:pic>
    </p:spTree>
    <p:extLst>
      <p:ext uri="{BB962C8B-B14F-4D97-AF65-F5344CB8AC3E}">
        <p14:creationId xmlns:p14="http://schemas.microsoft.com/office/powerpoint/2010/main" val="960341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6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067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66975" y="-6183"/>
            <a:ext cx="525658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b="1">
                <a:solidFill>
                  <a:srgbClr val="FC330E"/>
                </a:solidFill>
                <a:latin typeface="Times New Roman" pitchFamily="18" charset="0"/>
                <a:ea typeface="Arial" pitchFamily="34" charset="0"/>
                <a:cs typeface="Times New Roman" pitchFamily="18" charset="0"/>
              </a:rPr>
              <a:t>VẬN DỤNG – SÁNG TẠO</a:t>
            </a:r>
            <a:endParaRPr lang="en-US" sz="28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pic>
        <p:nvPicPr>
          <p:cNvPr id="5121" name="Picture 1" descr="2021-06-13_1441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775" y="1186450"/>
            <a:ext cx="4436716" cy="2818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4005064"/>
            <a:ext cx="9251504" cy="2852936"/>
          </a:xfrm>
          <a:prstGeom prst="rect">
            <a:avLst/>
          </a:prstGeom>
        </p:spPr>
      </p:pic>
      <p:sp>
        <p:nvSpPr>
          <p:cNvPr id="5" name="Rectangle 4"/>
          <p:cNvSpPr/>
          <p:nvPr/>
        </p:nvSpPr>
        <p:spPr>
          <a:xfrm>
            <a:off x="1831295" y="540120"/>
            <a:ext cx="8640960" cy="579967"/>
          </a:xfrm>
          <a:prstGeom prst="rect">
            <a:avLst/>
          </a:prstGeom>
        </p:spPr>
        <p:txBody>
          <a:bodyPr wrap="square">
            <a:spAutoFit/>
          </a:bodyPr>
          <a:lstStyle/>
          <a:p>
            <a:pPr algn="just">
              <a:lnSpc>
                <a:spcPct val="150000"/>
              </a:lnSpc>
            </a:pPr>
            <a:r>
              <a:rPr lang="en-US" sz="2400">
                <a:latin typeface="Times New Roman"/>
                <a:ea typeface="Times New Roman"/>
                <a:cs typeface="Arial"/>
              </a:rPr>
              <a:t>– HS nghe đàn cả 2 câu hỏi 2 câu có giai điệu giống nhau không?</a:t>
            </a:r>
            <a:endParaRPr lang="en-US" sz="2400">
              <a:latin typeface="Times New Roman"/>
              <a:ea typeface="Calibri"/>
            </a:endParaRPr>
          </a:p>
        </p:txBody>
      </p:sp>
      <p:sp>
        <p:nvSpPr>
          <p:cNvPr id="7" name="Rectangle 6"/>
          <p:cNvSpPr/>
          <p:nvPr/>
        </p:nvSpPr>
        <p:spPr>
          <a:xfrm>
            <a:off x="1524000" y="1916832"/>
            <a:ext cx="4211960" cy="1754326"/>
          </a:xfrm>
          <a:prstGeom prst="rect">
            <a:avLst/>
          </a:prstGeom>
        </p:spPr>
        <p:txBody>
          <a:bodyPr wrap="square">
            <a:spAutoFit/>
          </a:bodyPr>
          <a:lstStyle/>
          <a:p>
            <a:pPr algn="just">
              <a:lnSpc>
                <a:spcPct val="150000"/>
              </a:lnSpc>
            </a:pPr>
            <a:r>
              <a:rPr lang="en-US">
                <a:latin typeface="Times New Roman"/>
                <a:ea typeface="Times New Roman"/>
                <a:cs typeface="Arial"/>
              </a:rPr>
              <a:t>- Đàn cao độ câu 1- Hs hát lại lời ca câu 1</a:t>
            </a:r>
            <a:endParaRPr lang="en-US">
              <a:latin typeface="Times New Roman"/>
              <a:ea typeface="Calibri"/>
            </a:endParaRPr>
          </a:p>
          <a:p>
            <a:pPr algn="just">
              <a:lnSpc>
                <a:spcPct val="150000"/>
              </a:lnSpc>
            </a:pPr>
            <a:r>
              <a:rPr lang="en-US">
                <a:latin typeface="Times New Roman"/>
                <a:ea typeface="Times New Roman"/>
                <a:cs typeface="Arial"/>
              </a:rPr>
              <a:t>- Đàn cao độ câu 2 HS hát lời ca câu 2</a:t>
            </a:r>
            <a:endParaRPr lang="en-US">
              <a:latin typeface="Times New Roman"/>
              <a:ea typeface="Calibri"/>
            </a:endParaRPr>
          </a:p>
          <a:p>
            <a:pPr algn="just">
              <a:lnSpc>
                <a:spcPct val="150000"/>
              </a:lnSpc>
            </a:pPr>
            <a:r>
              <a:rPr lang="en-US">
                <a:latin typeface="Times New Roman"/>
                <a:ea typeface="Times New Roman"/>
                <a:cs typeface="Arial"/>
              </a:rPr>
              <a:t>- Chia lớp 2 nửa: nửa 1 hát câu 1, nửa 2 hát nối tiếp câu 2</a:t>
            </a:r>
            <a:endParaRPr lang="en-US">
              <a:latin typeface="Times New Roman"/>
              <a:ea typeface="Calibri"/>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1810" y="5661248"/>
            <a:ext cx="858120" cy="758006"/>
          </a:xfrm>
          <a:prstGeom prst="rect">
            <a:avLst/>
          </a:prstGeom>
        </p:spPr>
      </p:pic>
      <p:pic>
        <p:nvPicPr>
          <p:cNvPr id="2" name="CAO DO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84576" y="3866870"/>
            <a:ext cx="609600" cy="609600"/>
          </a:xfrm>
          <a:prstGeom prst="rect">
            <a:avLst/>
          </a:prstGeom>
        </p:spPr>
      </p:pic>
      <p:pic>
        <p:nvPicPr>
          <p:cNvPr id="3" name="CAO DO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656196" y="5356448"/>
            <a:ext cx="609600" cy="609600"/>
          </a:xfrm>
          <a:prstGeom prst="rect">
            <a:avLst/>
          </a:prstGeom>
        </p:spPr>
      </p:pic>
    </p:spTree>
    <p:extLst>
      <p:ext uri="{BB962C8B-B14F-4D97-AF65-F5344CB8AC3E}">
        <p14:creationId xmlns:p14="http://schemas.microsoft.com/office/powerpoint/2010/main" val="2271526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87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rot="20203953">
            <a:off x="1896737" y="321232"/>
            <a:ext cx="3391038" cy="2585323"/>
          </a:xfrm>
          <a:prstGeom prst="rect">
            <a:avLst/>
          </a:prstGeom>
          <a:noFill/>
        </p:spPr>
        <p:txBody>
          <a:bodyPr wrap="square" rtlCol="0">
            <a:spAutoFit/>
          </a:bodyPr>
          <a:lstStyle/>
          <a:p>
            <a:r>
              <a:rPr lang="en-US" sz="5400">
                <a:solidFill>
                  <a:srgbClr val="002060"/>
                </a:solidFill>
              </a:rPr>
              <a:t>Nêu giáo dục-Củng cố-Dặn dò</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3939" y="4252995"/>
            <a:ext cx="858120" cy="758006"/>
          </a:xfrm>
          <a:prstGeom prst="rect">
            <a:avLst/>
          </a:prstGeom>
        </p:spPr>
      </p:pic>
    </p:spTree>
    <p:extLst>
      <p:ext uri="{BB962C8B-B14F-4D97-AF65-F5344CB8AC3E}">
        <p14:creationId xmlns:p14="http://schemas.microsoft.com/office/powerpoint/2010/main" val="399917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79976" y="4889229"/>
            <a:ext cx="609600" cy="609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976" y="2708921"/>
            <a:ext cx="420054" cy="336761"/>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05064"/>
            <a:ext cx="9251504" cy="2852936"/>
          </a:xfrm>
          <a:prstGeom prst="rect">
            <a:avLst/>
          </a:prstGeom>
        </p:spPr>
      </p:pic>
      <p:sp>
        <p:nvSpPr>
          <p:cNvPr id="5" name="Rectangle 2"/>
          <p:cNvSpPr>
            <a:spLocks noChangeArrowheads="1"/>
          </p:cNvSpPr>
          <p:nvPr/>
        </p:nvSpPr>
        <p:spPr bwMode="auto">
          <a:xfrm flipH="1">
            <a:off x="1703512" y="1573114"/>
            <a:ext cx="507605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a:latin typeface="Times New Roman" pitchFamily="18" charset="0"/>
                <a:ea typeface="Times New Roman" pitchFamily="18" charset="0"/>
                <a:cs typeface="Arial" pitchFamily="34" charset="0"/>
              </a:rPr>
              <a:t>GV tổ chức trò chơi thi đọc thơ nhanh: chia nhóm và phân công các nhóm tự đọc nhẩm đọc khổ 1 và khổ 2. Sau đó, GV điều khiển các nhóm đọc nối tiếp 2 khổ thơ.</a:t>
            </a:r>
            <a:r>
              <a:rPr lang="en-US" sz="2400" i="1">
                <a:latin typeface="Times New Roman" pitchFamily="18" charset="0"/>
                <a:ea typeface="Times New Roman" pitchFamily="18" charset="0"/>
                <a:cs typeface="Arial" pitchFamily="34" charset="0"/>
              </a:rPr>
              <a:t> </a:t>
            </a:r>
            <a:endParaRPr lang="en-US" sz="2400">
              <a:latin typeface="Arial" pitchFamily="34" charset="0"/>
              <a:cs typeface="Arial" pitchFamily="34" charset="0"/>
            </a:endParaRPr>
          </a:p>
        </p:txBody>
      </p:sp>
      <p:pic>
        <p:nvPicPr>
          <p:cNvPr id="2049" name="Picture 1" descr="2021-06-13_14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7" y="1141621"/>
            <a:ext cx="3207413" cy="2795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78838" y="-40553"/>
            <a:ext cx="2941831" cy="823752"/>
          </a:xfrm>
          <a:prstGeom prst="rect">
            <a:avLst/>
          </a:prstGeom>
        </p:spPr>
        <p:txBody>
          <a:bodyPr wrap="none">
            <a:spAutoFit/>
          </a:bodyPr>
          <a:lstStyle/>
          <a:p>
            <a:pPr algn="just">
              <a:lnSpc>
                <a:spcPct val="150000"/>
              </a:lnSpc>
            </a:pPr>
            <a:r>
              <a:rPr lang="en-US" sz="3600" b="1">
                <a:solidFill>
                  <a:srgbClr val="FC330E"/>
                </a:solidFill>
                <a:latin typeface="Times New Roman"/>
                <a:ea typeface="Arial"/>
              </a:rPr>
              <a:t>KHỞI ĐỘNG</a:t>
            </a:r>
            <a:endParaRPr lang="en-US" sz="3600">
              <a:latin typeface="Times New Roman"/>
              <a:ea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904" y="6237312"/>
            <a:ext cx="301199" cy="241474"/>
          </a:xfrm>
          <a:prstGeom prst="rect">
            <a:avLst/>
          </a:prstGeom>
        </p:spPr>
      </p:pic>
    </p:spTree>
    <p:extLst>
      <p:ext uri="{BB962C8B-B14F-4D97-AF65-F5344CB8AC3E}">
        <p14:creationId xmlns:p14="http://schemas.microsoft.com/office/powerpoint/2010/main" val="1312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32740" y="0"/>
            <a:ext cx="9135260" cy="2420888"/>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825" y="569663"/>
            <a:ext cx="1281562" cy="1281562"/>
          </a:xfrm>
          <a:prstGeom prst="rect">
            <a:avLst/>
          </a:prstGeom>
        </p:spPr>
      </p:pic>
      <p:sp>
        <p:nvSpPr>
          <p:cNvPr id="6" name="Rectangle 5"/>
          <p:cNvSpPr/>
          <p:nvPr/>
        </p:nvSpPr>
        <p:spPr>
          <a:xfrm>
            <a:off x="4655840" y="3269650"/>
            <a:ext cx="4572000" cy="579967"/>
          </a:xfrm>
          <a:prstGeom prst="rect">
            <a:avLst/>
          </a:prstGeom>
        </p:spPr>
        <p:txBody>
          <a:bodyPr>
            <a:spAutoFit/>
          </a:bodyPr>
          <a:lstStyle/>
          <a:p>
            <a:pPr algn="ctr">
              <a:lnSpc>
                <a:spcPct val="150000"/>
              </a:lnSpc>
            </a:pPr>
            <a:r>
              <a:rPr lang="en-US" sz="2400" b="1" i="1">
                <a:solidFill>
                  <a:srgbClr val="002060"/>
                </a:solidFill>
                <a:latin typeface="Times New Roman"/>
                <a:ea typeface="Calibri"/>
              </a:rPr>
              <a:t>Nguyễn Văn Chung</a:t>
            </a:r>
            <a:endParaRPr lang="en-US" sz="2400" i="1">
              <a:solidFill>
                <a:srgbClr val="002060"/>
              </a:solidFill>
              <a:latin typeface="Times New Roman"/>
              <a:ea typeface="Calibri"/>
            </a:endParaRPr>
          </a:p>
        </p:txBody>
      </p:sp>
      <p:sp>
        <p:nvSpPr>
          <p:cNvPr id="7" name="Rectangle 6"/>
          <p:cNvSpPr/>
          <p:nvPr/>
        </p:nvSpPr>
        <p:spPr>
          <a:xfrm>
            <a:off x="5094872" y="1553016"/>
            <a:ext cx="2041263" cy="905056"/>
          </a:xfrm>
          <a:prstGeom prst="rect">
            <a:avLst/>
          </a:prstGeom>
        </p:spPr>
        <p:txBody>
          <a:bodyPr wrap="none">
            <a:spAutoFit/>
          </a:bodyPr>
          <a:lstStyle/>
          <a:p>
            <a:pPr lvl="0" algn="ctr">
              <a:lnSpc>
                <a:spcPct val="150000"/>
              </a:lnSpc>
            </a:pPr>
            <a:r>
              <a:rPr lang="en-US" sz="4000" b="1">
                <a:solidFill>
                  <a:srgbClr val="FF0000"/>
                </a:solidFill>
                <a:latin typeface="Times New Roman"/>
                <a:ea typeface="Calibri"/>
              </a:rPr>
              <a:t>TIẾT 23</a:t>
            </a:r>
            <a:endParaRPr lang="en-US" sz="4000">
              <a:solidFill>
                <a:prstClr val="black"/>
              </a:solidFill>
              <a:latin typeface="Times New Roman"/>
              <a:ea typeface="Calibri"/>
            </a:endParaRPr>
          </a:p>
        </p:txBody>
      </p:sp>
      <p:sp>
        <p:nvSpPr>
          <p:cNvPr id="8" name="Rectangle 7"/>
          <p:cNvSpPr/>
          <p:nvPr/>
        </p:nvSpPr>
        <p:spPr>
          <a:xfrm>
            <a:off x="3182563" y="2530986"/>
            <a:ext cx="5460084" cy="661207"/>
          </a:xfrm>
          <a:prstGeom prst="rect">
            <a:avLst/>
          </a:prstGeom>
        </p:spPr>
        <p:txBody>
          <a:bodyPr wrap="none">
            <a:spAutoFit/>
          </a:bodyPr>
          <a:lstStyle/>
          <a:p>
            <a:pPr lvl="0" algn="ctr">
              <a:lnSpc>
                <a:spcPct val="150000"/>
              </a:lnSpc>
            </a:pPr>
            <a:r>
              <a:rPr lang="en-US" sz="2800" b="1">
                <a:solidFill>
                  <a:srgbClr val="FF0000"/>
                </a:solidFill>
                <a:latin typeface="Times New Roman"/>
                <a:ea typeface="Arial"/>
              </a:rPr>
              <a:t>HỌC HÁT BÀI: MẸ ƠI CÓ BIẾT</a:t>
            </a:r>
            <a:endParaRPr lang="en-US" sz="2800">
              <a:solidFill>
                <a:prstClr val="black"/>
              </a:solidFill>
              <a:latin typeface="Times New Roman"/>
              <a:ea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4304672"/>
            <a:ext cx="858120" cy="758006"/>
          </a:xfrm>
          <a:prstGeom prst="rect">
            <a:avLst/>
          </a:prstGeom>
        </p:spPr>
      </p:pic>
    </p:spTree>
    <p:extLst>
      <p:ext uri="{BB962C8B-B14F-4D97-AF65-F5344CB8AC3E}">
        <p14:creationId xmlns:p14="http://schemas.microsoft.com/office/powerpoint/2010/main" val="370891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1472437" y="227530"/>
            <a:ext cx="2445541" cy="830997"/>
          </a:xfrm>
          <a:prstGeom prst="rect">
            <a:avLst/>
          </a:prstGeom>
        </p:spPr>
        <p:txBody>
          <a:bodyPr wrap="none">
            <a:spAutoFit/>
          </a:bodyPr>
          <a:lstStyle/>
          <a:p>
            <a:pPr marL="3810"/>
            <a:r>
              <a:rPr lang="en-US" sz="2400" b="1">
                <a:solidFill>
                  <a:srgbClr val="002060"/>
                </a:solidFill>
                <a:latin typeface="Times New Roman"/>
                <a:ea typeface="Arial"/>
              </a:rPr>
              <a:t>KHÁM PHÁ</a:t>
            </a:r>
          </a:p>
          <a:p>
            <a:pPr marL="3810"/>
            <a:r>
              <a:rPr lang="en-US" sz="2400" b="1">
                <a:solidFill>
                  <a:srgbClr val="002060"/>
                </a:solidFill>
                <a:latin typeface="Times New Roman"/>
                <a:ea typeface="Arial"/>
              </a:rPr>
              <a:t>Tìm hiểu bài hát</a:t>
            </a:r>
            <a:r>
              <a:rPr lang="en-US" sz="2400" b="1">
                <a:solidFill>
                  <a:srgbClr val="002060"/>
                </a:solidFill>
                <a:latin typeface="Times New Roman"/>
                <a:ea typeface="Times New Roman"/>
              </a:rPr>
              <a:t>.</a:t>
            </a:r>
            <a:endParaRPr lang="en-US" sz="2400">
              <a:solidFill>
                <a:srgbClr val="002060"/>
              </a:solidFill>
              <a:latin typeface="Times New Roman"/>
              <a:ea typeface="Calibri"/>
            </a:endParaRPr>
          </a:p>
        </p:txBody>
      </p:sp>
      <p:sp>
        <p:nvSpPr>
          <p:cNvPr id="9" name="Rectangle 8"/>
          <p:cNvSpPr/>
          <p:nvPr/>
        </p:nvSpPr>
        <p:spPr>
          <a:xfrm>
            <a:off x="8400256" y="273696"/>
            <a:ext cx="1556836" cy="369332"/>
          </a:xfrm>
          <a:prstGeom prst="rect">
            <a:avLst/>
          </a:prstGeom>
        </p:spPr>
        <p:txBody>
          <a:bodyPr wrap="none">
            <a:spAutoFit/>
          </a:bodyPr>
          <a:lstStyle/>
          <a:p>
            <a:r>
              <a:rPr lang="en-US" b="1" dirty="0" err="1">
                <a:solidFill>
                  <a:prstClr val="white"/>
                </a:solidFill>
                <a:latin typeface="Times New Roman"/>
              </a:rPr>
              <a:t>Vùng</a:t>
            </a:r>
            <a:r>
              <a:rPr lang="en-US" b="1" dirty="0">
                <a:solidFill>
                  <a:prstClr val="white"/>
                </a:solidFill>
                <a:latin typeface="Times New Roman"/>
              </a:rPr>
              <a:t> Nam </a:t>
            </a:r>
            <a:r>
              <a:rPr lang="en-US" b="1" dirty="0" err="1">
                <a:solidFill>
                  <a:prstClr val="white"/>
                </a:solidFill>
                <a:latin typeface="Times New Roman"/>
              </a:rPr>
              <a:t>bộ</a:t>
            </a:r>
            <a:endParaRPr lang="en-US" b="1"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7919" y="5004206"/>
            <a:ext cx="420054" cy="3367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3232" y="-7606"/>
            <a:ext cx="694769" cy="694769"/>
          </a:xfrm>
          <a:prstGeom prst="rect">
            <a:avLst/>
          </a:prstGeom>
        </p:spPr>
      </p:pic>
      <p:sp>
        <p:nvSpPr>
          <p:cNvPr id="2" name="Rectangle 1"/>
          <p:cNvSpPr/>
          <p:nvPr/>
        </p:nvSpPr>
        <p:spPr>
          <a:xfrm>
            <a:off x="4607302" y="2151727"/>
            <a:ext cx="3223935" cy="2554545"/>
          </a:xfrm>
          <a:prstGeom prst="rect">
            <a:avLst/>
          </a:prstGeom>
        </p:spPr>
        <p:txBody>
          <a:bodyPr wrap="square">
            <a:spAutoFit/>
          </a:bodyPr>
          <a:lstStyle/>
          <a:p>
            <a:r>
              <a:rPr lang="en-US" sz="2000" b="1" dirty="0" err="1">
                <a:solidFill>
                  <a:srgbClr val="002060"/>
                </a:solidFill>
                <a:latin typeface="Times New Roman" pitchFamily="18" charset="0"/>
                <a:ea typeface="Calibri"/>
                <a:cs typeface="Times New Roman" pitchFamily="18" charset="0"/>
              </a:rPr>
              <a:t>Nhạc</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sĩ</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Nguyễn</a:t>
            </a:r>
            <a:r>
              <a:rPr lang="en-US" sz="2000" b="1" dirty="0">
                <a:solidFill>
                  <a:srgbClr val="002060"/>
                </a:solidFill>
                <a:latin typeface="Times New Roman" pitchFamily="18" charset="0"/>
                <a:ea typeface="Calibri"/>
                <a:cs typeface="Times New Roman" pitchFamily="18" charset="0"/>
              </a:rPr>
              <a:t> Văn Chung </a:t>
            </a:r>
            <a:r>
              <a:rPr lang="en-US" sz="2000" b="1" dirty="0" err="1">
                <a:solidFill>
                  <a:srgbClr val="002060"/>
                </a:solidFill>
                <a:latin typeface="Times New Roman" pitchFamily="18" charset="0"/>
                <a:ea typeface="Calibri"/>
                <a:cs typeface="Times New Roman" pitchFamily="18" charset="0"/>
              </a:rPr>
              <a:t>là</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một</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nhạc</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sĩ</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trẻ</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có</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nhiều</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đóng</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góp</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nhiều</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cho</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nền</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âm</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nhạc</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Việt</a:t>
            </a:r>
            <a:r>
              <a:rPr lang="en-US" sz="2000" b="1" dirty="0">
                <a:solidFill>
                  <a:srgbClr val="002060"/>
                </a:solidFill>
                <a:latin typeface="Times New Roman" pitchFamily="18" charset="0"/>
                <a:ea typeface="Calibri"/>
                <a:cs typeface="Times New Roman" pitchFamily="18" charset="0"/>
              </a:rPr>
              <a:t> Nam. </a:t>
            </a:r>
            <a:r>
              <a:rPr lang="en-US" sz="2000" b="1" dirty="0" err="1">
                <a:solidFill>
                  <a:srgbClr val="002060"/>
                </a:solidFill>
                <a:latin typeface="Times New Roman" pitchFamily="18" charset="0"/>
                <a:ea typeface="Calibri"/>
                <a:cs typeface="Times New Roman" pitchFamily="18" charset="0"/>
              </a:rPr>
              <a:t>Có</a:t>
            </a:r>
            <a:r>
              <a:rPr lang="en-US" sz="2000" b="1" dirty="0">
                <a:solidFill>
                  <a:srgbClr val="002060"/>
                </a:solidFill>
                <a:latin typeface="Times New Roman" pitchFamily="18" charset="0"/>
                <a:ea typeface="Calibri"/>
                <a:cs typeface="Times New Roman" pitchFamily="18" charset="0"/>
              </a:rPr>
              <a:t> </a:t>
            </a:r>
            <a:r>
              <a:rPr lang="en-US" sz="2000" b="1" i="1" dirty="0">
                <a:solidFill>
                  <a:srgbClr val="002060"/>
                </a:solidFill>
                <a:latin typeface="Times New Roman" pitchFamily="18" charset="0"/>
                <a:ea typeface="Calibri"/>
                <a:cs typeface="Times New Roman" pitchFamily="18" charset="0"/>
              </a:rPr>
              <a:t>300 </a:t>
            </a:r>
            <a:r>
              <a:rPr lang="en-US" sz="2000" b="1" i="1" dirty="0" err="1">
                <a:solidFill>
                  <a:srgbClr val="002060"/>
                </a:solidFill>
                <a:latin typeface="Times New Roman" pitchFamily="18" charset="0"/>
                <a:ea typeface="Calibri"/>
                <a:cs typeface="Times New Roman" pitchFamily="18" charset="0"/>
              </a:rPr>
              <a:t>bài</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hát</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thiếu</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nhi</a:t>
            </a:r>
            <a:r>
              <a:rPr lang="en-US" sz="2000" b="1" i="1" dirty="0">
                <a:solidFill>
                  <a:srgbClr val="002060"/>
                </a:solidFill>
                <a:latin typeface="Times New Roman" pitchFamily="18" charset="0"/>
                <a:ea typeface="Calibri"/>
                <a:cs typeface="Times New Roman" pitchFamily="18" charset="0"/>
              </a:rPr>
              <a:t> : Gia </a:t>
            </a:r>
            <a:r>
              <a:rPr lang="en-US" sz="2000" b="1" i="1" dirty="0" err="1">
                <a:solidFill>
                  <a:srgbClr val="002060"/>
                </a:solidFill>
                <a:latin typeface="Times New Roman" pitchFamily="18" charset="0"/>
                <a:ea typeface="Calibri"/>
                <a:cs typeface="Times New Roman" pitchFamily="18" charset="0"/>
              </a:rPr>
              <a:t>đình</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nhỏ</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Hạnh</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Phúc</a:t>
            </a:r>
            <a:r>
              <a:rPr lang="en-US" sz="2000" b="1" i="1" dirty="0">
                <a:solidFill>
                  <a:srgbClr val="002060"/>
                </a:solidFill>
                <a:latin typeface="Times New Roman" pitchFamily="18" charset="0"/>
                <a:ea typeface="Calibri"/>
                <a:cs typeface="Times New Roman" pitchFamily="18" charset="0"/>
              </a:rPr>
              <a:t> To, </a:t>
            </a:r>
            <a:r>
              <a:rPr lang="en-US" sz="2000" b="1" i="1" dirty="0" err="1">
                <a:solidFill>
                  <a:srgbClr val="002060"/>
                </a:solidFill>
                <a:latin typeface="Times New Roman" pitchFamily="18" charset="0"/>
                <a:ea typeface="Calibri"/>
                <a:cs typeface="Times New Roman" pitchFamily="18" charset="0"/>
              </a:rPr>
              <a:t>Vui</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Đến</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Trường</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Món</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Quà</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Tặng</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Cô</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Mẹ</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Ơi</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Có</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Biết</a:t>
            </a:r>
            <a:r>
              <a:rPr lang="en-US" sz="2000" b="1" i="1" dirty="0">
                <a:solidFill>
                  <a:srgbClr val="002060"/>
                </a:solidFill>
                <a:latin typeface="Times New Roman" pitchFamily="18" charset="0"/>
                <a:ea typeface="Calibri"/>
                <a:cs typeface="Times New Roman" pitchFamily="18" charset="0"/>
              </a:rPr>
              <a:t>..</a:t>
            </a:r>
            <a:endParaRPr lang="en-US" sz="2000" b="1" dirty="0">
              <a:solidFill>
                <a:srgbClr val="002060"/>
              </a:solidFill>
              <a:latin typeface="Times New Roman" pitchFamily="18" charset="0"/>
              <a:cs typeface="Times New Roman" pitchFamily="18" charset="0"/>
            </a:endParaRPr>
          </a:p>
        </p:txBody>
      </p:sp>
      <p:pic>
        <p:nvPicPr>
          <p:cNvPr id="3074" name="Picture 2" descr="Description: Nguyễn Văn Chung nhận kỷ lục &amp;#39;Nhạc sĩ trẻ sáng tác nhiều ca khúc thiếu nhi  nhất Việt Nam&amp;#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00" y="2420888"/>
            <a:ext cx="3065829" cy="29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0020" y="1390558"/>
            <a:ext cx="3122319" cy="3730317"/>
          </a:xfrm>
          <a:prstGeom prst="rect">
            <a:avLst/>
          </a:prstGeom>
        </p:spPr>
        <p:txBody>
          <a:bodyPr wrap="square">
            <a:spAutoFit/>
          </a:bodyPr>
          <a:lstStyle/>
          <a:p>
            <a:pPr algn="just">
              <a:lnSpc>
                <a:spcPct val="150000"/>
              </a:lnSpc>
            </a:pPr>
            <a:r>
              <a:rPr lang="vi-VN" sz="2000" b="1" dirty="0">
                <a:solidFill>
                  <a:srgbClr val="002060"/>
                </a:solidFill>
                <a:latin typeface="Times New Roman"/>
                <a:ea typeface="Calibri"/>
              </a:rPr>
              <a:t>B</a:t>
            </a:r>
            <a:r>
              <a:rPr lang="en-US" sz="2000" b="1" dirty="0" err="1">
                <a:solidFill>
                  <a:srgbClr val="002060"/>
                </a:solidFill>
                <a:latin typeface="Times New Roman"/>
                <a:ea typeface="Calibri"/>
              </a:rPr>
              <a:t>ài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hát</a:t>
            </a:r>
            <a:r>
              <a:rPr lang="en-US" sz="2000" b="1" dirty="0">
                <a:solidFill>
                  <a:srgbClr val="002060"/>
                </a:solidFill>
                <a:latin typeface="Times New Roman"/>
                <a:ea typeface="Calibri"/>
              </a:rPr>
              <a:t> </a:t>
            </a:r>
            <a:r>
              <a:rPr lang="en-US" sz="2000" b="1" i="1" dirty="0" err="1">
                <a:solidFill>
                  <a:srgbClr val="002060"/>
                </a:solidFill>
                <a:latin typeface="Times New Roman"/>
                <a:ea typeface="Calibri"/>
              </a:rPr>
              <a:t>Mẹ</a:t>
            </a:r>
            <a:r>
              <a:rPr lang="en-US" sz="2000" b="1" i="1" dirty="0">
                <a:solidFill>
                  <a:srgbClr val="002060"/>
                </a:solidFill>
                <a:latin typeface="Times New Roman"/>
                <a:ea typeface="Calibri"/>
              </a:rPr>
              <a:t> </a:t>
            </a:r>
            <a:r>
              <a:rPr lang="en-US" sz="2000" b="1" i="1" dirty="0" err="1">
                <a:solidFill>
                  <a:srgbClr val="002060"/>
                </a:solidFill>
                <a:latin typeface="Times New Roman"/>
                <a:ea typeface="Calibri"/>
              </a:rPr>
              <a:t>ơi</a:t>
            </a:r>
            <a:r>
              <a:rPr lang="en-US" sz="2000" b="1" i="1" dirty="0">
                <a:solidFill>
                  <a:srgbClr val="002060"/>
                </a:solidFill>
                <a:latin typeface="Times New Roman"/>
                <a:ea typeface="Calibri"/>
              </a:rPr>
              <a:t> </a:t>
            </a:r>
            <a:r>
              <a:rPr lang="en-US" sz="2000" b="1" i="1" dirty="0" err="1">
                <a:solidFill>
                  <a:srgbClr val="002060"/>
                </a:solidFill>
                <a:latin typeface="Times New Roman"/>
                <a:ea typeface="Calibri"/>
              </a:rPr>
              <a:t>có</a:t>
            </a:r>
            <a:r>
              <a:rPr lang="en-US" sz="2000" b="1" i="1" dirty="0">
                <a:solidFill>
                  <a:srgbClr val="002060"/>
                </a:solidFill>
                <a:latin typeface="Times New Roman"/>
                <a:ea typeface="Calibri"/>
              </a:rPr>
              <a:t> </a:t>
            </a:r>
            <a:r>
              <a:rPr lang="en-US" sz="2000" b="1" i="1" dirty="0" err="1">
                <a:solidFill>
                  <a:srgbClr val="002060"/>
                </a:solidFill>
                <a:latin typeface="Times New Roman"/>
                <a:ea typeface="Calibri"/>
              </a:rPr>
              <a:t>biết</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có</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giai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điệu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tình</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cảm</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sâu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lắng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nói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về</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tìn</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cảm</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của</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người</a:t>
            </a:r>
            <a:r>
              <a:rPr lang="en-US" sz="2000" b="1" dirty="0">
                <a:solidFill>
                  <a:srgbClr val="002060"/>
                </a:solidFill>
                <a:latin typeface="Times New Roman"/>
                <a:ea typeface="Calibri"/>
              </a:rPr>
              <a:t> con </a:t>
            </a:r>
            <a:r>
              <a:rPr lang="en-US" sz="2000" b="1" dirty="0" err="1">
                <a:solidFill>
                  <a:srgbClr val="002060"/>
                </a:solidFill>
                <a:latin typeface="Times New Roman"/>
                <a:ea typeface="Calibri"/>
              </a:rPr>
              <a:t>hiếu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thảo</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chăm</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ngoan</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luôn</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yêu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thương</a:t>
            </a:r>
            <a:r>
              <a:rPr lang="en-US" sz="2000" b="1" dirty="0">
                <a:solidFill>
                  <a:srgbClr val="002060"/>
                </a:solidFill>
                <a:latin typeface="Times New Roman"/>
                <a:ea typeface="Calibri"/>
              </a:rPr>
              <a:t> me </a:t>
            </a:r>
            <a:r>
              <a:rPr lang="en-US" sz="2000" b="1" dirty="0" err="1">
                <a:solidFill>
                  <a:srgbClr val="002060"/>
                </a:solidFill>
                <a:latin typeface="Times New Roman"/>
                <a:ea typeface="Calibri"/>
              </a:rPr>
              <a:t>mong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mẹ</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luôn</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cười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tươi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Và</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cũng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hiểu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mẹ</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cũng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rất</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là</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yêu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quý</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bảo</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vệ</a:t>
            </a:r>
            <a:r>
              <a:rPr lang="en-US" sz="2000" b="1" dirty="0">
                <a:solidFill>
                  <a:srgbClr val="002060"/>
                </a:solidFill>
                <a:latin typeface="Times New Roman"/>
                <a:ea typeface="Calibri"/>
              </a:rPr>
              <a:t> con</a:t>
            </a:r>
          </a:p>
        </p:txBody>
      </p:sp>
    </p:spTree>
    <p:extLst>
      <p:ext uri="{BB962C8B-B14F-4D97-AF65-F5344CB8AC3E}">
        <p14:creationId xmlns:p14="http://schemas.microsoft.com/office/powerpoint/2010/main" val="267289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2982" y="3324501"/>
            <a:ext cx="210027" cy="1683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3232" y="-7606"/>
            <a:ext cx="694769" cy="694769"/>
          </a:xfrm>
          <a:prstGeom prst="rect">
            <a:avLst/>
          </a:prstGeom>
        </p:spPr>
      </p:pic>
      <p:sp>
        <p:nvSpPr>
          <p:cNvPr id="8" name="TextBox 7"/>
          <p:cNvSpPr txBox="1"/>
          <p:nvPr/>
        </p:nvSpPr>
        <p:spPr>
          <a:xfrm>
            <a:off x="4943872" y="74725"/>
            <a:ext cx="2304256" cy="769441"/>
          </a:xfrm>
          <a:prstGeom prst="rect">
            <a:avLst/>
          </a:prstGeom>
          <a:noFill/>
        </p:spPr>
        <p:txBody>
          <a:bodyPr wrap="square" rtlCol="0">
            <a:spAutoFit/>
          </a:bodyPr>
          <a:lstStyle/>
          <a:p>
            <a:r>
              <a:rPr lang="en-US" sz="4400" err="1">
                <a:solidFill>
                  <a:srgbClr val="002060"/>
                </a:solidFill>
              </a:rPr>
              <a:t>Hát</a:t>
            </a:r>
            <a:r>
              <a:rPr lang="en-US" sz="4400">
                <a:solidFill>
                  <a:srgbClr val="002060"/>
                </a:solidFill>
              </a:rPr>
              <a:t> </a:t>
            </a:r>
            <a:r>
              <a:rPr lang="en-US" sz="4400" err="1">
                <a:solidFill>
                  <a:srgbClr val="002060"/>
                </a:solidFill>
              </a:rPr>
              <a:t>mẫu</a:t>
            </a:r>
            <a:endParaRPr lang="en-US" sz="4400">
              <a:solidFill>
                <a:srgbClr val="002060"/>
              </a:solidFill>
            </a:endParaRPr>
          </a:p>
        </p:txBody>
      </p:sp>
      <p:pic>
        <p:nvPicPr>
          <p:cNvPr id="4"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15815" y="34978"/>
            <a:ext cx="609600" cy="609600"/>
          </a:xfrm>
          <a:prstGeom prst="rect">
            <a:avLst/>
          </a:prstGeom>
        </p:spPr>
      </p:pic>
      <p:pic>
        <p:nvPicPr>
          <p:cNvPr id="6" name="NGHE MAU THEO SACCH.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063552" y="234565"/>
            <a:ext cx="609600" cy="6096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1" y="588362"/>
            <a:ext cx="301199" cy="241474"/>
          </a:xfrm>
          <a:prstGeom prst="rect">
            <a:avLst/>
          </a:prstGeom>
        </p:spPr>
      </p:pic>
    </p:spTree>
    <p:extLst>
      <p:ext uri="{BB962C8B-B14F-4D97-AF65-F5344CB8AC3E}">
        <p14:creationId xmlns:p14="http://schemas.microsoft.com/office/powerpoint/2010/main" val="4199431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6095"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92" y="6210060"/>
            <a:ext cx="420054" cy="336761"/>
          </a:xfrm>
          <a:prstGeom prst="rect">
            <a:avLst/>
          </a:prstGeom>
        </p:spPr>
      </p:pic>
      <p:sp>
        <p:nvSpPr>
          <p:cNvPr id="6" name="Rectangle 5"/>
          <p:cNvSpPr/>
          <p:nvPr/>
        </p:nvSpPr>
        <p:spPr>
          <a:xfrm>
            <a:off x="3863752" y="3140968"/>
            <a:ext cx="3008324" cy="923330"/>
          </a:xfrm>
          <a:prstGeom prst="rect">
            <a:avLst/>
          </a:prstGeom>
        </p:spPr>
        <p:txBody>
          <a:bodyPr wrap="none">
            <a:spAutoFit/>
          </a:bodyPr>
          <a:lstStyle/>
          <a:p>
            <a:r>
              <a:rPr lang="en-US" sz="5400" b="1">
                <a:solidFill>
                  <a:srgbClr val="002060"/>
                </a:solidFill>
              </a:rPr>
              <a:t>Đọc lời ca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352" y="4365104"/>
            <a:ext cx="858120" cy="758006"/>
          </a:xfrm>
          <a:prstGeom prst="rect">
            <a:avLst/>
          </a:prstGeom>
        </p:spPr>
      </p:pic>
      <p:sp>
        <p:nvSpPr>
          <p:cNvPr id="2" name="Rectangle 1"/>
          <p:cNvSpPr/>
          <p:nvPr/>
        </p:nvSpPr>
        <p:spPr>
          <a:xfrm>
            <a:off x="3346439" y="148386"/>
            <a:ext cx="6300192" cy="3046988"/>
          </a:xfrm>
          <a:prstGeom prst="rect">
            <a:avLst/>
          </a:prstGeom>
        </p:spPr>
        <p:txBody>
          <a:bodyPr wrap="square">
            <a:spAutoFit/>
          </a:bodyPr>
          <a:lstStyle/>
          <a:p>
            <a:r>
              <a:rPr lang="en-US" sz="2400" i="1">
                <a:solidFill>
                  <a:srgbClr val="333333"/>
                </a:solidFill>
                <a:latin typeface="Times New Roman"/>
                <a:ea typeface="Calibri"/>
              </a:rPr>
              <a:t>Câu 1: Mẹ ơi có biết con thương mẹ nhiều?</a:t>
            </a:r>
            <a:r>
              <a:rPr lang="en-US" sz="2400">
                <a:latin typeface="Times New Roman"/>
                <a:ea typeface="Calibri"/>
              </a:rPr>
              <a:t> </a:t>
            </a:r>
            <a:r>
              <a:rPr lang="en-US" sz="2400" i="1">
                <a:solidFill>
                  <a:srgbClr val="333333"/>
                </a:solidFill>
                <a:latin typeface="Times New Roman"/>
                <a:ea typeface="Calibri"/>
              </a:rPr>
              <a:t>Cứ muốn ôm mẹ và cười thật to.</a:t>
            </a:r>
            <a:br>
              <a:rPr lang="en-US" sz="2400" i="1">
                <a:solidFill>
                  <a:srgbClr val="333333"/>
                </a:solidFill>
                <a:latin typeface="Times New Roman"/>
                <a:ea typeface="Calibri"/>
              </a:rPr>
            </a:br>
            <a:r>
              <a:rPr lang="en-US" sz="2400" i="1">
                <a:solidFill>
                  <a:srgbClr val="333333"/>
                </a:solidFill>
                <a:latin typeface="Times New Roman"/>
                <a:ea typeface="Calibri"/>
              </a:rPr>
              <a:t>Câu 2: Mẹ ơi con biết mẹ yêu con lắm!  Mỗi khi con buồn có mẹ kề bên.</a:t>
            </a:r>
            <a:br>
              <a:rPr lang="en-US" sz="2400" i="1">
                <a:solidFill>
                  <a:srgbClr val="333333"/>
                </a:solidFill>
                <a:latin typeface="Times New Roman"/>
                <a:ea typeface="Calibri"/>
              </a:rPr>
            </a:br>
            <a:r>
              <a:rPr lang="en-US" sz="2400" i="1">
                <a:solidFill>
                  <a:srgbClr val="333333"/>
                </a:solidFill>
                <a:latin typeface="Times New Roman"/>
                <a:ea typeface="Calibri"/>
              </a:rPr>
              <a:t>Câu 3: Mái tóc mẹ thơm, ánh mắt mẹ hiền. Thích nhất mẹ hát con sẽ ngủ yên!</a:t>
            </a:r>
            <a:br>
              <a:rPr lang="en-US" sz="2400" i="1">
                <a:solidFill>
                  <a:srgbClr val="333333"/>
                </a:solidFill>
                <a:latin typeface="Times New Roman"/>
                <a:ea typeface="Calibri"/>
              </a:rPr>
            </a:br>
            <a:r>
              <a:rPr lang="en-US" sz="2400" i="1">
                <a:solidFill>
                  <a:srgbClr val="333333"/>
                </a:solidFill>
                <a:latin typeface="Times New Roman"/>
                <a:ea typeface="Calibri"/>
              </a:rPr>
              <a:t>Câu 4: Đến lúc con lớn hứa sẽ chăm ngoan. Cố gắng học hành để mẹ được vui!</a:t>
            </a:r>
            <a:endParaRPr lang="en-US" sz="2400">
              <a:latin typeface="Times New Roman"/>
              <a:ea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spTree>
    <p:extLst>
      <p:ext uri="{BB962C8B-B14F-4D97-AF65-F5344CB8AC3E}">
        <p14:creationId xmlns:p14="http://schemas.microsoft.com/office/powerpoint/2010/main" val="190074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47728" y="692696"/>
            <a:ext cx="2124299"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1</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sp>
        <p:nvSpPr>
          <p:cNvPr id="3" name="Rectangle 2"/>
          <p:cNvSpPr/>
          <p:nvPr/>
        </p:nvSpPr>
        <p:spPr>
          <a:xfrm>
            <a:off x="1976250" y="1916833"/>
            <a:ext cx="6712038" cy="2800767"/>
          </a:xfrm>
          <a:prstGeom prst="rect">
            <a:avLst/>
          </a:prstGeom>
        </p:spPr>
        <p:txBody>
          <a:bodyPr wrap="square">
            <a:spAutoFit/>
          </a:bodyPr>
          <a:lstStyle/>
          <a:p>
            <a:pPr lvl="0"/>
            <a:r>
              <a:rPr lang="en-US" sz="4400" i="1">
                <a:solidFill>
                  <a:srgbClr val="333333"/>
                </a:solidFill>
                <a:latin typeface="Times New Roman"/>
                <a:ea typeface="Calibri"/>
              </a:rPr>
              <a:t>Mẹ ơi có biết con thương mẹ nhiều?</a:t>
            </a:r>
            <a:r>
              <a:rPr lang="en-US" sz="4400">
                <a:solidFill>
                  <a:prstClr val="black"/>
                </a:solidFill>
                <a:latin typeface="Times New Roman"/>
                <a:ea typeface="Calibri"/>
              </a:rPr>
              <a:t> </a:t>
            </a:r>
            <a:r>
              <a:rPr lang="en-US" sz="4400" i="1">
                <a:solidFill>
                  <a:srgbClr val="333333"/>
                </a:solidFill>
                <a:latin typeface="Times New Roman"/>
                <a:ea typeface="Calibri"/>
              </a:rPr>
              <a:t>Cứ muốn ôm mẹ và cười thật to.</a:t>
            </a:r>
            <a:br>
              <a:rPr lang="en-US" sz="4400" i="1">
                <a:solidFill>
                  <a:srgbClr val="333333"/>
                </a:solidFill>
                <a:latin typeface="Times New Roman"/>
                <a:ea typeface="Calibri"/>
              </a:rPr>
            </a:br>
            <a:endParaRPr lang="en-US" sz="4400"/>
          </a:p>
        </p:txBody>
      </p:sp>
      <p:sp>
        <p:nvSpPr>
          <p:cNvPr id="9" name="TextBox 8"/>
          <p:cNvSpPr txBox="1"/>
          <p:nvPr/>
        </p:nvSpPr>
        <p:spPr>
          <a:xfrm>
            <a:off x="7248128" y="-168138"/>
            <a:ext cx="3710880" cy="769441"/>
          </a:xfrm>
          <a:prstGeom prst="rect">
            <a:avLst/>
          </a:prstGeom>
          <a:noFill/>
        </p:spPr>
        <p:txBody>
          <a:bodyPr wrap="square" rtlCol="0">
            <a:spAutoFit/>
          </a:bodyPr>
          <a:lstStyle/>
          <a:p>
            <a:r>
              <a:rPr lang="en-US" sz="4400" b="1" err="1">
                <a:solidFill>
                  <a:srgbClr val="002060"/>
                </a:solidFill>
              </a:rPr>
              <a:t>Dạy</a:t>
            </a:r>
            <a:r>
              <a:rPr lang="en-US" sz="4400" b="1">
                <a:solidFill>
                  <a:srgbClr val="002060"/>
                </a:solidFill>
              </a:rPr>
              <a:t> </a:t>
            </a:r>
            <a:r>
              <a:rPr lang="en-US" sz="4400" b="1" err="1">
                <a:solidFill>
                  <a:srgbClr val="002060"/>
                </a:solidFill>
              </a:rPr>
              <a:t>hát</a:t>
            </a:r>
            <a:endParaRPr lang="en-US" sz="4400" b="1">
              <a:solidFill>
                <a:srgbClr val="002060"/>
              </a:solidFill>
            </a:endParaRP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0" y="3754582"/>
            <a:ext cx="609600" cy="609600"/>
          </a:xfrm>
          <a:prstGeom prst="rect">
            <a:avLst/>
          </a:prstGeom>
        </p:spPr>
      </p:pic>
    </p:spTree>
    <p:extLst>
      <p:ext uri="{BB962C8B-B14F-4D97-AF65-F5344CB8AC3E}">
        <p14:creationId xmlns:p14="http://schemas.microsoft.com/office/powerpoint/2010/main" val="406331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1" y="692697"/>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10" y="2708921"/>
            <a:ext cx="420054" cy="336761"/>
          </a:xfrm>
          <a:prstGeom prst="rect">
            <a:avLst/>
          </a:prstGeom>
        </p:spPr>
      </p:pic>
      <p:sp>
        <p:nvSpPr>
          <p:cNvPr id="2" name="Rectangle 1"/>
          <p:cNvSpPr/>
          <p:nvPr/>
        </p:nvSpPr>
        <p:spPr>
          <a:xfrm>
            <a:off x="2030907" y="1708359"/>
            <a:ext cx="7272808" cy="3416320"/>
          </a:xfrm>
          <a:prstGeom prst="rect">
            <a:avLst/>
          </a:prstGeom>
        </p:spPr>
        <p:txBody>
          <a:bodyPr wrap="square">
            <a:spAutoFit/>
          </a:bodyPr>
          <a:lstStyle/>
          <a:p>
            <a:r>
              <a:rPr lang="en-US" sz="5400" i="1" dirty="0" err="1">
                <a:solidFill>
                  <a:srgbClr val="333333"/>
                </a:solidFill>
                <a:latin typeface="Times New Roman"/>
                <a:ea typeface="Calibri"/>
              </a:rPr>
              <a:t>Mẹ</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ơi</a:t>
            </a:r>
            <a:r>
              <a:rPr lang="en-US" sz="5400" i="1" dirty="0">
                <a:solidFill>
                  <a:srgbClr val="333333"/>
                </a:solidFill>
                <a:latin typeface="Times New Roman"/>
                <a:ea typeface="Calibri"/>
              </a:rPr>
              <a:t> con </a:t>
            </a:r>
            <a:r>
              <a:rPr lang="en-US" sz="5400" i="1" dirty="0" err="1">
                <a:solidFill>
                  <a:srgbClr val="333333"/>
                </a:solidFill>
                <a:latin typeface="Times New Roman"/>
                <a:ea typeface="Calibri"/>
              </a:rPr>
              <a:t>biết</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mẹ</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yêu</a:t>
            </a:r>
            <a:r>
              <a:rPr lang="en-US" sz="5400" i="1" dirty="0">
                <a:solidFill>
                  <a:srgbClr val="333333"/>
                </a:solidFill>
                <a:latin typeface="Times New Roman"/>
                <a:ea typeface="Calibri"/>
              </a:rPr>
              <a:t> con </a:t>
            </a:r>
            <a:r>
              <a:rPr lang="en-US" sz="5400" i="1" dirty="0" err="1">
                <a:solidFill>
                  <a:srgbClr val="333333"/>
                </a:solidFill>
                <a:latin typeface="Times New Roman"/>
                <a:ea typeface="Calibri"/>
              </a:rPr>
              <a:t>lắm</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Mỗi</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khi</a:t>
            </a:r>
            <a:r>
              <a:rPr lang="en-US" sz="5400" i="1" dirty="0">
                <a:solidFill>
                  <a:srgbClr val="333333"/>
                </a:solidFill>
                <a:latin typeface="Times New Roman"/>
                <a:ea typeface="Calibri"/>
              </a:rPr>
              <a:t> con </a:t>
            </a:r>
            <a:r>
              <a:rPr lang="en-US" sz="5400" i="1" dirty="0" err="1">
                <a:solidFill>
                  <a:srgbClr val="333333"/>
                </a:solidFill>
                <a:latin typeface="Times New Roman"/>
                <a:ea typeface="Calibri"/>
              </a:rPr>
              <a:t>buồn</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có</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mẹ</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kề</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bên</a:t>
            </a:r>
            <a:r>
              <a:rPr lang="en-US" sz="5400" i="1" dirty="0">
                <a:solidFill>
                  <a:srgbClr val="333333"/>
                </a:solidFill>
                <a:latin typeface="Times New Roman"/>
                <a:ea typeface="Calibri"/>
              </a:rPr>
              <a:t>.</a:t>
            </a:r>
            <a:br>
              <a:rPr lang="en-US" sz="5400" i="1" dirty="0">
                <a:solidFill>
                  <a:srgbClr val="333333"/>
                </a:solidFill>
                <a:latin typeface="Times New Roman"/>
                <a:ea typeface="Calibri"/>
              </a:rPr>
            </a:br>
            <a:endParaRPr lang="en-US" sz="5400" dirty="0"/>
          </a:p>
        </p:txBody>
      </p:sp>
      <p:pic>
        <p:nvPicPr>
          <p:cNvPr id="7"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62511" y="4725144"/>
            <a:ext cx="609600" cy="609600"/>
          </a:xfrm>
          <a:prstGeom prst="rect">
            <a:avLst/>
          </a:prstGeom>
        </p:spPr>
      </p:pic>
    </p:spTree>
    <p:extLst>
      <p:ext uri="{BB962C8B-B14F-4D97-AF65-F5344CB8AC3E}">
        <p14:creationId xmlns:p14="http://schemas.microsoft.com/office/powerpoint/2010/main" val="703585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0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0" y="692697"/>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1+2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10" y="2708921"/>
            <a:ext cx="420054" cy="3367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9649" y="5733256"/>
            <a:ext cx="301199" cy="241474"/>
          </a:xfrm>
          <a:prstGeom prst="rect">
            <a:avLst/>
          </a:prstGeom>
        </p:spPr>
      </p:pic>
      <p:sp>
        <p:nvSpPr>
          <p:cNvPr id="5" name="Rectangle 4"/>
          <p:cNvSpPr/>
          <p:nvPr/>
        </p:nvSpPr>
        <p:spPr>
          <a:xfrm>
            <a:off x="1847528" y="1757971"/>
            <a:ext cx="6552728" cy="2554545"/>
          </a:xfrm>
          <a:prstGeom prst="rect">
            <a:avLst/>
          </a:prstGeom>
        </p:spPr>
        <p:txBody>
          <a:bodyPr wrap="square">
            <a:spAutoFit/>
          </a:bodyPr>
          <a:lstStyle/>
          <a:p>
            <a:r>
              <a:rPr lang="en-US" sz="3200" i="1">
                <a:solidFill>
                  <a:srgbClr val="333333"/>
                </a:solidFill>
                <a:latin typeface="Times New Roman"/>
                <a:ea typeface="Calibri"/>
              </a:rPr>
              <a:t> Mẹ ơi có biết con thương mẹ nhiều?</a:t>
            </a:r>
            <a:r>
              <a:rPr lang="en-US" sz="3200">
                <a:solidFill>
                  <a:prstClr val="black"/>
                </a:solidFill>
                <a:latin typeface="Times New Roman"/>
                <a:ea typeface="Calibri"/>
              </a:rPr>
              <a:t> </a:t>
            </a:r>
            <a:r>
              <a:rPr lang="en-US" sz="3200" i="1">
                <a:solidFill>
                  <a:srgbClr val="333333"/>
                </a:solidFill>
                <a:latin typeface="Times New Roman"/>
                <a:ea typeface="Calibri"/>
              </a:rPr>
              <a:t>Cứ muốn ôm mẹ và cười thật to. Mẹ ơi con biết mẹ yêu con lắm!  Mỗi khi con buồn có mẹ kề bên.</a:t>
            </a:r>
            <a:br>
              <a:rPr lang="en-US" sz="3200" i="1">
                <a:solidFill>
                  <a:srgbClr val="333333"/>
                </a:solidFill>
                <a:latin typeface="Times New Roman"/>
                <a:ea typeface="Calibri"/>
              </a:rPr>
            </a:br>
            <a:endParaRPr lang="en-US" sz="3200"/>
          </a:p>
        </p:txBody>
      </p:sp>
      <p:pic>
        <p:nvPicPr>
          <p:cNvPr id="8"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08073" y="3573016"/>
            <a:ext cx="609600" cy="609600"/>
          </a:xfrm>
          <a:prstGeom prst="rect">
            <a:avLst/>
          </a:prstGeom>
        </p:spPr>
      </p:pic>
    </p:spTree>
    <p:extLst>
      <p:ext uri="{BB962C8B-B14F-4D97-AF65-F5344CB8AC3E}">
        <p14:creationId xmlns:p14="http://schemas.microsoft.com/office/powerpoint/2010/main" val="411350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9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574</Words>
  <Application>Microsoft Office PowerPoint</Application>
  <PresentationFormat>Widescreen</PresentationFormat>
  <Paragraphs>42</Paragraphs>
  <Slides>17</Slides>
  <Notes>0</Notes>
  <HiddenSlides>0</HiddenSlides>
  <MMClips>13</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Hello</cp:lastModifiedBy>
  <cp:revision>33</cp:revision>
  <dcterms:created xsi:type="dcterms:W3CDTF">2021-06-23T07:33:39Z</dcterms:created>
  <dcterms:modified xsi:type="dcterms:W3CDTF">2026-02-11T03:14:09Z</dcterms:modified>
</cp:coreProperties>
</file>