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6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34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33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0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65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98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33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03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6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6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60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17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6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2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5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3.gi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40" y="3356992"/>
            <a:ext cx="9144000" cy="3496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2740" y="0"/>
            <a:ext cx="9135260" cy="242088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6" name="Rectangle 5"/>
          <p:cNvSpPr/>
          <p:nvPr/>
        </p:nvSpPr>
        <p:spPr>
          <a:xfrm>
            <a:off x="5268325" y="1210445"/>
            <a:ext cx="167283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74" y="576605"/>
            <a:ext cx="826192" cy="8261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79976" y="2846861"/>
            <a:ext cx="4572000" cy="4633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b="1">
                <a:solidFill>
                  <a:srgbClr val="FF0000"/>
                </a:solidFill>
                <a:latin typeface="Times New Roman"/>
                <a:ea typeface="Calibri"/>
              </a:rPr>
              <a:t>NHẠC VÀ LỜI: HOÀNG HÀ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48988" y="2166973"/>
            <a:ext cx="5363263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400" b="1">
                <a:solidFill>
                  <a:srgbClr val="FF0000"/>
                </a:solidFill>
                <a:latin typeface="Times New Roman"/>
                <a:ea typeface="Calibri"/>
              </a:rPr>
              <a:t>HỌC HÁT: BÀI HOA LÁ MÙA XUÂN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0257" y="3573016"/>
            <a:ext cx="704977" cy="4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49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89389" y="130061"/>
            <a:ext cx="43604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Hd hát nối tiếp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5589240"/>
            <a:ext cx="858120" cy="75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46" y="6521239"/>
            <a:ext cx="420054" cy="336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66996" y="1268760"/>
            <a:ext cx="6966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>
                <a:latin typeface="Times New Roman"/>
                <a:ea typeface="Calibri"/>
              </a:rPr>
              <a:t>– GV có thể chia HS thành 3 nhóm hát nối tiếp:</a:t>
            </a:r>
          </a:p>
          <a:p>
            <a:pPr algn="just"/>
            <a:r>
              <a:rPr lang="en-US" sz="4000">
                <a:latin typeface="Times New Roman"/>
                <a:ea typeface="Calibri"/>
              </a:rPr>
              <a:t>+Nhóm 1 hát câu 1.</a:t>
            </a:r>
          </a:p>
          <a:p>
            <a:pPr algn="just"/>
            <a:r>
              <a:rPr lang="en-US" sz="4000">
                <a:latin typeface="Times New Roman"/>
                <a:ea typeface="Calibri"/>
              </a:rPr>
              <a:t>+Nhóm 2 hát câu 2.</a:t>
            </a:r>
          </a:p>
          <a:p>
            <a:pPr algn="just"/>
            <a:r>
              <a:rPr lang="en-US" sz="4000">
                <a:latin typeface="Times New Roman"/>
                <a:ea typeface="Calibri"/>
              </a:rPr>
              <a:t>+Nhóm 3 hát câu 3.</a:t>
            </a:r>
          </a:p>
          <a:p>
            <a:pPr algn="just"/>
            <a:r>
              <a:rPr lang="en-US" sz="4000">
                <a:latin typeface="Times New Roman"/>
                <a:ea typeface="Calibri"/>
              </a:rPr>
              <a:t>+Câu 4 cả 3 nhóm cùng hát.</a:t>
            </a:r>
          </a:p>
        </p:txBody>
      </p:sp>
      <p:pic>
        <p:nvPicPr>
          <p:cNvPr id="9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54320" y="2281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3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1624" y="-38844"/>
            <a:ext cx="3019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2060"/>
                </a:solidFill>
                <a:latin typeface="Times New Roman"/>
                <a:ea typeface="Times New Roman"/>
              </a:rPr>
              <a:t>THỰC HÀNH-LUYỆN TẬP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7928" y="148267"/>
            <a:ext cx="5387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Hát </a:t>
            </a:r>
            <a:r>
              <a:rPr lang="en-US" sz="2400" err="1">
                <a:solidFill>
                  <a:srgbClr val="FF0000"/>
                </a:solidFill>
              </a:rPr>
              <a:t>gõ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đệm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theo</a:t>
            </a:r>
            <a:r>
              <a:rPr lang="en-US" sz="2400">
                <a:solidFill>
                  <a:srgbClr val="FF0000"/>
                </a:solidFill>
              </a:rPr>
              <a:t> phách với các hình thức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46" y="6521239"/>
            <a:ext cx="420054" cy="336761"/>
          </a:xfrm>
          <a:prstGeom prst="rect">
            <a:avLst/>
          </a:prstGeom>
        </p:spPr>
      </p:pic>
      <p:pic>
        <p:nvPicPr>
          <p:cNvPr id="7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7568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5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8688289" y="836712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93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53" y="2780929"/>
            <a:ext cx="308971" cy="247705"/>
          </a:xfrm>
          <a:prstGeom prst="rect">
            <a:avLst/>
          </a:prstGeom>
        </p:spPr>
      </p:pic>
      <p:pic>
        <p:nvPicPr>
          <p:cNvPr id="7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51984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9928027">
            <a:off x="431959" y="227529"/>
            <a:ext cx="24455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/>
            <a:r>
              <a:rPr lang="en-US" sz="2400" b="1" dirty="0">
                <a:solidFill>
                  <a:srgbClr val="002060"/>
                </a:solidFill>
                <a:latin typeface="Times New Roman"/>
                <a:ea typeface="Arial"/>
              </a:rPr>
              <a:t>KHÁM PHÁ</a:t>
            </a:r>
          </a:p>
          <a:p>
            <a:pPr marL="3810"/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Arial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Arial"/>
              </a:rPr>
              <a:t>hiểu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Arial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Arial"/>
              </a:rPr>
              <a:t>hát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0256" y="273696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  <a:latin typeface="Times New Roman"/>
              </a:rPr>
              <a:t>Vùng Nam bộ</a:t>
            </a:r>
            <a:endParaRPr lang="en-US" b="1">
              <a:solidFill>
                <a:prstClr val="white"/>
              </a:solidFill>
            </a:endParaRPr>
          </a:p>
        </p:txBody>
      </p:sp>
      <p:pic>
        <p:nvPicPr>
          <p:cNvPr id="4098" name="Picture 2" descr="Description: Nhạc sĩ Hoàng H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99" y="2492896"/>
            <a:ext cx="3049745" cy="28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8185" y="2366928"/>
            <a:ext cx="275562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202124"/>
                </a:solidFill>
                <a:latin typeface="Times New Roman"/>
                <a:ea typeface="Calibri"/>
              </a:rPr>
              <a:t>Hoàng Hà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 </a:t>
            </a:r>
            <a:r>
              <a:rPr lang="en-US" sz="2600" dirty="0" err="1">
                <a:solidFill>
                  <a:srgbClr val="202124"/>
                </a:solidFill>
                <a:latin typeface="Times New Roman"/>
                <a:ea typeface="Calibri"/>
              </a:rPr>
              <a:t>tên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r>
              <a:rPr lang="en-US" sz="2600" dirty="0" err="1">
                <a:solidFill>
                  <a:srgbClr val="202124"/>
                </a:solidFill>
                <a:latin typeface="Times New Roman"/>
                <a:ea typeface="Calibri"/>
              </a:rPr>
              <a:t>thật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r>
              <a:rPr lang="en-US" sz="2600" dirty="0" err="1">
                <a:solidFill>
                  <a:srgbClr val="202124"/>
                </a:solidFill>
                <a:latin typeface="Times New Roman"/>
                <a:ea typeface="Calibri"/>
              </a:rPr>
              <a:t>là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 </a:t>
            </a:r>
            <a:r>
              <a:rPr lang="en-US" sz="2600" b="1" dirty="0">
                <a:solidFill>
                  <a:srgbClr val="202124"/>
                </a:solidFill>
                <a:latin typeface="Times New Roman"/>
                <a:ea typeface="Calibri"/>
              </a:rPr>
              <a:t>Hoàng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 </a:t>
            </a:r>
            <a:r>
              <a:rPr lang="en-US" sz="2600" b="1" dirty="0">
                <a:solidFill>
                  <a:srgbClr val="202124"/>
                </a:solidFill>
                <a:latin typeface="Times New Roman"/>
                <a:ea typeface="Calibri"/>
              </a:rPr>
              <a:t>Phi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r>
              <a:rPr lang="en-US" sz="2600" dirty="0" err="1">
                <a:solidFill>
                  <a:srgbClr val="202124"/>
                </a:solidFill>
                <a:latin typeface="Times New Roman"/>
                <a:ea typeface="Calibri"/>
              </a:rPr>
              <a:t>Hồng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, </a:t>
            </a:r>
            <a:r>
              <a:rPr lang="en-US" sz="2600" dirty="0" err="1">
                <a:solidFill>
                  <a:srgbClr val="202124"/>
                </a:solidFill>
                <a:latin typeface="Times New Roman"/>
                <a:ea typeface="Calibri"/>
              </a:rPr>
              <a:t>sinh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r>
              <a:rPr lang="en-US" sz="2600" dirty="0" err="1">
                <a:solidFill>
                  <a:srgbClr val="202124"/>
                </a:solidFill>
                <a:latin typeface="Times New Roman"/>
                <a:ea typeface="Calibri"/>
              </a:rPr>
              <a:t>ngày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 1 </a:t>
            </a:r>
            <a:r>
              <a:rPr lang="en-US" sz="2600" dirty="0" err="1">
                <a:solidFill>
                  <a:srgbClr val="202124"/>
                </a:solidFill>
                <a:latin typeface="Times New Roman"/>
                <a:ea typeface="Calibri"/>
              </a:rPr>
              <a:t>tháng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 12 </a:t>
            </a:r>
            <a:r>
              <a:rPr lang="en-US" sz="2600" dirty="0" err="1">
                <a:solidFill>
                  <a:srgbClr val="202124"/>
                </a:solidFill>
                <a:latin typeface="Times New Roman"/>
                <a:ea typeface="Calibri"/>
              </a:rPr>
              <a:t>năm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 1929 </a:t>
            </a:r>
            <a:r>
              <a:rPr lang="en-US" sz="2600" dirty="0" err="1">
                <a:solidFill>
                  <a:srgbClr val="202124"/>
                </a:solidFill>
                <a:latin typeface="Times New Roman"/>
                <a:ea typeface="Calibri"/>
              </a:rPr>
              <a:t>tại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r>
              <a:rPr lang="en-US" sz="2600" dirty="0" err="1">
                <a:solidFill>
                  <a:srgbClr val="202124"/>
                </a:solidFill>
                <a:latin typeface="Times New Roman"/>
                <a:ea typeface="Calibri"/>
              </a:rPr>
              <a:t>vùng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r>
              <a:rPr lang="en-US" sz="2600" dirty="0" err="1">
                <a:solidFill>
                  <a:srgbClr val="202124"/>
                </a:solidFill>
                <a:latin typeface="Times New Roman"/>
                <a:ea typeface="Calibri"/>
              </a:rPr>
              <a:t>hoa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r>
              <a:rPr lang="en-US" sz="2600" dirty="0" err="1">
                <a:solidFill>
                  <a:srgbClr val="202124"/>
                </a:solidFill>
                <a:latin typeface="Times New Roman"/>
                <a:ea typeface="Calibri"/>
              </a:rPr>
              <a:t>ven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r>
              <a:rPr lang="en-US" sz="2600" dirty="0" err="1">
                <a:solidFill>
                  <a:srgbClr val="202124"/>
                </a:solidFill>
                <a:latin typeface="Times New Roman"/>
                <a:ea typeface="Calibri"/>
              </a:rPr>
              <a:t>Tây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r>
              <a:rPr lang="en-US" sz="2600" dirty="0" err="1">
                <a:solidFill>
                  <a:srgbClr val="202124"/>
                </a:solidFill>
                <a:latin typeface="Times New Roman"/>
                <a:ea typeface="Calibri"/>
              </a:rPr>
              <a:t>Hồ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, </a:t>
            </a:r>
            <a:r>
              <a:rPr lang="en-US" sz="2600" b="1" dirty="0">
                <a:solidFill>
                  <a:srgbClr val="202124"/>
                </a:solidFill>
                <a:latin typeface="Times New Roman"/>
                <a:ea typeface="Calibri"/>
              </a:rPr>
              <a:t>Hà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 </a:t>
            </a:r>
            <a:r>
              <a:rPr lang="en-US" sz="2600" dirty="0" err="1">
                <a:solidFill>
                  <a:srgbClr val="202124"/>
                </a:solidFill>
                <a:latin typeface="Times New Roman"/>
                <a:ea typeface="Calibri"/>
              </a:rPr>
              <a:t>Nội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.</a:t>
            </a:r>
            <a:endParaRPr lang="en-US" sz="2600" dirty="0">
              <a:latin typeface="Times New Roman"/>
              <a:ea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0019" y="1581879"/>
            <a:ext cx="30197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Bài</a:t>
            </a:r>
            <a:r>
              <a:rPr lang="en-US" sz="2400" dirty="0"/>
              <a:t> Hoa Lá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xuân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hòa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thiên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đón</a:t>
            </a:r>
            <a:r>
              <a:rPr lang="en-US" sz="2400" dirty="0"/>
              <a:t> </a:t>
            </a:r>
            <a:r>
              <a:rPr lang="en-US" sz="2400" dirty="0" err="1"/>
              <a:t>chào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xuân</a:t>
            </a:r>
            <a:r>
              <a:rPr lang="en-US" sz="2400" dirty="0"/>
              <a:t> </a:t>
            </a:r>
            <a:r>
              <a:rPr lang="en-US" sz="2400" dirty="0" err="1"/>
              <a:t>tươi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,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hát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sắc</a:t>
            </a:r>
            <a:r>
              <a:rPr lang="en-US" sz="2400" dirty="0"/>
              <a:t> </a:t>
            </a:r>
            <a:r>
              <a:rPr lang="en-US" sz="2400" dirty="0" err="1"/>
              <a:t>thái</a:t>
            </a:r>
            <a:r>
              <a:rPr lang="en-US" sz="2400" dirty="0"/>
              <a:t> </a:t>
            </a:r>
            <a:r>
              <a:rPr lang="en-US" sz="2400" dirty="0" err="1"/>
              <a:t>Vui</a:t>
            </a:r>
            <a:r>
              <a:rPr lang="en-US" sz="2400" dirty="0"/>
              <a:t> </a:t>
            </a:r>
            <a:r>
              <a:rPr lang="en-US" sz="2400" dirty="0" err="1"/>
              <a:t>Tươi</a:t>
            </a:r>
            <a:r>
              <a:rPr lang="en-US" sz="2400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32" y="-7606"/>
            <a:ext cx="694769" cy="69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210060"/>
            <a:ext cx="420054" cy="3367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18105" y="0"/>
            <a:ext cx="30083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</a:rPr>
              <a:t>Đọc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lời</a:t>
            </a:r>
            <a:r>
              <a:rPr lang="en-US" sz="5400" b="1" dirty="0">
                <a:solidFill>
                  <a:srgbClr val="002060"/>
                </a:solidFill>
              </a:rPr>
              <a:t> 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76" y="5301208"/>
            <a:ext cx="858120" cy="7580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1" y="1111971"/>
            <a:ext cx="9396535" cy="3673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80340">
              <a:lnSpc>
                <a:spcPct val="200000"/>
              </a:lnSpc>
            </a:pPr>
            <a:r>
              <a:rPr lang="fr-FR" sz="24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1: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là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lá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là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là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lá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mùa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xuân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latin typeface="Times New Roman"/>
              <a:ea typeface="Calibri"/>
            </a:endParaRPr>
          </a:p>
          <a:p>
            <a:pPr>
              <a:lnSpc>
                <a:spcPct val="200000"/>
              </a:lnSpc>
            </a:pPr>
            <a:r>
              <a:rPr lang="fr-FR" sz="24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2: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cùng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múa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cùng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ca.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cùng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ca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múa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ca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mừng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xuân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latin typeface="Times New Roman"/>
              <a:ea typeface="Calibri"/>
            </a:endParaRPr>
          </a:p>
          <a:p>
            <a:pPr>
              <a:lnSpc>
                <a:spcPct val="200000"/>
              </a:lnSpc>
            </a:pPr>
            <a:r>
              <a:rPr lang="fr-FR" sz="24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3: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Xuân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vừa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đến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trên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cành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cao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 Cho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ngàn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muôn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lá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đẹp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tươi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latin typeface="Times New Roman"/>
              <a:ea typeface="Calibri"/>
            </a:endParaRPr>
          </a:p>
          <a:p>
            <a:pPr>
              <a:lnSpc>
                <a:spcPct val="200000"/>
              </a:lnSpc>
            </a:pPr>
            <a:r>
              <a:rPr lang="fr-FR" sz="24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4: 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Cho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nhựa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mới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cho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đời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vui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 Cho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người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muôn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tiếng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ca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rộn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vang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nơi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nơi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348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7848" y="1460135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5360" y="253135"/>
            <a:ext cx="371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</a:rPr>
              <a:t>Dạy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hát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067" y="6525344"/>
            <a:ext cx="414933" cy="3326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7568" y="2420888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80340"/>
            <a:r>
              <a:rPr lang="fr-FR" sz="5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Tôi là lá, tôi là hoa. Tôi là hoa lá hoa mùa xuân.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71964" y="41752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1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99857" y="188641"/>
            <a:ext cx="1949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err="1">
                <a:solidFill>
                  <a:srgbClr val="0070C0"/>
                </a:solidFill>
              </a:rPr>
              <a:t>Câu</a:t>
            </a:r>
            <a:r>
              <a:rPr lang="en-US" sz="6000" b="1">
                <a:solidFill>
                  <a:srgbClr val="0070C0"/>
                </a:solidFill>
              </a:rPr>
              <a:t>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46" y="6521239"/>
            <a:ext cx="420054" cy="3367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1584" y="1628801"/>
            <a:ext cx="74501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5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Tôi cùng múa, tôi cùng ca. Tôi cùng ca múa ca mừng xuân.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72064" y="4293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8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5801" y="260648"/>
            <a:ext cx="29754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err="1">
                <a:solidFill>
                  <a:srgbClr val="0070C0"/>
                </a:solidFill>
              </a:rPr>
              <a:t>Câu</a:t>
            </a:r>
            <a:r>
              <a:rPr lang="en-US" sz="6600" b="1">
                <a:solidFill>
                  <a:srgbClr val="0070C0"/>
                </a:solidFill>
              </a:rPr>
              <a:t> 1+2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46" y="6521239"/>
            <a:ext cx="420054" cy="3367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7143" y="1918249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80340" algn="just"/>
            <a:r>
              <a:rPr lang="fr-FR" sz="40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Tôi là lá, tôi là hoa. Tôi là hoa lá hoa mùa xuân.</a:t>
            </a:r>
            <a:r>
              <a:rPr lang="en-US" sz="400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fr-FR" sz="40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Tôi cùng múa, tôi cùng ca. Tôi cùng ca múa ca mừng xuân.</a:t>
            </a:r>
            <a:endParaRPr lang="en-US" sz="40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8" name="c1+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5111" y="4167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1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5841" y="188640"/>
            <a:ext cx="21242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err="1">
                <a:solidFill>
                  <a:srgbClr val="0070C0"/>
                </a:solidFill>
              </a:rPr>
              <a:t>Câu</a:t>
            </a:r>
            <a:r>
              <a:rPr lang="en-US" sz="6600" b="1">
                <a:solidFill>
                  <a:srgbClr val="0070C0"/>
                </a:solidFill>
              </a:rPr>
              <a:t> 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068" y="6525344"/>
            <a:ext cx="414933" cy="3326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3593" y="1772817"/>
            <a:ext cx="7128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5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Xuân vừa đến, trên cành cao. Cho ngàn muôn lá hoa đẹp tươi.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76120" y="4053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5880" y="-46433"/>
            <a:ext cx="23006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err="1">
                <a:solidFill>
                  <a:srgbClr val="0070C0"/>
                </a:solidFill>
              </a:rPr>
              <a:t>Câu</a:t>
            </a:r>
            <a:r>
              <a:rPr lang="en-US" sz="7200" b="1">
                <a:solidFill>
                  <a:srgbClr val="0070C0"/>
                </a:solidFill>
              </a:rPr>
              <a:t> 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46" y="6521239"/>
            <a:ext cx="420054" cy="3367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7568" y="1772817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5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Cho nhựa mới, cho đời vui. Cho người muôn tiếng ca rộn vang nơi nơi.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78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11825" y="260649"/>
            <a:ext cx="28969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err="1">
                <a:solidFill>
                  <a:srgbClr val="0070C0"/>
                </a:solidFill>
              </a:rPr>
              <a:t>Câu</a:t>
            </a:r>
            <a:r>
              <a:rPr lang="en-US" sz="6000" b="1">
                <a:solidFill>
                  <a:srgbClr val="0070C0"/>
                </a:solidFill>
              </a:rPr>
              <a:t> 3+ 4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210" y="2708921"/>
            <a:ext cx="420054" cy="3367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7568" y="1536175"/>
            <a:ext cx="71287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4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Xuân vừa đến, trên cành cao. Cho ngàn muôn lá hoa đẹp tươi.</a:t>
            </a:r>
            <a:r>
              <a:rPr lang="en-US" sz="440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fr-FR" sz="4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Cho nhựa mới, cho đời vui. Cho người muôn tiếng ca rộn vang nơi nơi.</a:t>
            </a:r>
            <a:endParaRPr lang="en-US" sz="4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5" name="c3+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48128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398</Words>
  <Application>Microsoft Office PowerPoint</Application>
  <PresentationFormat>Widescreen</PresentationFormat>
  <Paragraphs>37</Paragraphs>
  <Slides>13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35</cp:revision>
  <dcterms:created xsi:type="dcterms:W3CDTF">2021-06-22T02:23:00Z</dcterms:created>
  <dcterms:modified xsi:type="dcterms:W3CDTF">2026-01-06T03:35:55Z</dcterms:modified>
</cp:coreProperties>
</file>