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76" r:id="rId3"/>
    <p:sldId id="262" r:id="rId4"/>
    <p:sldId id="263" r:id="rId5"/>
    <p:sldId id="264" r:id="rId6"/>
    <p:sldId id="4412" r:id="rId7"/>
    <p:sldId id="281" r:id="rId8"/>
    <p:sldId id="4413" r:id="rId9"/>
    <p:sldId id="4414" r:id="rId10"/>
    <p:sldId id="280" r:id="rId11"/>
    <p:sldId id="4415" r:id="rId12"/>
    <p:sldId id="4416" r:id="rId13"/>
    <p:sldId id="441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63" d="100"/>
          <a:sy n="63" d="100"/>
        </p:scale>
        <p:origin x="-62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9</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 xmlns:a16="http://schemas.microsoft.com/office/drawing/2014/main" id="{C2F235F6-600D-DED1-DFB1-96ACA7516D8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720976" y="349957"/>
            <a:ext cx="1626327" cy="162632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7.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3.png"/><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 xmlns:a16="http://schemas.microsoft.com/office/drawing/2014/main" id="{B06966D5-3C87-FA2D-89AE-B376B3F7B6B7}"/>
              </a:ext>
            </a:extLst>
          </p:cNvPr>
          <p:cNvPicPr>
            <a:picLocks noChangeAspect="1"/>
          </p:cNvPicPr>
          <p:nvPr/>
        </p:nvPicPr>
        <p:blipFill>
          <a:blip r:embed="rId11"/>
          <a:stretch>
            <a:fillRect/>
          </a:stretch>
        </p:blipFill>
        <p:spPr>
          <a:xfrm>
            <a:off x="1976774" y="2006518"/>
            <a:ext cx="8340051" cy="188992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 xmlns:a16="http://schemas.microsoft.com/office/drawing/2014/main" id="{5291A8DC-0316-D72D-542E-AE8388DD59DC}"/>
              </a:ext>
            </a:extLst>
          </p:cNvPr>
          <p:cNvSpPr txBox="1"/>
          <p:nvPr/>
        </p:nvSpPr>
        <p:spPr>
          <a:xfrm>
            <a:off x="3567404" y="1796359"/>
            <a:ext cx="3229636" cy="1569660"/>
          </a:xfrm>
          <a:prstGeom prst="rect">
            <a:avLst/>
          </a:prstGeom>
          <a:noFill/>
        </p:spPr>
        <p:txBody>
          <a:bodyPr wrap="square" rtlCol="0">
            <a:spAutoFit/>
          </a:bodyPr>
          <a:lstStyle/>
          <a:p>
            <a:pPr>
              <a:lnSpc>
                <a:spcPct val="150000"/>
              </a:lnSpc>
            </a:pPr>
            <a:r>
              <a:rPr lang="en-US" sz="3200" b="1" dirty="0" err="1" smtClean="0">
                <a:solidFill>
                  <a:srgbClr val="FF0000"/>
                </a:solidFill>
              </a:rPr>
              <a:t>Liên</a:t>
            </a:r>
            <a:r>
              <a:rPr lang="en-US" sz="3200" b="1" dirty="0" smtClean="0">
                <a:solidFill>
                  <a:srgbClr val="FF0000"/>
                </a:solidFill>
              </a:rPr>
              <a:t> </a:t>
            </a:r>
            <a:r>
              <a:rPr lang="en-US" sz="3200" b="1" dirty="0" err="1" smtClean="0">
                <a:solidFill>
                  <a:srgbClr val="FF0000"/>
                </a:solidFill>
              </a:rPr>
              <a:t>kết</a:t>
            </a:r>
            <a:r>
              <a:rPr lang="en-US" sz="3200" b="1" dirty="0" smtClean="0">
                <a:solidFill>
                  <a:srgbClr val="FF0000"/>
                </a:solidFill>
              </a:rPr>
              <a:t> </a:t>
            </a:r>
            <a:r>
              <a:rPr lang="en-US" sz="3200" b="1" dirty="0" err="1" smtClean="0">
                <a:solidFill>
                  <a:srgbClr val="FF0000"/>
                </a:solidFill>
              </a:rPr>
              <a:t>câu</a:t>
            </a:r>
            <a:endParaRPr lang="en-US" sz="3200" b="1" dirty="0" smtClean="0">
              <a:solidFill>
                <a:srgbClr val="FF0000"/>
              </a:solidFill>
            </a:endParaRPr>
          </a:p>
          <a:p>
            <a:pPr>
              <a:lnSpc>
                <a:spcPct val="150000"/>
              </a:lnSpc>
            </a:pPr>
            <a:r>
              <a:rPr lang="en-US" sz="3200" b="1" dirty="0" err="1" smtClean="0">
                <a:solidFill>
                  <a:srgbClr val="FF0000"/>
                </a:solidFill>
              </a:rPr>
              <a:t>bằng</a:t>
            </a:r>
            <a:r>
              <a:rPr lang="en-US" sz="3200" b="1" dirty="0" smtClean="0">
                <a:solidFill>
                  <a:srgbClr val="FF0000"/>
                </a:solidFill>
              </a:rPr>
              <a:t> </a:t>
            </a:r>
            <a:r>
              <a:rPr lang="en-US" sz="3200" b="1" dirty="0" err="1" smtClean="0">
                <a:solidFill>
                  <a:srgbClr val="FF0000"/>
                </a:solidFill>
              </a:rPr>
              <a:t>từ</a:t>
            </a:r>
            <a:r>
              <a:rPr lang="en-US" sz="3200" b="1" dirty="0" smtClean="0">
                <a:solidFill>
                  <a:srgbClr val="FF0000"/>
                </a:solidFill>
              </a:rPr>
              <a:t> </a:t>
            </a:r>
            <a:r>
              <a:rPr lang="en-US" sz="3200" b="1" dirty="0" err="1" smtClean="0">
                <a:solidFill>
                  <a:srgbClr val="FF0000"/>
                </a:solidFill>
              </a:rPr>
              <a:t>ngữ</a:t>
            </a:r>
            <a:r>
              <a:rPr lang="en-US" sz="3200" b="1" dirty="0" smtClean="0">
                <a:solidFill>
                  <a:srgbClr val="FF0000"/>
                </a:solidFill>
              </a:rPr>
              <a:t> </a:t>
            </a:r>
            <a:r>
              <a:rPr lang="en-US" sz="3200" b="1" dirty="0" err="1" smtClean="0">
                <a:solidFill>
                  <a:srgbClr val="FF0000"/>
                </a:solidFill>
              </a:rPr>
              <a:t>nối</a:t>
            </a:r>
            <a:endParaRPr lang="en-US" sz="3200" b="1" dirty="0">
              <a:solidFill>
                <a:srgbClr val="FF0000"/>
              </a:solidFill>
            </a:endParaRPr>
          </a:p>
        </p:txBody>
      </p:sp>
      <p:sp>
        <p:nvSpPr>
          <p:cNvPr id="5" name="TextBox 4">
            <a:extLst>
              <a:ext uri="{FF2B5EF4-FFF2-40B4-BE49-F238E27FC236}">
                <a16:creationId xmlns="" xmlns:a16="http://schemas.microsoft.com/office/drawing/2014/main" id="{D1DB5706-32C3-81FC-2F92-AC7AA680F08C}"/>
              </a:ext>
            </a:extLst>
          </p:cNvPr>
          <p:cNvSpPr txBox="1"/>
          <p:nvPr/>
        </p:nvSpPr>
        <p:spPr>
          <a:xfrm>
            <a:off x="6924040" y="1683819"/>
            <a:ext cx="2580640" cy="754694"/>
          </a:xfrm>
          <a:prstGeom prst="rect">
            <a:avLst/>
          </a:prstGeom>
          <a:noFill/>
        </p:spPr>
        <p:txBody>
          <a:bodyPr wrap="square" rtlCol="0">
            <a:spAutoFit/>
          </a:bodyPr>
          <a:lstStyle/>
          <a:p>
            <a:pPr algn="just">
              <a:lnSpc>
                <a:spcPct val="150000"/>
              </a:lnSpc>
            </a:pPr>
            <a:r>
              <a:rPr lang="en-US" sz="3200" b="1" dirty="0" err="1">
                <a:solidFill>
                  <a:srgbClr val="FF0000"/>
                </a:solidFill>
              </a:rPr>
              <a:t>Thế</a:t>
            </a:r>
            <a:r>
              <a:rPr lang="en-US" sz="3200" b="1" dirty="0">
                <a:solidFill>
                  <a:srgbClr val="FF0000"/>
                </a:solidFill>
              </a:rPr>
              <a:t> </a:t>
            </a:r>
            <a:r>
              <a:rPr lang="en-US" sz="3200" b="1" dirty="0" err="1">
                <a:solidFill>
                  <a:srgbClr val="FF0000"/>
                </a:solidFill>
              </a:rPr>
              <a:t>mà</a:t>
            </a:r>
            <a:endParaRPr lang="en-US" sz="3200" b="1" dirty="0">
              <a:solidFill>
                <a:srgbClr val="FF0000"/>
              </a:solidFill>
            </a:endParaRPr>
          </a:p>
        </p:txBody>
      </p:sp>
      <p:sp>
        <p:nvSpPr>
          <p:cNvPr id="6" name="TextBox 5">
            <a:extLst>
              <a:ext uri="{FF2B5EF4-FFF2-40B4-BE49-F238E27FC236}">
                <a16:creationId xmlns=""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 xmlns:a16="http://schemas.microsoft.com/office/drawing/2014/main" id="{890BB2DC-C318-2615-E8D2-CDE1EE25F290}"/>
              </a:ext>
            </a:extLst>
          </p:cNvPr>
          <p:cNvSpPr txBox="1"/>
          <p:nvPr/>
        </p:nvSpPr>
        <p:spPr>
          <a:xfrm>
            <a:off x="3840480" y="5069840"/>
            <a:ext cx="2702560" cy="1384995"/>
          </a:xfrm>
          <a:prstGeom prst="rect">
            <a:avLst/>
          </a:prstGeom>
          <a:noFill/>
        </p:spPr>
        <p:txBody>
          <a:bodyPr wrap="square" rtlCol="0">
            <a:spAutoFit/>
          </a:bodyPr>
          <a:lstStyle/>
          <a:p>
            <a:pPr algn="just"/>
            <a:r>
              <a:rPr lang="en-US" sz="2800" b="1" dirty="0">
                <a:solidFill>
                  <a:srgbClr val="FF0000"/>
                </a:solidFill>
              </a:rPr>
              <a:t>- 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lặp</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a:t>
            </a:r>
          </a:p>
        </p:txBody>
      </p:sp>
      <p:sp>
        <p:nvSpPr>
          <p:cNvPr id="17" name="TextBox 16">
            <a:extLst>
              <a:ext uri="{FF2B5EF4-FFF2-40B4-BE49-F238E27FC236}">
                <a16:creationId xmlns=""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timing>
    <p:tnLst>
      <p:par>
        <p:cTn id="1" dur="indefinite" restart="never" nodeType="tmRoot"/>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TotalTime>
  <Words>347</Words>
  <Application>Microsoft Office PowerPoint</Application>
  <PresentationFormat>Custom</PresentationFormat>
  <Paragraphs>28</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Mai</cp:lastModifiedBy>
  <cp:revision>89</cp:revision>
  <dcterms:created xsi:type="dcterms:W3CDTF">2023-07-22T16:47:00Z</dcterms:created>
  <dcterms:modified xsi:type="dcterms:W3CDTF">2026-03-17T09:51:14Z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