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66" r:id="rId6"/>
    <p:sldId id="593" r:id="rId7"/>
    <p:sldId id="594" r:id="rId8"/>
    <p:sldId id="595" r:id="rId9"/>
    <p:sldId id="596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0783A"/>
    <a:srgbClr val="FFFFCC"/>
    <a:srgbClr val="003366"/>
    <a:srgbClr val="FFFF99"/>
    <a:srgbClr val="FFFF66"/>
    <a:srgbClr val="FFFF00"/>
    <a:srgbClr val="FF9900"/>
    <a:srgbClr val="FFFDF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916918CD-AAE7-D87D-AB6C-FEC135DE002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982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29FE34-F568-F6F0-11A8-A6C76D8C8603}"/>
              </a:ext>
            </a:extLst>
          </p:cNvPr>
          <p:cNvSpPr/>
          <p:nvPr/>
        </p:nvSpPr>
        <p:spPr>
          <a:xfrm>
            <a:off x="2611120" y="731520"/>
            <a:ext cx="6116320" cy="2255520"/>
          </a:xfrm>
          <a:prstGeom prst="rect">
            <a:avLst/>
          </a:prstGeom>
          <a:solidFill>
            <a:srgbClr val="50783A"/>
          </a:solidFill>
          <a:ln>
            <a:solidFill>
              <a:srgbClr val="5078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F0446B-561A-7389-778B-ABC1044C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282" y="539404"/>
            <a:ext cx="7523116" cy="212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58F21A-8DD8-121D-335C-E0AEE236D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36" y="2308314"/>
            <a:ext cx="17436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tỉ số phần trăm của hai số: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48D37-D8A6-D800-5F0B-E11CE63A3C54}"/>
              </a:ext>
            </a:extLst>
          </p:cNvPr>
          <p:cNvSpPr txBox="1"/>
          <p:nvPr/>
        </p:nvSpPr>
        <p:spPr>
          <a:xfrm>
            <a:off x="802640" y="1168400"/>
            <a:ext cx="986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49 và 70                                    b) 37,8 và 45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625ADA-13EB-DBAA-8AC7-80EA6634CA72}"/>
              </a:ext>
            </a:extLst>
          </p:cNvPr>
          <p:cNvSpPr txBox="1"/>
          <p:nvPr/>
        </p:nvSpPr>
        <p:spPr>
          <a:xfrm>
            <a:off x="325120" y="2712720"/>
            <a:ext cx="1186688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49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49 : 70 = 0,7 = 70%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37,8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37,8 : 45 = 0,84 = 84%</a:t>
            </a:r>
          </a:p>
        </p:txBody>
      </p:sp>
    </p:spTree>
    <p:extLst>
      <p:ext uri="{BB962C8B-B14F-4D97-AF65-F5344CB8AC3E}">
        <p14:creationId xmlns:p14="http://schemas.microsoft.com/office/powerpoint/2010/main" val="349394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3BE59900-9A0C-9147-DEF7-18A82EEBB6B8}"/>
              </a:ext>
            </a:extLst>
          </p:cNvPr>
          <p:cNvSpPr txBox="1"/>
          <p:nvPr/>
        </p:nvSpPr>
        <p:spPr>
          <a:xfrm>
            <a:off x="1472316" y="280891"/>
            <a:ext cx="11198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AD2EB84-C38B-EBEB-5E02-9517C2685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79659"/>
              </p:ext>
            </p:extLst>
          </p:nvPr>
        </p:nvGraphicFramePr>
        <p:xfrm>
          <a:off x="645160" y="130889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xmlns="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10% </a:t>
                      </a:r>
                      <a:r>
                        <a:rPr lang="fr-FR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là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7546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01C2F35-B522-1CBB-19BF-E6B686C1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25175"/>
              </p:ext>
            </p:extLst>
          </p:nvPr>
        </p:nvGraphicFramePr>
        <p:xfrm>
          <a:off x="675640" y="27109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xmlns="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c) 2%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250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75465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4516D37-9B19-EF2B-093E-5F5944AD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70891"/>
              </p:ext>
            </p:extLst>
          </p:nvPr>
        </p:nvGraphicFramePr>
        <p:xfrm>
          <a:off x="6527800" y="1288574"/>
          <a:ext cx="3225800" cy="579120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xmlns="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b) 50%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36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75465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D404B4C-EAD0-B79B-C82C-1765767F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27263"/>
              </p:ext>
            </p:extLst>
          </p:nvPr>
        </p:nvGraphicFramePr>
        <p:xfrm>
          <a:off x="6568440" y="2619534"/>
          <a:ext cx="3947160" cy="579120"/>
        </p:xfrm>
        <a:graphic>
          <a:graphicData uri="http://schemas.openxmlformats.org/drawingml/2006/table">
            <a:tbl>
              <a:tblPr/>
              <a:tblGrid>
                <a:gridCol w="3947160">
                  <a:extLst>
                    <a:ext uri="{9D8B030D-6E8A-4147-A177-3AD203B41FA5}">
                      <a16:colId xmlns:a16="http://schemas.microsoft.com/office/drawing/2014/main" xmlns="" val="1272105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d) 11% </a:t>
                      </a:r>
                      <a:r>
                        <a:rPr lang="fr-FR" sz="32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của</a:t>
                      </a:r>
                      <a:r>
                        <a:rPr lang="fr-FR" sz="32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200 là</a:t>
                      </a:r>
                      <a:endParaRPr lang="fr-FR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754656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E63F55-960F-6575-5687-5BBA7B5BA670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EF4B20-9FD8-F319-1256-9F44839C144C}"/>
              </a:ext>
            </a:extLst>
          </p:cNvPr>
          <p:cNvSpPr/>
          <p:nvPr/>
        </p:nvSpPr>
        <p:spPr>
          <a:xfrm>
            <a:off x="3749040" y="272288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B82AC2-8962-5F3B-7956-9078835371BE}"/>
              </a:ext>
            </a:extLst>
          </p:cNvPr>
          <p:cNvSpPr/>
          <p:nvPr/>
        </p:nvSpPr>
        <p:spPr>
          <a:xfrm>
            <a:off x="9641840" y="128016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37B60B-BFF1-850C-8F00-A0F8033B7E09}"/>
              </a:ext>
            </a:extLst>
          </p:cNvPr>
          <p:cNvSpPr/>
          <p:nvPr/>
        </p:nvSpPr>
        <p:spPr>
          <a:xfrm>
            <a:off x="9895840" y="266192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4DF5D7-D095-1B62-734D-EFAB409C144E}"/>
              </a:ext>
            </a:extLst>
          </p:cNvPr>
          <p:cNvSpPr/>
          <p:nvPr/>
        </p:nvSpPr>
        <p:spPr>
          <a:xfrm>
            <a:off x="3749040" y="1361440"/>
            <a:ext cx="64008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F8345A0-061D-3AED-BABB-AF5B3FF8E82A}"/>
              </a:ext>
            </a:extLst>
          </p:cNvPr>
          <p:cNvSpPr/>
          <p:nvPr/>
        </p:nvSpPr>
        <p:spPr>
          <a:xfrm>
            <a:off x="9631680" y="12903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0F16864-BB50-8534-B86E-53991F15C8DD}"/>
              </a:ext>
            </a:extLst>
          </p:cNvPr>
          <p:cNvSpPr/>
          <p:nvPr/>
        </p:nvSpPr>
        <p:spPr>
          <a:xfrm>
            <a:off x="3749040" y="2722880"/>
            <a:ext cx="65024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601CA0-9B80-5CE3-E275-591AD773DA58}"/>
              </a:ext>
            </a:extLst>
          </p:cNvPr>
          <p:cNvSpPr/>
          <p:nvPr/>
        </p:nvSpPr>
        <p:spPr>
          <a:xfrm>
            <a:off x="9834880" y="2661920"/>
            <a:ext cx="833120" cy="51816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59103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3BE59900-9A0C-9147-DEF7-18A82EEBB6B8}"/>
              </a:ext>
            </a:extLst>
          </p:cNvPr>
          <p:cNvSpPr txBox="1"/>
          <p:nvPr/>
        </p:nvSpPr>
        <p:spPr>
          <a:xfrm>
            <a:off x="1431676" y="118331"/>
            <a:ext cx="9886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thu hoạch táo, người ta lấy ra một thùng táo 30 kg thì thấy có 1,5 kg táo bị sâu.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Hỏi tỉ lệ táo bị sâu là bao nhiêu phần trăm?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Với tỉ lệ táo bị sâu đó, nếu lấy ra thùng táo nặng 80 kg thì có bao nhiêu ki-lô-gam táo không bị sâu?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356CDF9-2103-4B9B-04B7-1C87C06F5910}"/>
              </a:ext>
            </a:extLst>
          </p:cNvPr>
          <p:cNvSpPr/>
          <p:nvPr/>
        </p:nvSpPr>
        <p:spPr>
          <a:xfrm>
            <a:off x="802640" y="36576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97D499-842F-A83F-53F1-3FB747F41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749" y="3007360"/>
            <a:ext cx="4249183" cy="2566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</a:t>
            </a: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iải: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Tỉ lệ phần trăm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 : 30 = 0,05 = 5%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lấy ra thùng táo nặng 80 kg thì số ki-lô-gam táo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5 : 100 = 4 (kg)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ki-lô-gam táo không bị sâu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– 4 = 76 (kg)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a) 5%</a:t>
            </a:r>
          </a:p>
          <a:p>
            <a:pPr marL="30480" marR="3048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b) 76 kg.</a:t>
            </a:r>
          </a:p>
        </p:txBody>
      </p:sp>
    </p:spTree>
    <p:extLst>
      <p:ext uri="{BB962C8B-B14F-4D97-AF65-F5344CB8AC3E}">
        <p14:creationId xmlns:p14="http://schemas.microsoft.com/office/powerpoint/2010/main" val="1375049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3BE59900-9A0C-9147-DEF7-18A82EEBB6B8}"/>
                  </a:ext>
                </a:extLst>
              </p:cNvPr>
              <p:cNvSpPr txBox="1"/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Mẹ cho Mai và Mi một số kẹo. Mai nói rằng: “Tỉ số của số kẹo em có và số kẹo chị có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.”. Mi trả lời: “Em chưa biết tỉ số là gì, em chỉ biết rằng số kẹo của em hơn của chị đúng 6 cái thôi!”. Tính số kẹo của mỗi người.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BE59900-9A0C-9147-DEF7-18A82EEBB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118331"/>
                <a:ext cx="10241280" cy="2309671"/>
              </a:xfrm>
              <a:prstGeom prst="rect">
                <a:avLst/>
              </a:prstGeom>
              <a:blipFill>
                <a:blip r:embed="rId3"/>
                <a:stretch>
                  <a:fillRect l="-1548" t="-3430" r="-2321" b="-6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xmlns="" id="{8356CDF9-2103-4B9B-04B7-1C87C06F5910}"/>
              </a:ext>
            </a:extLst>
          </p:cNvPr>
          <p:cNvSpPr/>
          <p:nvPr/>
        </p:nvSpPr>
        <p:spPr>
          <a:xfrm>
            <a:off x="467360" y="223520"/>
            <a:ext cx="589280" cy="558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AA1CEA-222F-D033-27F5-9F50D1F8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40" y="2335086"/>
            <a:ext cx="3332480" cy="3363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6BA7DC-386C-826F-9555-DFEC599AB9B5}"/>
              </a:ext>
            </a:extLst>
          </p:cNvPr>
          <p:cNvSpPr txBox="1"/>
          <p:nvPr/>
        </p:nvSpPr>
        <p:spPr>
          <a:xfrm>
            <a:off x="528320" y="2976880"/>
            <a:ext cx="726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 descr="Toán lớp 5 Kết nối tri thức Bài 44: Luyện tập chung (trang 28) | Giải Toán lớp 5">
            <a:extLst>
              <a:ext uri="{FF2B5EF4-FFF2-40B4-BE49-F238E27FC236}">
                <a16:creationId xmlns:a16="http://schemas.microsoft.com/office/drawing/2014/main" xmlns="" id="{5119A405-145F-1BAE-1015-7151A89C8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4" y="3834764"/>
            <a:ext cx="6130925" cy="269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15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106016" y="106017"/>
            <a:ext cx="11926957" cy="6652592"/>
          </a:xfrm>
          <a:prstGeom prst="roundRect">
            <a:avLst>
              <a:gd name="adj" fmla="val 1323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6BA7DC-386C-826F-9555-DFEC599AB9B5}"/>
              </a:ext>
            </a:extLst>
          </p:cNvPr>
          <p:cNvSpPr txBox="1"/>
          <p:nvPr/>
        </p:nvSpPr>
        <p:spPr>
          <a:xfrm>
            <a:off x="2275840" y="548640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 số phần bằng nhau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2 = 3 (phần)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3 × 5 = 10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của Mai là: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– 6 = 4 (cái)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Mi: 10 cái kẹo;</a:t>
            </a:r>
          </a:p>
          <a:p>
            <a:pPr marL="30480" marR="30480" lvl="0" algn="ctr"/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Mai: 4 cái kẹo.</a:t>
            </a:r>
          </a:p>
        </p:txBody>
      </p:sp>
    </p:spTree>
    <p:extLst>
      <p:ext uri="{BB962C8B-B14F-4D97-AF65-F5344CB8AC3E}">
        <p14:creationId xmlns:p14="http://schemas.microsoft.com/office/powerpoint/2010/main" val="106095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513401CB-299A-3118-86CD-095D072B9DBA}"/>
              </a:ext>
            </a:extLst>
          </p:cNvPr>
          <p:cNvSpPr/>
          <p:nvPr/>
        </p:nvSpPr>
        <p:spPr>
          <a:xfrm>
            <a:off x="3305908" y="1420839"/>
            <a:ext cx="5950634" cy="2883877"/>
          </a:xfrm>
          <a:prstGeom prst="rect">
            <a:avLst/>
          </a:prstGeom>
          <a:solidFill>
            <a:srgbClr val="FF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948CF36C-A42F-A4D1-2FEA-D9BA89D2AB67}"/>
              </a:ext>
            </a:extLst>
          </p:cNvPr>
          <p:cNvCxnSpPr>
            <a:cxnSpLocks/>
          </p:cNvCxnSpPr>
          <p:nvPr/>
        </p:nvCxnSpPr>
        <p:spPr>
          <a:xfrm>
            <a:off x="6067864" y="1153551"/>
            <a:ext cx="0" cy="4107767"/>
          </a:xfrm>
          <a:prstGeom prst="line">
            <a:avLst/>
          </a:prstGeom>
          <a:ln w="57150">
            <a:solidFill>
              <a:srgbClr val="C0BA97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8C0CE31D-E4F0-FAFA-DE13-81A8C8040020}"/>
              </a:ext>
            </a:extLst>
          </p:cNvPr>
          <p:cNvGrpSpPr/>
          <p:nvPr/>
        </p:nvGrpSpPr>
        <p:grpSpPr>
          <a:xfrm>
            <a:off x="1925744" y="1526961"/>
            <a:ext cx="8284240" cy="2671632"/>
            <a:chOff x="3920561" y="8204395"/>
            <a:chExt cx="9623851" cy="2671632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xmlns="" id="{96D6D1D5-2EC3-043F-ADFC-E1B0214CE074}"/>
                </a:ext>
              </a:extLst>
            </p:cNvPr>
            <p:cNvSpPr txBox="1"/>
            <p:nvPr/>
          </p:nvSpPr>
          <p:spPr>
            <a:xfrm>
              <a:off x="4149463" y="8204395"/>
              <a:ext cx="9166049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xmlns="" id="{DF2C0CF6-60E9-4CE9-4F9D-C21837B363C7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54252-6E50-4E32-9423-FEDA6C931BF4}">
  <ds:schemaRefs>
    <ds:schemaRef ds:uri="ef9fbb00-3a11-451f-a0e3-723ec126c7ed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3474fc8-c587-4375-aa46-28eda414bf2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987</TotalTime>
  <Words>395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Mai</cp:lastModifiedBy>
  <cp:revision>28</cp:revision>
  <dcterms:created xsi:type="dcterms:W3CDTF">2023-08-22T16:04:11Z</dcterms:created>
  <dcterms:modified xsi:type="dcterms:W3CDTF">2026-02-13T01:16:31Z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