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7169" r:id="rId2"/>
    <p:sldId id="7179" r:id="rId3"/>
    <p:sldId id="7182" r:id="rId4"/>
    <p:sldId id="7192" r:id="rId5"/>
    <p:sldId id="7193" r:id="rId6"/>
    <p:sldId id="7194" r:id="rId7"/>
    <p:sldId id="7195" r:id="rId8"/>
    <p:sldId id="7180" r:id="rId9"/>
    <p:sldId id="7135" r:id="rId10"/>
    <p:sldId id="7196" r:id="rId11"/>
    <p:sldId id="7197" r:id="rId12"/>
    <p:sldId id="7198" r:id="rId13"/>
    <p:sldId id="7199" r:id="rId14"/>
    <p:sldId id="7200" r:id="rId15"/>
    <p:sldId id="71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AD"/>
    <a:srgbClr val="E7F9FF"/>
    <a:srgbClr val="F6FDE3"/>
    <a:srgbClr val="FF6F48"/>
    <a:srgbClr val="EB579A"/>
    <a:srgbClr val="5B9648"/>
    <a:srgbClr val="B5D7AB"/>
    <a:srgbClr val="F5ACCD"/>
    <a:srgbClr val="A7E0FE"/>
    <a:srgbClr val="3781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70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DB2AA-ABA1-496A-BBFA-DEC8947D94C6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A4C81-C65C-4915-A231-CA2348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9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A4C81-C65C-4915-A231-CA2348687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62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6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A4C81-C65C-4915-A231-CA2348687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5"/>
          <p:cNvSpPr>
            <a:spLocks noGrp="1"/>
          </p:cNvSpPr>
          <p:nvPr>
            <p:ph type="pic" sz="quarter" idx="10"/>
          </p:nvPr>
        </p:nvSpPr>
        <p:spPr>
          <a:xfrm>
            <a:off x="5419165" y="2629182"/>
            <a:ext cx="5311587" cy="2678002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86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91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6"/>
          <p:cNvSpPr>
            <a:spLocks noGrp="1"/>
          </p:cNvSpPr>
          <p:nvPr>
            <p:ph type="pic" sz="quarter" idx="10"/>
          </p:nvPr>
        </p:nvSpPr>
        <p:spPr>
          <a:xfrm>
            <a:off x="833718" y="1945825"/>
            <a:ext cx="4464423" cy="3550023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06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8"/>
          <p:cNvSpPr>
            <a:spLocks noGrp="1"/>
          </p:cNvSpPr>
          <p:nvPr>
            <p:ph type="pic" sz="quarter" idx="10"/>
          </p:nvPr>
        </p:nvSpPr>
        <p:spPr>
          <a:xfrm>
            <a:off x="1291363" y="1775012"/>
            <a:ext cx="5513293" cy="2070847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4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 12"/>
          <p:cNvSpPr>
            <a:spLocks noGrp="1"/>
          </p:cNvSpPr>
          <p:nvPr>
            <p:ph type="pic" sz="quarter" idx="10"/>
          </p:nvPr>
        </p:nvSpPr>
        <p:spPr>
          <a:xfrm>
            <a:off x="820271" y="2514599"/>
            <a:ext cx="3036789" cy="2904565"/>
          </a:xfrm>
          <a:custGeom>
            <a:avLst/>
            <a:gdLst>
              <a:gd name="connsiteX0" fmla="*/ 0 w 3947886"/>
              <a:gd name="connsiteY0" fmla="*/ 0 h 5617029"/>
              <a:gd name="connsiteX1" fmla="*/ 3947886 w 3947886"/>
              <a:gd name="connsiteY1" fmla="*/ 0 h 5617029"/>
              <a:gd name="connsiteX2" fmla="*/ 3947886 w 3947886"/>
              <a:gd name="connsiteY2" fmla="*/ 5617029 h 5617029"/>
              <a:gd name="connsiteX3" fmla="*/ 0 w 3947886"/>
              <a:gd name="connsiteY3" fmla="*/ 5617029 h 561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886" h="5617029">
                <a:moveTo>
                  <a:pt x="0" y="0"/>
                </a:moveTo>
                <a:lnTo>
                  <a:pt x="3947886" y="0"/>
                </a:lnTo>
                <a:lnTo>
                  <a:pt x="3947886" y="5617029"/>
                </a:lnTo>
                <a:lnTo>
                  <a:pt x="0" y="5617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234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8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xmlns="" id="{806E030B-3C67-7330-E39F-27263BDA46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2A6DA39-44C4-52A9-5AF1-88908B614D63}"/>
              </a:ext>
            </a:extLst>
          </p:cNvPr>
          <p:cNvGrpSpPr/>
          <p:nvPr userDrawn="1"/>
        </p:nvGrpSpPr>
        <p:grpSpPr>
          <a:xfrm>
            <a:off x="-293391" y="-1"/>
            <a:ext cx="12635347" cy="6857999"/>
            <a:chOff x="-67871" y="0"/>
            <a:chExt cx="12192000" cy="6858000"/>
          </a:xfrm>
        </p:grpSpPr>
        <p:pic>
          <p:nvPicPr>
            <p:cNvPr id="5" name="图片 4" descr="水中的倒影&#10;&#10;低可信度描述已自动生成">
              <a:extLst>
                <a:ext uri="{FF2B5EF4-FFF2-40B4-BE49-F238E27FC236}">
                  <a16:creationId xmlns:a16="http://schemas.microsoft.com/office/drawing/2014/main" xmlns="" id="{90D566F5-D73A-BB66-A06C-DD95F3F269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flipV="1">
              <a:off x="-67871" y="0"/>
              <a:ext cx="12192000" cy="6858000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6" name="图片 5" descr="图片包含 游戏机, 物体, 钟表, 花&#10;&#10;描述已自动生成">
              <a:extLst>
                <a:ext uri="{FF2B5EF4-FFF2-40B4-BE49-F238E27FC236}">
                  <a16:creationId xmlns:a16="http://schemas.microsoft.com/office/drawing/2014/main" xmlns="" id="{47BDECBC-7999-5230-A032-0A89C7A89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293"/>
            <a:stretch/>
          </p:blipFill>
          <p:spPr>
            <a:xfrm flipV="1">
              <a:off x="1594956" y="4680179"/>
              <a:ext cx="10383149" cy="2177821"/>
            </a:xfrm>
            <a:prstGeom prst="rect">
              <a:avLst/>
            </a:prstGeom>
          </p:spPr>
        </p:pic>
      </p:grp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23010BEB-C7C5-72E4-A31C-C2F6833D5B5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469" y="83952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2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xmlns="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FC402D2-E212-D7A3-90DA-5A5B558E57D8}"/>
              </a:ext>
            </a:extLst>
          </p:cNvPr>
          <p:cNvGrpSpPr/>
          <p:nvPr/>
        </p:nvGrpSpPr>
        <p:grpSpPr>
          <a:xfrm>
            <a:off x="-29863" y="4469136"/>
            <a:ext cx="12589775" cy="2652258"/>
            <a:chOff x="37557" y="4469136"/>
            <a:chExt cx="12589775" cy="2652258"/>
          </a:xfrm>
        </p:grpSpPr>
        <p:pic>
          <p:nvPicPr>
            <p:cNvPr id="15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xmlns="" id="{DDA98A51-4475-5193-4B3B-7514D52FC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389" r="80761"/>
            <a:stretch/>
          </p:blipFill>
          <p:spPr>
            <a:xfrm>
              <a:off x="37557" y="4469136"/>
              <a:ext cx="2636345" cy="2388864"/>
            </a:xfrm>
            <a:prstGeom prst="rect">
              <a:avLst/>
            </a:prstGeom>
          </p:spPr>
        </p:pic>
        <p:pic>
          <p:nvPicPr>
            <p:cNvPr id="2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xmlns="" id="{14E57AB5-D073-492D-4F47-8DCFC7B14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82" t="67253" r="61879" b="-3864"/>
            <a:stretch/>
          </p:blipFill>
          <p:spPr>
            <a:xfrm>
              <a:off x="2045172" y="4732530"/>
              <a:ext cx="2636345" cy="2388864"/>
            </a:xfrm>
            <a:prstGeom prst="rect">
              <a:avLst/>
            </a:prstGeom>
          </p:spPr>
        </p:pic>
        <p:pic>
          <p:nvPicPr>
            <p:cNvPr id="8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xmlns="" id="{2FDE9110-C403-25C7-212E-34D329E80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01" t="63675" r="40860" b="-286"/>
            <a:stretch/>
          </p:blipFill>
          <p:spPr>
            <a:xfrm>
              <a:off x="4581419" y="4485690"/>
              <a:ext cx="2636345" cy="2388864"/>
            </a:xfrm>
            <a:prstGeom prst="rect">
              <a:avLst/>
            </a:prstGeom>
          </p:spPr>
        </p:pic>
        <p:pic>
          <p:nvPicPr>
            <p:cNvPr id="9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xmlns="" id="{A8FDC74B-6B21-6F0A-1A8E-B0D2B2345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984" t="63300" r="17777" b="89"/>
            <a:stretch/>
          </p:blipFill>
          <p:spPr>
            <a:xfrm>
              <a:off x="7354642" y="4483192"/>
              <a:ext cx="2636345" cy="2388864"/>
            </a:xfrm>
            <a:prstGeom prst="rect">
              <a:avLst/>
            </a:prstGeom>
          </p:spPr>
        </p:pic>
        <p:pic>
          <p:nvPicPr>
            <p:cNvPr id="10" name="图片 14" descr="卡通人物&#10;&#10;中度可信度描述已自动生成">
              <a:extLst>
                <a:ext uri="{FF2B5EF4-FFF2-40B4-BE49-F238E27FC236}">
                  <a16:creationId xmlns:a16="http://schemas.microsoft.com/office/drawing/2014/main" xmlns="" id="{F36FF9C6-DEBD-EA70-E0DF-30CFCD8F3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41" t="64330" r="-2880" b="-941"/>
            <a:stretch/>
          </p:blipFill>
          <p:spPr>
            <a:xfrm>
              <a:off x="9990987" y="4518867"/>
              <a:ext cx="2636345" cy="2388864"/>
            </a:xfrm>
            <a:prstGeom prst="rect">
              <a:avLst/>
            </a:prstGeom>
          </p:spPr>
        </p:pic>
      </p:grpSp>
      <p:pic>
        <p:nvPicPr>
          <p:cNvPr id="29" name="图片 28" descr="图片包含 游戏机, 物体, 钟表, 花&#10;&#10;描述已自动生成">
            <a:extLst>
              <a:ext uri="{FF2B5EF4-FFF2-40B4-BE49-F238E27FC236}">
                <a16:creationId xmlns:a16="http://schemas.microsoft.com/office/drawing/2014/main" xmlns="" id="{9F9D2F69-0F80-5E8B-720D-8DF531E99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93"/>
          <a:stretch/>
        </p:blipFill>
        <p:spPr>
          <a:xfrm>
            <a:off x="0" y="23134"/>
            <a:ext cx="12192000" cy="2557220"/>
          </a:xfrm>
          <a:prstGeom prst="rect">
            <a:avLst/>
          </a:prstGeom>
        </p:spPr>
      </p:pic>
      <p:pic>
        <p:nvPicPr>
          <p:cNvPr id="14" name="Picture 4" descr="Division Symbol clipart - Number, Sign, Yellow, transparent clip art">
            <a:extLst>
              <a:ext uri="{FF2B5EF4-FFF2-40B4-BE49-F238E27FC236}">
                <a16:creationId xmlns:a16="http://schemas.microsoft.com/office/drawing/2014/main" xmlns="" id="{F62DA7E3-2AAC-E723-FF4E-63DB4C1FE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/>
        </p:blipFill>
        <p:spPr bwMode="auto">
          <a:xfrm rot="561589">
            <a:off x="9550" y="1219802"/>
            <a:ext cx="1479461" cy="144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Multiplication Sign Png Background Image - Multiplication Clipart Black And  White, Transparent Png - 666x567 PNG - DLF.PT">
            <a:extLst>
              <a:ext uri="{FF2B5EF4-FFF2-40B4-BE49-F238E27FC236}">
                <a16:creationId xmlns:a16="http://schemas.microsoft.com/office/drawing/2014/main" xmlns="" id="{3EBB6694-9287-2A45-C039-8E2DEFFD3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91250" y="2454517"/>
            <a:ext cx="1428436" cy="10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8F088C-7BD2-E5BB-3579-2AC3A2FC97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7" t="73972" r="24005"/>
          <a:stretch/>
        </p:blipFill>
        <p:spPr>
          <a:xfrm>
            <a:off x="929747" y="2837085"/>
            <a:ext cx="1141651" cy="10697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CDEC6BD-4C98-0793-5456-EAA2CBF4213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85" t="72364" r="-533" b="-1551"/>
          <a:stretch/>
        </p:blipFill>
        <p:spPr>
          <a:xfrm rot="1173953">
            <a:off x="10469695" y="1095283"/>
            <a:ext cx="1156812" cy="12154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E401DD6-B0CB-0705-D35B-492548DF4C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505294" y="574289"/>
            <a:ext cx="1141651" cy="10697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7C3C5C1-7D2E-E53B-6700-914C3A706C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73435" r="79848" b="537"/>
          <a:stretch/>
        </p:blipFill>
        <p:spPr>
          <a:xfrm>
            <a:off x="10037490" y="3866740"/>
            <a:ext cx="1141651" cy="10697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2C681EF-9135-12B1-896C-D03B476FC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3384" y="3877958"/>
            <a:ext cx="1156812" cy="121546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85433C1-E3DE-74A9-C365-82C923CD15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77549" r="52293" b="-6736"/>
          <a:stretch/>
        </p:blipFill>
        <p:spPr>
          <a:xfrm rot="1173953">
            <a:off x="9236086" y="884817"/>
            <a:ext cx="1156812" cy="1215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B8D4398-7E63-DCFF-69ED-69DEED8E0DE7}"/>
              </a:ext>
            </a:extLst>
          </p:cNvPr>
          <p:cNvSpPr txBox="1">
            <a:spLocks/>
          </p:cNvSpPr>
          <p:nvPr/>
        </p:nvSpPr>
        <p:spPr>
          <a:xfrm>
            <a:off x="-684627" y="61293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rgbClr val="00B050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rgbClr val="00B050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FF9167-A841-6DBE-5E15-13662DCAC1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42969" y="-62967"/>
            <a:ext cx="1542422" cy="5182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D2CC41D-CF9B-2ACA-E437-AA5B9B677F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4187" y="1553569"/>
            <a:ext cx="5797798" cy="920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03BB6CA-15F7-EA4D-AF8E-E411748CDC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54" y="2628055"/>
            <a:ext cx="826689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1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16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18 hình lập phương nhỏ.</a:t>
            </a:r>
          </a:p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Hình hộp chữ nhật B có thể tích lớn hơn hình hộp chữ nhật A (18 &gt; 16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xmlns="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xmlns="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xmlns="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xmlns="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xmlns="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xmlns="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xmlns="" id="{24C1F016-9B28-0C5E-98F0-C2FA548B6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1872055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9611EC5-444B-CDEC-7053-F3E9528A5C19}"/>
              </a:ext>
            </a:extLst>
          </p:cNvPr>
          <p:cNvSpPr/>
          <p:nvPr/>
        </p:nvSpPr>
        <p:spPr>
          <a:xfrm>
            <a:off x="511629" y="696686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426F4-A319-B06A-53FC-C4A711C1494D}"/>
              </a:ext>
            </a:extLst>
          </p:cNvPr>
          <p:cNvSpPr txBox="1"/>
          <p:nvPr/>
        </p:nvSpPr>
        <p:spPr>
          <a:xfrm>
            <a:off x="1230086" y="631371"/>
            <a:ext cx="842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B3F41B-80B2-08D2-B3A4-FB1C21D07DD7}"/>
              </a:ext>
            </a:extLst>
          </p:cNvPr>
          <p:cNvSpPr txBox="1"/>
          <p:nvPr/>
        </p:nvSpPr>
        <p:spPr>
          <a:xfrm>
            <a:off x="1132115" y="1415143"/>
            <a:ext cx="10504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lớn hơn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bằng thể tích hình D.</a:t>
            </a:r>
          </a:p>
          <a:p>
            <a:pPr algn="just"/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Thể tích hình C bé hơn thể tích hình 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380853-E533-E6FC-A216-F1418D079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096" y="3505200"/>
            <a:ext cx="4266614" cy="252888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0A44EB3-43B7-4745-EF82-E1BC5566C066}"/>
              </a:ext>
            </a:extLst>
          </p:cNvPr>
          <p:cNvSpPr/>
          <p:nvPr/>
        </p:nvSpPr>
        <p:spPr>
          <a:xfrm>
            <a:off x="1045029" y="1458686"/>
            <a:ext cx="598714" cy="5769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có một hình lập phương lớn gồm 8 hình lập phương nhỏ cạnh 1 cm.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1A07A4B-E14F-8A75-6D1C-E683B114797F}"/>
              </a:ext>
            </a:extLst>
          </p:cNvPr>
          <p:cNvSpPr txBox="1"/>
          <p:nvPr/>
        </p:nvSpPr>
        <p:spPr>
          <a:xfrm>
            <a:off x="620486" y="1349830"/>
            <a:ext cx="10983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Rô-bốt tháo rời các hình lập phương nhỏ và xếp thành hai hình A và B. So sánh thể tích của hình lập phương ban đầu với tổng thể tích các hình A và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3B99E86-D110-4603-14C6-A667F6C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755" y="2986768"/>
            <a:ext cx="7135904" cy="241254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C01CC19-5F0B-7B53-7E29-C0C9D7DD121D}"/>
              </a:ext>
            </a:extLst>
          </p:cNvPr>
          <p:cNvSpPr/>
          <p:nvPr/>
        </p:nvSpPr>
        <p:spPr>
          <a:xfrm>
            <a:off x="326573" y="55952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 tích hình lập phương ban đầu bằng tổng thể tích hình A và hình 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521EE2-4AE5-6A2E-5E76-5FB15E5426D5}"/>
              </a:ext>
            </a:extLst>
          </p:cNvPr>
          <p:cNvGrpSpPr/>
          <p:nvPr/>
        </p:nvGrpSpPr>
        <p:grpSpPr>
          <a:xfrm>
            <a:off x="359229" y="185057"/>
            <a:ext cx="11462657" cy="6504453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9611EC5-444B-CDEC-7053-F3E9528A5C19}"/>
              </a:ext>
            </a:extLst>
          </p:cNvPr>
          <p:cNvSpPr/>
          <p:nvPr/>
        </p:nvSpPr>
        <p:spPr>
          <a:xfrm>
            <a:off x="478972" y="381000"/>
            <a:ext cx="609600" cy="57694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4B426F4-A319-B06A-53FC-C4A711C1494D}"/>
              </a:ext>
            </a:extLst>
          </p:cNvPr>
          <p:cNvSpPr txBox="1"/>
          <p:nvPr/>
        </p:nvSpPr>
        <p:spPr>
          <a:xfrm>
            <a:off x="1197429" y="195942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tháo rời các hình lập phương nhỏ và xếp thành một hình hộp chữ nhật như dưới đây.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626AB4-259D-C2C9-B5B9-393A8CBC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912" y="1381123"/>
            <a:ext cx="8102374" cy="1990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D1A9BF7-660C-792D-8BA2-36F1E2EB9BC2}"/>
              </a:ext>
            </a:extLst>
          </p:cNvPr>
          <p:cNvSpPr txBox="1"/>
          <p:nvPr/>
        </p:nvSpPr>
        <p:spPr>
          <a:xfrm>
            <a:off x="794658" y="3385456"/>
            <a:ext cx="10254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hãy cho biết chiều dài, chiều rộng, chiều cao của hình hộp chữ nhật đó.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17980D2-F07E-11EF-0254-4288378F2923}"/>
              </a:ext>
            </a:extLst>
          </p:cNvPr>
          <p:cNvSpPr/>
          <p:nvPr/>
        </p:nvSpPr>
        <p:spPr>
          <a:xfrm>
            <a:off x="435430" y="4811486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hộp chữ nhật có chiều dài 8 cm; chiều rộng 1 cm và chiều cao 1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716EB7-7F5C-8CDA-DD64-41ACC4A44EF7}"/>
              </a:ext>
            </a:extLst>
          </p:cNvPr>
          <p:cNvSpPr txBox="1"/>
          <p:nvPr/>
        </p:nvSpPr>
        <p:spPr>
          <a:xfrm>
            <a:off x="1720580" y="2393381"/>
            <a:ext cx="9723559" cy="225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Ôn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lại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đã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học</a:t>
            </a:r>
            <a:endParaRPr lang="en-US" sz="5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b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ị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bài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tiếp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theo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12D96C-A386-BCAA-E0F5-5D20ED69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143" y="932590"/>
            <a:ext cx="4243184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7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xmlns="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xmlns="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xmlns="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xmlns="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xmlns="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xmlns="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2B33B7A-1EDE-3D34-D4B0-864A898E3A34}"/>
              </a:ext>
            </a:extLst>
          </p:cNvPr>
          <p:cNvGrpSpPr/>
          <p:nvPr/>
        </p:nvGrpSpPr>
        <p:grpSpPr>
          <a:xfrm>
            <a:off x="1920208" y="660420"/>
            <a:ext cx="8087509" cy="5025070"/>
            <a:chOff x="1920208" y="660420"/>
            <a:chExt cx="8087509" cy="5025070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xmlns="" id="{4F4886B0-41BD-4D8F-57AD-09FE40C9C9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6" t="33936" r="6339" b="24370"/>
            <a:stretch/>
          </p:blipFill>
          <p:spPr>
            <a:xfrm rot="10580711" flipV="1">
              <a:off x="1920208" y="660420"/>
              <a:ext cx="8087509" cy="4690472"/>
            </a:xfrm>
            <a:custGeom>
              <a:avLst/>
              <a:gdLst>
                <a:gd name="connsiteX0" fmla="*/ 0 w 12192000"/>
                <a:gd name="connsiteY0" fmla="*/ 6858000 h 6858000"/>
                <a:gd name="connsiteX1" fmla="*/ 12192000 w 12192000"/>
                <a:gd name="connsiteY1" fmla="*/ 6858000 h 6858000"/>
                <a:gd name="connsiteX2" fmla="*/ 12192000 w 12192000"/>
                <a:gd name="connsiteY2" fmla="*/ 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D3AEE3E-0AD2-B0B7-98C8-57957FB9E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913612" y="911908"/>
              <a:ext cx="6364776" cy="4773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6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6D0E94-6BAC-CC0A-6BFF-20D2B1F7CC96}"/>
              </a:ext>
            </a:extLst>
          </p:cNvPr>
          <p:cNvSpPr txBox="1"/>
          <p:nvPr/>
        </p:nvSpPr>
        <p:spPr>
          <a:xfrm>
            <a:off x="391886" y="195943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C568-4586-867A-9F65-C75A6BD2AF96}"/>
              </a:ext>
            </a:extLst>
          </p:cNvPr>
          <p:cNvSpPr txBox="1"/>
          <p:nvPr/>
        </p:nvSpPr>
        <p:spPr>
          <a:xfrm>
            <a:off x="424543" y="772887"/>
            <a:ext cx="7217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B46C6E-1DD4-C785-D593-241CE4C9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32" y="1362755"/>
            <a:ext cx="7181850" cy="40671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2B046E0-5BE6-6AA0-5A71-2717E8613894}"/>
              </a:ext>
            </a:extLst>
          </p:cNvPr>
          <p:cNvSpPr/>
          <p:nvPr/>
        </p:nvSpPr>
        <p:spPr>
          <a:xfrm>
            <a:off x="620487" y="5627914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H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hộp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dài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cao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7217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F2B046E0-5BE6-6AA0-5A71-2717E8613894}"/>
              </a:ext>
            </a:extLst>
          </p:cNvPr>
          <p:cNvSpPr/>
          <p:nvPr/>
        </p:nvSpPr>
        <p:spPr>
          <a:xfrm>
            <a:off x="609601" y="4288971"/>
            <a:ext cx="11212284" cy="838200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sáu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mặt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vuông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0B80CB-E1FB-B3D1-9D10-93FB0EFDD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2" y="543605"/>
            <a:ext cx="3241779" cy="336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0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C568-4586-867A-9F65-C75A6BD2AF96}"/>
              </a:ext>
            </a:extLst>
          </p:cNvPr>
          <p:cNvSpPr txBox="1"/>
          <p:nvPr/>
        </p:nvSpPr>
        <p:spPr>
          <a:xfrm>
            <a:off x="446315" y="391887"/>
            <a:ext cx="10951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nằm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toàn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99152A-EA02-4FBA-52DB-560FB8FC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51" y="1734230"/>
            <a:ext cx="2258106" cy="197759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EE7C0BF-6D7D-2BB0-9744-0E438C7D27F9}"/>
              </a:ext>
            </a:extLst>
          </p:cNvPr>
          <p:cNvSpPr/>
          <p:nvPr/>
        </p:nvSpPr>
        <p:spPr>
          <a:xfrm>
            <a:off x="598716" y="4223657"/>
            <a:ext cx="11212284" cy="1132114"/>
          </a:xfrm>
          <a:prstGeom prst="roundRect">
            <a:avLst/>
          </a:prstGeom>
          <a:solidFill>
            <a:srgbClr val="F6FDE3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Ta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nói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lập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hộp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095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 4 hình lập phương như nhau và hình B cũng gồm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thể tích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B27A205-CFCE-FF13-DC7F-9848363A6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076" y="2417988"/>
            <a:ext cx="7223353" cy="291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EC568-4586-867A-9F65-C75A6BD2AF96}"/>
              </a:ext>
            </a:extLst>
          </p:cNvPr>
          <p:cNvSpPr txBox="1"/>
          <p:nvPr/>
        </p:nvSpPr>
        <p:spPr>
          <a:xfrm>
            <a:off x="685800" y="544287"/>
            <a:ext cx="11266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 </a:t>
            </a:r>
            <a:r>
              <a:rPr lang="en-US" sz="32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gồm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hình lập phương như nhau. Ta tách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thành hai hình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 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6 hình lập phương và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gồm 2 hình lập phương như thế.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nói: Thể tích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bằng tổng thể tích các hình 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AF5EF84-48DD-2DA5-31BF-3B3FFDC2D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76" y="2839130"/>
            <a:ext cx="83724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图标&#10;&#10;描述已自动生成">
            <a:extLst>
              <a:ext uri="{FF2B5EF4-FFF2-40B4-BE49-F238E27FC236}">
                <a16:creationId xmlns:a16="http://schemas.microsoft.com/office/drawing/2014/main" xmlns="" id="{18E96586-37DE-AC84-4925-4FBABD8E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27"/>
          <a:stretch/>
        </p:blipFill>
        <p:spPr>
          <a:xfrm>
            <a:off x="0" y="4664990"/>
            <a:ext cx="12192000" cy="2193010"/>
          </a:xfrm>
          <a:prstGeom prst="rect">
            <a:avLst/>
          </a:prstGeom>
        </p:spPr>
      </p:pic>
      <p:pic>
        <p:nvPicPr>
          <p:cNvPr id="31" name="图片 30" descr="卡通人物&#10;&#10;中度可信度描述已自动生成">
            <a:extLst>
              <a:ext uri="{FF2B5EF4-FFF2-40B4-BE49-F238E27FC236}">
                <a16:creationId xmlns:a16="http://schemas.microsoft.com/office/drawing/2014/main" xmlns="" id="{016F98EC-BB6F-81E1-BE91-262A7F0652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73" b="80699"/>
          <a:stretch/>
        </p:blipFill>
        <p:spPr>
          <a:xfrm flipH="1">
            <a:off x="9479797" y="163051"/>
            <a:ext cx="2712203" cy="1323636"/>
          </a:xfrm>
          <a:prstGeom prst="rect">
            <a:avLst/>
          </a:prstGeom>
        </p:spPr>
      </p:pic>
      <p:pic>
        <p:nvPicPr>
          <p:cNvPr id="34" name="图片 33" descr="背景图案&#10;&#10;描述已自动生成">
            <a:extLst>
              <a:ext uri="{FF2B5EF4-FFF2-40B4-BE49-F238E27FC236}">
                <a16:creationId xmlns:a16="http://schemas.microsoft.com/office/drawing/2014/main" xmlns="" id="{A1BF9799-8502-CC58-6A93-B28009643A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60" y="3081709"/>
            <a:ext cx="4005022" cy="4005022"/>
          </a:xfrm>
          <a:prstGeom prst="rect">
            <a:avLst/>
          </a:prstGeom>
        </p:spPr>
      </p:pic>
      <p:pic>
        <p:nvPicPr>
          <p:cNvPr id="2" name="图片 41" descr="图片包含 游戏机, 花&#10;&#10;描述已自动生成">
            <a:extLst>
              <a:ext uri="{FF2B5EF4-FFF2-40B4-BE49-F238E27FC236}">
                <a16:creationId xmlns:a16="http://schemas.microsoft.com/office/drawing/2014/main" xmlns="" id="{0A9EF6D2-B6A2-CBBB-8008-482FEE640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16291" r="22251" b="22711"/>
          <a:stretch/>
        </p:blipFill>
        <p:spPr>
          <a:xfrm>
            <a:off x="10899884" y="3298699"/>
            <a:ext cx="1086064" cy="1086064"/>
          </a:xfrm>
          <a:prstGeom prst="rect">
            <a:avLst/>
          </a:prstGeom>
        </p:spPr>
      </p:pic>
      <p:pic>
        <p:nvPicPr>
          <p:cNvPr id="25" name="图片 24" descr="游戏机里面的人物&#10;&#10;低可信度描述已自动生成">
            <a:extLst>
              <a:ext uri="{FF2B5EF4-FFF2-40B4-BE49-F238E27FC236}">
                <a16:creationId xmlns:a16="http://schemas.microsoft.com/office/drawing/2014/main" xmlns="" id="{F2505A2D-DA46-CC35-4DE6-75888A1DC0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5" b="37817"/>
          <a:stretch/>
        </p:blipFill>
        <p:spPr>
          <a:xfrm flipH="1">
            <a:off x="0" y="4005022"/>
            <a:ext cx="8921858" cy="2852978"/>
          </a:xfrm>
          <a:custGeom>
            <a:avLst/>
            <a:gdLst>
              <a:gd name="connsiteX0" fmla="*/ 0 w 6858000"/>
              <a:gd name="connsiteY0" fmla="*/ 0 h 4264506"/>
              <a:gd name="connsiteX1" fmla="*/ 6858000 w 6858000"/>
              <a:gd name="connsiteY1" fmla="*/ 0 h 4264506"/>
              <a:gd name="connsiteX2" fmla="*/ 6858000 w 6858000"/>
              <a:gd name="connsiteY2" fmla="*/ 4264506 h 4264506"/>
              <a:gd name="connsiteX3" fmla="*/ 0 w 6858000"/>
              <a:gd name="connsiteY3" fmla="*/ 4264506 h 42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264506">
                <a:moveTo>
                  <a:pt x="0" y="0"/>
                </a:moveTo>
                <a:lnTo>
                  <a:pt x="6858000" y="0"/>
                </a:lnTo>
                <a:lnTo>
                  <a:pt x="6858000" y="4264506"/>
                </a:lnTo>
                <a:lnTo>
                  <a:pt x="0" y="4264506"/>
                </a:lnTo>
                <a:close/>
              </a:path>
            </a:pathLst>
          </a:custGeom>
        </p:spPr>
      </p:pic>
      <p:pic>
        <p:nvPicPr>
          <p:cNvPr id="21" name="图片 20" descr="图标&#10;&#10;描述已自动生成">
            <a:extLst>
              <a:ext uri="{FF2B5EF4-FFF2-40B4-BE49-F238E27FC236}">
                <a16:creationId xmlns:a16="http://schemas.microsoft.com/office/drawing/2014/main" xmlns="" id="{43191343-22AF-A06C-370E-C10C4387F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5246" y="36770"/>
            <a:ext cx="5286896" cy="5286896"/>
          </a:xfrm>
          <a:prstGeom prst="rect">
            <a:avLst/>
          </a:prstGeom>
        </p:spPr>
      </p:pic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6425A7A3-D158-EC77-4087-EFE97F4E7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28" y="11191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521EE2-4AE5-6A2E-5E76-5FB15E5426D5}"/>
              </a:ext>
            </a:extLst>
          </p:cNvPr>
          <p:cNvGrpSpPr/>
          <p:nvPr/>
        </p:nvGrpSpPr>
        <p:grpSpPr>
          <a:xfrm>
            <a:off x="359229" y="535951"/>
            <a:ext cx="11462657" cy="6153559"/>
            <a:chOff x="643467" y="559077"/>
            <a:chExt cx="9426222" cy="58634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C33C932-2CB3-EDA8-ED2C-3A95D8F774C5}"/>
                </a:ext>
              </a:extLst>
            </p:cNvPr>
            <p:cNvSpPr/>
            <p:nvPr/>
          </p:nvSpPr>
          <p:spPr>
            <a:xfrm>
              <a:off x="643467" y="559077"/>
              <a:ext cx="9426222" cy="566702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6" name="Picture 5" descr="A picture containing shape&#10;&#10;Description automatically generated">
              <a:extLst>
                <a:ext uri="{FF2B5EF4-FFF2-40B4-BE49-F238E27FC236}">
                  <a16:creationId xmlns:a16="http://schemas.microsoft.com/office/drawing/2014/main" xmlns="" id="{E1B8BFB3-7451-C37E-B2AA-8625505CC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9740" l="9865" r="99552">
                          <a14:foregroundMark x1="89148" y1="42969" x2="99641" y2="58906"/>
                          <a14:foregroundMark x1="71839" y1="39323" x2="71839" y2="39323"/>
                          <a14:foregroundMark x1="67265" y1="35573" x2="87444" y2="55000"/>
                          <a14:foregroundMark x1="87444" y1="55000" x2="87444" y2="55000"/>
                          <a14:foregroundMark x1="78027" y1="41458" x2="98655" y2="59948"/>
                          <a14:foregroundMark x1="98655" y1="59948" x2="99013" y2="60573"/>
                          <a14:foregroundMark x1="82332" y1="41667" x2="86547" y2="51198"/>
                          <a14:foregroundMark x1="50852" y1="42813" x2="48879" y2="53698"/>
                          <a14:foregroundMark x1="48879" y1="53698" x2="52287" y2="60885"/>
                          <a14:foregroundMark x1="52287" y1="60885" x2="52556" y2="61094"/>
                          <a14:foregroundMark x1="43767" y1="38854" x2="49417" y2="55313"/>
                          <a14:foregroundMark x1="45471" y1="40833" x2="55964" y2="61875"/>
                          <a14:foregroundMark x1="55964" y1="61875" x2="55964" y2="61875"/>
                          <a14:foregroundMark x1="44305" y1="60260" x2="45740" y2="68333"/>
                          <a14:foregroundMark x1="25594" y1="50387" x2="40897" y2="79531"/>
                          <a14:foregroundMark x1="25381" y1="66354" x2="51390" y2="82969"/>
                          <a14:foregroundMark x1="24215" y1="60417" x2="61525" y2="99271"/>
                          <a14:foregroundMark x1="61525" y1="99271" x2="62152" y2="99740"/>
                          <a14:foregroundMark x1="66457" y1="68646" x2="76682" y2="88906"/>
                          <a14:foregroundMark x1="76682" y1="88906" x2="76682" y2="88906"/>
                          <a14:foregroundMark x1="74350" y1="64844" x2="85112" y2="87917"/>
                          <a14:foregroundMark x1="85112" y1="87917" x2="85112" y2="87917"/>
                          <a14:foregroundMark x1="74350" y1="66354" x2="84305" y2="93229"/>
                          <a14:foregroundMark x1="84305" y1="93229" x2="84305" y2="93021"/>
                          <a14:foregroundMark x1="82870" y1="72448" x2="89955" y2="85781"/>
                          <a14:foregroundMark x1="89955" y1="85781" x2="89955" y2="85781"/>
                          <a14:foregroundMark x1="85740" y1="68490" x2="93901" y2="82969"/>
                          <a14:foregroundMark x1="93901" y1="82969" x2="93901" y2="82969"/>
                          <a14:foregroundMark x1="93094" y1="63385" x2="96233" y2="87760"/>
                          <a14:foregroundMark x1="96233" y1="87760" x2="96233" y2="87760"/>
                          <a14:foregroundMark x1="82332" y1="62708" x2="83767" y2="79844"/>
                          <a14:foregroundMark x1="63318" y1="68125" x2="67892" y2="92656"/>
                          <a14:foregroundMark x1="58475" y1="70781" x2="61883" y2="97917"/>
                          <a14:foregroundMark x1="42601" y1="70313" x2="43498" y2="89375"/>
                          <a14:foregroundMark x1="32108" y1="69792" x2="40717" y2="90521"/>
                          <a14:foregroundMark x1="40717" y1="90521" x2="43767" y2="93490"/>
                          <a14:foregroundMark x1="21614" y1="66667" x2="30135" y2="76979"/>
                          <a14:foregroundMark x1="30135" y1="76979" x2="31300" y2="77552"/>
                          <a14:foregroundMark x1="14888" y1="60260" x2="29058" y2="76719"/>
                          <a14:foregroundMark x1="18296" y1="56458" x2="26188" y2="65833"/>
                          <a14:foregroundMark x1="30404" y1="95469" x2="30404" y2="95469"/>
                          <a14:foregroundMark x1="30762" y1="95156" x2="30762" y2="95156"/>
                          <a14:foregroundMark x1="32735" y1="32240" x2="32735" y2="32240"/>
                          <a14:foregroundMark x1="32735" y1="31094" x2="36143" y2="31927"/>
                          <a14:foregroundMark x1="31031" y1="33073" x2="31570" y2="37031"/>
                          <a14:foregroundMark x1="78386" y1="24375" x2="87444" y2="33229"/>
                          <a14:foregroundMark x1="85112" y1="27135" x2="85112" y2="27135"/>
                          <a14:foregroundMark x1="42960" y1="29688" x2="42960" y2="29688"/>
                          <a14:foregroundMark x1="45561" y1="29167" x2="71390" y2="25938"/>
                          <a14:foregroundMark x1="71390" y1="25938" x2="81883" y2="28802"/>
                          <a14:foregroundMark x1="85291" y1="27344" x2="85471" y2="28906"/>
                          <a14:foregroundMark x1="53722" y1="27031" x2="58027" y2="27135"/>
                          <a14:foregroundMark x1="61076" y1="26458" x2="55874" y2="27187"/>
                          <a14:foregroundMark x1="64126" y1="25781" x2="44484" y2="29271"/>
                          <a14:foregroundMark x1="48072" y1="27604" x2="48072" y2="27604"/>
                          <a14:foregroundMark x1="49238" y1="27552" x2="50493" y2="27604"/>
                          <a14:foregroundMark x1="50762" y1="27396" x2="53274" y2="27708"/>
                          <a14:foregroundMark x1="88610" y1="31563" x2="99283" y2="44115"/>
                          <a14:foregroundMark x1="99283" y1="44115" x2="99462" y2="44948"/>
                          <a14:foregroundMark x1="89327" y1="31563" x2="91300" y2="33854"/>
                          <a14:foregroundMark x1="31928" y1="37604" x2="31928" y2="37604"/>
                          <a14:foregroundMark x1="31749" y1="37240" x2="29417" y2="44688"/>
                          <a14:foregroundMark x1="29417" y1="44688" x2="31031" y2="51563"/>
                          <a14:foregroundMark x1="24484" y1="54948" x2="27892" y2="63802"/>
                          <a14:foregroundMark x1="27892" y1="63802" x2="28072" y2="63802"/>
                          <a14:backgroundMark x1="24395" y1="47344" x2="26547" y2="50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19" b="15741"/>
            <a:stretch/>
          </p:blipFill>
          <p:spPr>
            <a:xfrm>
              <a:off x="8528755" y="4731223"/>
              <a:ext cx="1540934" cy="1691308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1FB20A-5220-6F7F-9780-7AE994403779}"/>
              </a:ext>
            </a:extLst>
          </p:cNvPr>
          <p:cNvSpPr txBox="1"/>
          <p:nvPr/>
        </p:nvSpPr>
        <p:spPr>
          <a:xfrm>
            <a:off x="849086" y="772886"/>
            <a:ext cx="109074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 sát hình vẽ rồi trả lời câu hỏi.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Hình hộp chữ nhật A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Hình hộp chữ nhật B gồm bao nhiêu hình lập phương nhỏ?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Hình nào có thể tích lớn hơn?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3D5F-789F-7162-EC98-B6D306B6C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5" y="3118757"/>
            <a:ext cx="7290706" cy="2967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432</Words>
  <Application>Microsoft Office PowerPoint</Application>
  <PresentationFormat>Custom</PresentationFormat>
  <Paragraphs>39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keywords>MNT;MangnonTeam</cp:keywords>
  <cp:lastModifiedBy>Mai</cp:lastModifiedBy>
  <cp:revision>55</cp:revision>
  <dcterms:created xsi:type="dcterms:W3CDTF">2022-08-16T23:23:33Z</dcterms:created>
  <dcterms:modified xsi:type="dcterms:W3CDTF">2026-02-13T01:15:25Z</dcterms:modified>
</cp:coreProperties>
</file>