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6" r:id="rId4"/>
    <p:sldId id="299" r:id="rId5"/>
    <p:sldId id="261" r:id="rId6"/>
    <p:sldId id="259" r:id="rId7"/>
    <p:sldId id="262" r:id="rId8"/>
    <p:sldId id="315" r:id="rId9"/>
    <p:sldId id="316" r:id="rId10"/>
    <p:sldId id="304" r:id="rId11"/>
    <p:sldId id="307" r:id="rId12"/>
    <p:sldId id="317" r:id="rId13"/>
    <p:sldId id="318" r:id="rId14"/>
    <p:sldId id="565" r:id="rId15"/>
    <p:sldId id="566" r:id="rId16"/>
    <p:sldId id="567" r:id="rId17"/>
    <p:sldId id="313"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42725-AD52-417D-A32E-D61EFB7E857B}"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8A16-81D9-4547-85AD-1A17D43D027A}" type="slidenum">
              <a:rPr lang="en-US" smtClean="0"/>
              <a:t>‹#›</a:t>
            </a:fld>
            <a:endParaRPr lang="en-US"/>
          </a:p>
        </p:txBody>
      </p:sp>
    </p:spTree>
    <p:extLst>
      <p:ext uri="{BB962C8B-B14F-4D97-AF65-F5344CB8AC3E}">
        <p14:creationId xmlns:p14="http://schemas.microsoft.com/office/powerpoint/2010/main" val="5005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Nguồn năng lượng chất đốt có nhiều lợi ích trong cuộc sống. Tuy nhiên, nguồn năng lượng chất đốt không phải là vô tận. Vậy cần sử dụng chúng như thế nào cho an toàn và tiết kiệm?</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D348A16-81D9-4547-85AD-1A17D43D027A}" type="slidenum">
              <a:rPr lang="en-US" smtClean="0"/>
              <a:t>3</a:t>
            </a:fld>
            <a:endParaRPr lang="en-US"/>
          </a:p>
        </p:txBody>
      </p:sp>
    </p:spTree>
    <p:extLst>
      <p:ext uri="{BB962C8B-B14F-4D97-AF65-F5344CB8AC3E}">
        <p14:creationId xmlns:p14="http://schemas.microsoft.com/office/powerpoint/2010/main" val="235235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17C0B873-50A8-80C6-4AE9-5F5D01C1F9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0"/>
            <a:ext cx="2457152" cy="24571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0.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image" Target="../media/image24.sv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0.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22.svg"/><Relationship Id="rId4" Type="http://schemas.openxmlformats.org/officeDocument/2006/relationships/image" Target="../media/image20.svg"/><Relationship Id="rId9" Type="http://schemas.openxmlformats.org/officeDocument/2006/relationships/image" Target="../media/image9.png"/><Relationship Id="rId14"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8" name="Picture 7" descr="A close up of a text&#10;&#10;Description automatically generated">
            <a:extLst>
              <a:ext uri="{FF2B5EF4-FFF2-40B4-BE49-F238E27FC236}">
                <a16:creationId xmlns:a16="http://schemas.microsoft.com/office/drawing/2014/main" xmlns="" id="{32D820A3-E2DD-8B2E-8D2D-767AF9B37C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7813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xmlns=""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xmlns=""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3, cho biết trường hợp nào có thể gây nguy hiểm cho con người, trường hợp nào gây ô nhiễm môi trường và đề xuất biện pháp phòng tránh.</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xmlns=""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4" name="Picture 3">
            <a:extLst>
              <a:ext uri="{FF2B5EF4-FFF2-40B4-BE49-F238E27FC236}">
                <a16:creationId xmlns:a16="http://schemas.microsoft.com/office/drawing/2014/main" xmlns="" id="{7B6DA3CA-BF0A-C236-0895-0DEDF650A6EC}"/>
              </a:ext>
            </a:extLst>
          </p:cNvPr>
          <p:cNvPicPr>
            <a:picLocks noChangeAspect="1"/>
          </p:cNvPicPr>
          <p:nvPr/>
        </p:nvPicPr>
        <p:blipFill>
          <a:blip r:embed="rId3"/>
          <a:stretch>
            <a:fillRect/>
          </a:stretch>
        </p:blipFill>
        <p:spPr>
          <a:xfrm>
            <a:off x="4267200" y="2628900"/>
            <a:ext cx="9296400" cy="7095485"/>
          </a:xfrm>
          <a:prstGeom prst="rect">
            <a:avLst/>
          </a:prstGeom>
        </p:spPr>
      </p:pic>
    </p:spTree>
    <p:extLst>
      <p:ext uri="{BB962C8B-B14F-4D97-AF65-F5344CB8AC3E}">
        <p14:creationId xmlns:p14="http://schemas.microsoft.com/office/powerpoint/2010/main" val="22206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xmlns=""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Picture 2">
            <a:extLst>
              <a:ext uri="{FF2B5EF4-FFF2-40B4-BE49-F238E27FC236}">
                <a16:creationId xmlns:a16="http://schemas.microsoft.com/office/drawing/2014/main" xmlns="" id="{67E93EE5-71C6-710F-85F3-C67C5928145A}"/>
              </a:ext>
            </a:extLst>
          </p:cNvPr>
          <p:cNvPicPr>
            <a:picLocks noChangeAspect="1"/>
          </p:cNvPicPr>
          <p:nvPr/>
        </p:nvPicPr>
        <p:blipFill>
          <a:blip r:embed="rId2"/>
          <a:stretch>
            <a:fillRect/>
          </a:stretch>
        </p:blipFill>
        <p:spPr>
          <a:xfrm>
            <a:off x="1600200" y="2857500"/>
            <a:ext cx="6759036" cy="5105400"/>
          </a:xfrm>
          <a:prstGeom prst="rect">
            <a:avLst/>
          </a:prstGeom>
        </p:spPr>
      </p:pic>
      <p:pic>
        <p:nvPicPr>
          <p:cNvPr id="4" name="Picture 3">
            <a:extLst>
              <a:ext uri="{FF2B5EF4-FFF2-40B4-BE49-F238E27FC236}">
                <a16:creationId xmlns:a16="http://schemas.microsoft.com/office/drawing/2014/main" xmlns="" id="{68DEFC35-F679-C297-A21C-CB0D120C358D}"/>
              </a:ext>
            </a:extLst>
          </p:cNvPr>
          <p:cNvPicPr>
            <a:picLocks noChangeAspect="1"/>
          </p:cNvPicPr>
          <p:nvPr/>
        </p:nvPicPr>
        <p:blipFill>
          <a:blip r:embed="rId3"/>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xmlns="" id="{5B6D4AF0-BFBB-567C-C0A5-D67BCB28ACB7}"/>
              </a:ext>
            </a:extLst>
          </p:cNvPr>
          <p:cNvSpPr/>
          <p:nvPr/>
        </p:nvSpPr>
        <p:spPr>
          <a:xfrm>
            <a:off x="9448800" y="3238500"/>
            <a:ext cx="85344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5400" dirty="0">
                <a:solidFill>
                  <a:schemeClr val="tx1"/>
                </a:solidFill>
                <a:latin typeface="Arial" panose="020B0604020202020204" pitchFamily="34" charset="0"/>
                <a:cs typeface="Arial" panose="020B0604020202020204" pitchFamily="34" charset="0"/>
              </a:rPr>
              <a:t>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an </a:t>
            </a:r>
            <a:r>
              <a:rPr lang="en-US" sz="5400" dirty="0" err="1">
                <a:solidFill>
                  <a:schemeClr val="tx1"/>
                </a:solidFill>
                <a:latin typeface="Arial" panose="020B0604020202020204" pitchFamily="34" charset="0"/>
                <a:cs typeface="Arial" panose="020B0604020202020204" pitchFamily="34" charset="0"/>
              </a:rPr>
              <a:t>toàn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có</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thể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dẫn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đến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cháy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nổ</a:t>
            </a:r>
            <a:r>
              <a:rPr lang="en-US" sz="5400" dirty="0">
                <a:solidFill>
                  <a:schemeClr val="tx1"/>
                </a:solidFill>
                <a:latin typeface="Arial" panose="020B0604020202020204" pitchFamily="34" charset="0"/>
                <a:cs typeface="Arial" panose="020B0604020202020204" pitchFamily="34" charset="0"/>
              </a:rPr>
              <a:t>.</a:t>
            </a:r>
          </a:p>
          <a:p>
            <a:pPr algn="just"/>
            <a:r>
              <a:rPr lang="en-US" sz="5400" b="1" dirty="0" err="1">
                <a:solidFill>
                  <a:schemeClr val="tx1"/>
                </a:solidFill>
                <a:latin typeface="Arial" panose="020B0604020202020204" pitchFamily="34" charset="0"/>
                <a:cs typeface="Arial" panose="020B0604020202020204" pitchFamily="34" charset="0"/>
              </a:rPr>
              <a:t>Cách</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phòng</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tránh</a:t>
            </a:r>
            <a:r>
              <a:rPr lang="en-US" sz="5400" b="1"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nên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tự</a:t>
            </a:r>
            <a:r>
              <a:rPr lang="en-US" sz="5400" dirty="0">
                <a:solidFill>
                  <a:schemeClr val="tx1"/>
                </a:solidFill>
                <a:latin typeface="Arial" panose="020B0604020202020204" pitchFamily="34" charset="0"/>
                <a:cs typeface="Arial" panose="020B0604020202020204" pitchFamily="34" charset="0"/>
              </a:rPr>
              <a:t> 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a:t>
            </a:r>
          </a:p>
        </p:txBody>
      </p:sp>
    </p:spTree>
    <p:extLst>
      <p:ext uri="{BB962C8B-B14F-4D97-AF65-F5344CB8AC3E}">
        <p14:creationId xmlns:p14="http://schemas.microsoft.com/office/powerpoint/2010/main" val="25253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xmlns=""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xmlns=""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xmlns="" id="{5B6D4AF0-BFBB-567C-C0A5-D67BCB28ACB7}"/>
              </a:ext>
            </a:extLst>
          </p:cNvPr>
          <p:cNvSpPr/>
          <p:nvPr/>
        </p:nvSpPr>
        <p:spPr>
          <a:xfrm>
            <a:off x="9220200" y="3238500"/>
            <a:ext cx="8763000" cy="507831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gần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Khi </a:t>
            </a:r>
            <a:r>
              <a:rPr lang="en-US" sz="5400" dirty="0" err="1">
                <a:solidFill>
                  <a:prstClr val="black"/>
                </a:solidFill>
                <a:latin typeface="Arial" panose="020B0604020202020204" pitchFamily="34" charset="0"/>
                <a:cs typeface="Arial" panose="020B0604020202020204" pitchFamily="34" charset="0"/>
              </a:rPr>
              <a:t>có</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tia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lửa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sẽ</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gây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cháy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nổ</a:t>
            </a:r>
            <a:r>
              <a:rPr lang="en-US" sz="5400" dirty="0">
                <a:solidFill>
                  <a:prstClr val="black"/>
                </a:solidFill>
                <a:latin typeface="Arial" panose="020B0604020202020204" pitchFamily="34" charset="0"/>
                <a:cs typeface="Arial" panose="020B0604020202020204" pitchFamily="34" charset="0"/>
              </a:rPr>
              <a:t>.</a:t>
            </a:r>
          </a:p>
          <a:p>
            <a:pPr lvl="0" algn="just"/>
            <a:r>
              <a:rPr lang="en-US" sz="5400" b="1" dirty="0" err="1">
                <a:solidFill>
                  <a:prstClr val="black"/>
                </a:solidFill>
                <a:latin typeface="Arial" panose="020B0604020202020204" pitchFamily="34" charset="0"/>
                <a:cs typeface="Arial" panose="020B0604020202020204" pitchFamily="34" charset="0"/>
              </a:rPr>
              <a:t>Cách</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phòng</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tránh</a:t>
            </a:r>
            <a:r>
              <a:rPr lang="en-US" sz="5400" b="1"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cách</a:t>
            </a:r>
            <a:r>
              <a:rPr lang="en-US" sz="5400" dirty="0">
                <a:solidFill>
                  <a:prstClr val="black"/>
                </a:solidFill>
                <a:latin typeface="Arial" panose="020B0604020202020204" pitchFamily="34" charset="0"/>
                <a:cs typeface="Arial" panose="020B0604020202020204" pitchFamily="34" charset="0"/>
              </a:rPr>
              <a:t> xa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tối</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thiểu</a:t>
            </a:r>
            <a:r>
              <a:rPr lang="en-US" sz="5400" dirty="0">
                <a:solidFill>
                  <a:prstClr val="black"/>
                </a:solidFill>
                <a:latin typeface="Arial" panose="020B0604020202020204" pitchFamily="34" charset="0"/>
                <a:cs typeface="Arial" panose="020B0604020202020204" pitchFamily="34" charset="0"/>
              </a:rPr>
              <a:t> 20 cm.</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xmlns="" id="{79F9D596-8062-0633-11C0-79FC39D1C4DF}"/>
              </a:ext>
            </a:extLst>
          </p:cNvPr>
          <p:cNvPicPr>
            <a:picLocks noChangeAspect="1"/>
          </p:cNvPicPr>
          <p:nvPr/>
        </p:nvPicPr>
        <p:blipFill>
          <a:blip r:embed="rId3"/>
          <a:stretch>
            <a:fillRect/>
          </a:stretch>
        </p:blipFill>
        <p:spPr>
          <a:xfrm>
            <a:off x="1295400" y="2857500"/>
            <a:ext cx="7258826" cy="5410200"/>
          </a:xfrm>
          <a:prstGeom prst="rect">
            <a:avLst/>
          </a:prstGeom>
        </p:spPr>
      </p:pic>
    </p:spTree>
    <p:extLst>
      <p:ext uri="{BB962C8B-B14F-4D97-AF65-F5344CB8AC3E}">
        <p14:creationId xmlns:p14="http://schemas.microsoft.com/office/powerpoint/2010/main" val="26218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xmlns=""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xmlns=""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xmlns=""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Đun nấu bằng bếp than sẽ thải ra nhiều khó và khí độc gây ô nhiễm môi trường. </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Hạn chế dùng bếp than.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6A8ECF20-156C-C298-A169-B5C7B4840F03}"/>
              </a:ext>
            </a:extLst>
          </p:cNvPr>
          <p:cNvPicPr>
            <a:picLocks noChangeAspect="1"/>
          </p:cNvPicPr>
          <p:nvPr/>
        </p:nvPicPr>
        <p:blipFill>
          <a:blip r:embed="rId3"/>
          <a:stretch>
            <a:fillRect/>
          </a:stretch>
        </p:blipFill>
        <p:spPr>
          <a:xfrm>
            <a:off x="990600" y="2933700"/>
            <a:ext cx="7138744" cy="5076825"/>
          </a:xfrm>
          <a:prstGeom prst="rect">
            <a:avLst/>
          </a:prstGeom>
        </p:spPr>
      </p:pic>
    </p:spTree>
    <p:extLst>
      <p:ext uri="{BB962C8B-B14F-4D97-AF65-F5344CB8AC3E}">
        <p14:creationId xmlns:p14="http://schemas.microsoft.com/office/powerpoint/2010/main" val="30753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xmlns=""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xmlns=""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xmlns=""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Điều chỉnh ngọn lửa ở bếp ga khi đun nấu có tác dụng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xmlns=""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xmlns="" id="{F0C3A590-68DF-5FEF-DC4C-4B10B78062A0}"/>
              </a:ext>
            </a:extLst>
          </p:cNvPr>
          <p:cNvSpPr txBox="1"/>
          <p:nvPr/>
        </p:nvSpPr>
        <p:spPr>
          <a:xfrm>
            <a:off x="5791200" y="52197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Điều chỉnh ngọn lửa bếp ga khi đun nấu giúp tiết kiệm ga và còn tránh được tính trạng thức ăn  bị trào ra ngoài hoặc bị cháy.</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xmlns=""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833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xmlns=""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xmlns=""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xmlns=""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Việc đi bộ, đi xe đạp hoặc đi phương tiện công cộng chạy bằng điện trong thành phố đã mang lại lợi ích gì?</a:t>
              </a:r>
            </a:p>
          </p:txBody>
        </p:sp>
      </p:grpSp>
      <p:sp>
        <p:nvSpPr>
          <p:cNvPr id="25" name="Freeform 5">
            <a:extLst>
              <a:ext uri="{FF2B5EF4-FFF2-40B4-BE49-F238E27FC236}">
                <a16:creationId xmlns:a16="http://schemas.microsoft.com/office/drawing/2014/main" xmlns=""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xmlns="" id="{F0C3A590-68DF-5FEF-DC4C-4B10B78062A0}"/>
              </a:ext>
            </a:extLst>
          </p:cNvPr>
          <p:cNvSpPr txBox="1"/>
          <p:nvPr/>
        </p:nvSpPr>
        <p:spPr>
          <a:xfrm>
            <a:off x="5791200" y="5219700"/>
            <a:ext cx="11582400" cy="4154984"/>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đi bộ, đi xe đạp hoặc đi các phương tiện công cộng chạy bằng điện trong thành phố giúp tiết kiệm năng lượng chất đốt và giảm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xmlns=""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673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xmlns=""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xmlns=""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xmlns=""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 Đề xuất thêm một số biện pháp phòng chống, chảy, nổ, ô nhiễm môi trường khi sử dụng chất đốt.</a:t>
              </a:r>
            </a:p>
          </p:txBody>
        </p:sp>
      </p:grpSp>
      <p:sp>
        <p:nvSpPr>
          <p:cNvPr id="25" name="Freeform 5">
            <a:extLst>
              <a:ext uri="{FF2B5EF4-FFF2-40B4-BE49-F238E27FC236}">
                <a16:creationId xmlns:a16="http://schemas.microsoft.com/office/drawing/2014/main" xmlns=""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xmlns="" id="{F0C3A590-68DF-5FEF-DC4C-4B10B78062A0}"/>
              </a:ext>
            </a:extLst>
          </p:cNvPr>
          <p:cNvSpPr txBox="1"/>
          <p:nvPr/>
        </p:nvSpPr>
        <p:spPr>
          <a:xfrm>
            <a:off x="5791200" y="5219700"/>
            <a:ext cx="11582400" cy="3693319"/>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Thường xuyên kiểm tra hệ thống sử dụng chất đốt theo định kì.</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Nhắc nhở mọi người trong gia đình về an toàn, cẩn thận khi sử dụng chất đốt.</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Tuyên truyền, vận động để nâng cao ý thức sử dụng phương tiện công cộng.</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xmlns=""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77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A yellow letters on a black background&#10;&#10;Description automatically generated">
            <a:extLst>
              <a:ext uri="{FF2B5EF4-FFF2-40B4-BE49-F238E27FC236}">
                <a16:creationId xmlns:a16="http://schemas.microsoft.com/office/drawing/2014/main" xmlns="" id="{357A229D-21CC-0F97-9867-2A10AFFF0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2019300"/>
            <a:ext cx="9753600" cy="3238500"/>
          </a:xfrm>
          <a:prstGeom prst="rect">
            <a:avLst/>
          </a:prstGeom>
        </p:spPr>
      </p:pic>
    </p:spTree>
    <p:extLst>
      <p:ext uri="{BB962C8B-B14F-4D97-AF65-F5344CB8AC3E}">
        <p14:creationId xmlns:p14="http://schemas.microsoft.com/office/powerpoint/2010/main" val="25733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rot="-1114005">
            <a:off x="2636224" y="835652"/>
            <a:ext cx="626729" cy="689660"/>
          </a:xfrm>
          <a:custGeom>
            <a:avLst/>
            <a:gdLst/>
            <a:ahLst/>
            <a:cxnLst/>
            <a:rect l="l" t="t" r="r" b="b"/>
            <a:pathLst>
              <a:path w="626729" h="689660">
                <a:moveTo>
                  <a:pt x="0" y="0"/>
                </a:moveTo>
                <a:lnTo>
                  <a:pt x="626728" y="0"/>
                </a:lnTo>
                <a:lnTo>
                  <a:pt x="626728" y="689660"/>
                </a:lnTo>
                <a:lnTo>
                  <a:pt x="0" y="6896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2785810">
            <a:off x="1957877" y="1493585"/>
            <a:ext cx="470423" cy="517660"/>
          </a:xfrm>
          <a:custGeom>
            <a:avLst/>
            <a:gdLst/>
            <a:ahLst/>
            <a:cxnLst/>
            <a:rect l="l" t="t" r="r" b="b"/>
            <a:pathLst>
              <a:path w="470423" h="517660">
                <a:moveTo>
                  <a:pt x="0" y="0"/>
                </a:moveTo>
                <a:lnTo>
                  <a:pt x="470423" y="0"/>
                </a:lnTo>
                <a:lnTo>
                  <a:pt x="470423" y="517659"/>
                </a:lnTo>
                <a:lnTo>
                  <a:pt x="0" y="5176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35247" y="1925879"/>
            <a:ext cx="8261265" cy="9329971"/>
          </a:xfrm>
          <a:custGeom>
            <a:avLst/>
            <a:gdLst/>
            <a:ahLst/>
            <a:cxnLst/>
            <a:rect l="l" t="t" r="r" b="b"/>
            <a:pathLst>
              <a:path w="8261265" h="9329971">
                <a:moveTo>
                  <a:pt x="0" y="0"/>
                </a:moveTo>
                <a:lnTo>
                  <a:pt x="8261265" y="0"/>
                </a:lnTo>
                <a:lnTo>
                  <a:pt x="8261265" y="9329972"/>
                </a:lnTo>
                <a:lnTo>
                  <a:pt x="0" y="93299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6934200" y="1866900"/>
            <a:ext cx="9411714" cy="2800263"/>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7239000" y="2095500"/>
            <a:ext cx="8593516" cy="2031325"/>
          </a:xfrm>
          <a:prstGeom prst="rect">
            <a:avLst/>
          </a:prstGeom>
        </p:spPr>
        <p:txBody>
          <a:bodyPr lIns="0" tIns="0" rIns="0" bIns="0" rtlCol="0" anchor="t">
            <a:spAutoFit/>
          </a:bodyPr>
          <a:lstStyle/>
          <a:p>
            <a:pPr algn="ctr"/>
            <a:r>
              <a:rPr lang="vi-VN" sz="6600" dirty="0">
                <a:solidFill>
                  <a:srgbClr val="FFFFFF"/>
                </a:solidFill>
                <a:latin typeface="Cambria" panose="02040503050406030204" pitchFamily="18" charset="0"/>
                <a:ea typeface="Cambria" panose="02040503050406030204" pitchFamily="18" charset="0"/>
                <a:cs typeface="Glacial Indifference"/>
                <a:sym typeface="Glacial Indifference"/>
              </a:rPr>
              <a:t>Nguyên nhân nào gây ra vụ hoả hoạn?</a:t>
            </a:r>
            <a:endParaRPr lang="en-US" sz="66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Freeform 4"/>
          <p:cNvSpPr/>
          <p:nvPr/>
        </p:nvSpPr>
        <p:spPr>
          <a:xfrm rot="726921">
            <a:off x="16229688" y="1564863"/>
            <a:ext cx="963809" cy="918247"/>
          </a:xfrm>
          <a:custGeom>
            <a:avLst/>
            <a:gdLst/>
            <a:ahLst/>
            <a:cxnLst/>
            <a:rect l="l" t="t" r="r" b="b"/>
            <a:pathLst>
              <a:path w="963809" h="918247">
                <a:moveTo>
                  <a:pt x="0" y="0"/>
                </a:moveTo>
                <a:lnTo>
                  <a:pt x="963809" y="0"/>
                </a:lnTo>
                <a:lnTo>
                  <a:pt x="963809" y="918247"/>
                </a:lnTo>
                <a:lnTo>
                  <a:pt x="0" y="9182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892200">
            <a:off x="11043390" y="8010356"/>
            <a:ext cx="611311" cy="582413"/>
          </a:xfrm>
          <a:custGeom>
            <a:avLst/>
            <a:gdLst/>
            <a:ahLst/>
            <a:cxnLst/>
            <a:rect l="l" t="t" r="r" b="b"/>
            <a:pathLst>
              <a:path w="611311" h="582413">
                <a:moveTo>
                  <a:pt x="0" y="0"/>
                </a:moveTo>
                <a:lnTo>
                  <a:pt x="611311" y="0"/>
                </a:lnTo>
                <a:lnTo>
                  <a:pt x="611311" y="582412"/>
                </a:lnTo>
                <a:lnTo>
                  <a:pt x="0" y="5824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rot="2785810">
            <a:off x="15672373" y="698315"/>
            <a:ext cx="600475" cy="660771"/>
          </a:xfrm>
          <a:custGeom>
            <a:avLst/>
            <a:gdLst/>
            <a:ahLst/>
            <a:cxnLst/>
            <a:rect l="l" t="t" r="r" b="b"/>
            <a:pathLst>
              <a:path w="600475" h="660771">
                <a:moveTo>
                  <a:pt x="0" y="0"/>
                </a:moveTo>
                <a:lnTo>
                  <a:pt x="600475" y="0"/>
                </a:lnTo>
                <a:lnTo>
                  <a:pt x="600475" y="660770"/>
                </a:lnTo>
                <a:lnTo>
                  <a:pt x="0" y="66077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11719196" y="8661455"/>
            <a:ext cx="272955" cy="297094"/>
          </a:xfrm>
          <a:custGeom>
            <a:avLst/>
            <a:gdLst/>
            <a:ahLst/>
            <a:cxnLst/>
            <a:rect l="l" t="t" r="r" b="b"/>
            <a:pathLst>
              <a:path w="272955" h="297094">
                <a:moveTo>
                  <a:pt x="0" y="0"/>
                </a:moveTo>
                <a:lnTo>
                  <a:pt x="272955" y="0"/>
                </a:lnTo>
                <a:lnTo>
                  <a:pt x="272955" y="297094"/>
                </a:lnTo>
                <a:lnTo>
                  <a:pt x="0" y="29709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8" name="Freeform 8"/>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10"/>
          <p:cNvSpPr/>
          <p:nvPr/>
        </p:nvSpPr>
        <p:spPr>
          <a:xfrm>
            <a:off x="-15240" y="4381500"/>
            <a:ext cx="6360894" cy="7273371"/>
          </a:xfrm>
          <a:custGeom>
            <a:avLst/>
            <a:gdLst/>
            <a:ahLst/>
            <a:cxnLst/>
            <a:rect l="l" t="t" r="r" b="b"/>
            <a:pathLst>
              <a:path w="6360894" h="7273371">
                <a:moveTo>
                  <a:pt x="0" y="0"/>
                </a:moveTo>
                <a:lnTo>
                  <a:pt x="6360893" y="0"/>
                </a:lnTo>
                <a:lnTo>
                  <a:pt x="6360893" y="7273371"/>
                </a:lnTo>
                <a:lnTo>
                  <a:pt x="0" y="727337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4" name="Freeform 3">
            <a:extLst>
              <a:ext uri="{FF2B5EF4-FFF2-40B4-BE49-F238E27FC236}">
                <a16:creationId xmlns:a16="http://schemas.microsoft.com/office/drawing/2014/main" xmlns="" id="{8F284975-E20C-62D1-5F84-315375778447}"/>
              </a:ext>
            </a:extLst>
          </p:cNvPr>
          <p:cNvSpPr/>
          <p:nvPr/>
        </p:nvSpPr>
        <p:spPr>
          <a:xfrm>
            <a:off x="11887200" y="6057900"/>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xmlns="" id="{4BB656E9-364C-8D6C-BD38-4C524867AF77}"/>
              </a:ext>
            </a:extLst>
          </p:cNvPr>
          <p:cNvPicPr>
            <a:picLocks noChangeAspect="1"/>
          </p:cNvPicPr>
          <p:nvPr/>
        </p:nvPicPr>
        <p:blipFill>
          <a:blip r:embed="rId15"/>
          <a:stretch>
            <a:fillRect/>
          </a:stretch>
        </p:blipFill>
        <p:spPr>
          <a:xfrm rot="21381855">
            <a:off x="5867400" y="342900"/>
            <a:ext cx="5279594" cy="1487553"/>
          </a:xfrm>
          <a:prstGeom prst="rect">
            <a:avLst/>
          </a:prstGeom>
        </p:spPr>
      </p:pic>
      <p:pic>
        <p:nvPicPr>
          <p:cNvPr id="17" name="Picture 16">
            <a:extLst>
              <a:ext uri="{FF2B5EF4-FFF2-40B4-BE49-F238E27FC236}">
                <a16:creationId xmlns:a16="http://schemas.microsoft.com/office/drawing/2014/main" xmlns="" id="{6AD63865-0E06-5B47-52EB-DADC9C327715}"/>
              </a:ext>
            </a:extLst>
          </p:cNvPr>
          <p:cNvPicPr>
            <a:picLocks noChangeAspect="1"/>
          </p:cNvPicPr>
          <p:nvPr/>
        </p:nvPicPr>
        <p:blipFill>
          <a:blip r:embed="rId16"/>
          <a:stretch>
            <a:fillRect/>
          </a:stretch>
        </p:blipFill>
        <p:spPr>
          <a:xfrm>
            <a:off x="3657600" y="800100"/>
            <a:ext cx="10763507" cy="7067738"/>
          </a:xfrm>
          <a:prstGeom prst="rect">
            <a:avLst/>
          </a:prstGeom>
        </p:spPr>
      </p:pic>
      <p:pic>
        <p:nvPicPr>
          <p:cNvPr id="11" name="Picture 10">
            <a:extLst>
              <a:ext uri="{FF2B5EF4-FFF2-40B4-BE49-F238E27FC236}">
                <a16:creationId xmlns:a16="http://schemas.microsoft.com/office/drawing/2014/main" xmlns="" id="{00FE85FF-9CBD-145C-6EF2-FAD45E9E6774}"/>
              </a:ext>
            </a:extLst>
          </p:cNvPr>
          <p:cNvPicPr>
            <a:picLocks noChangeAspect="1"/>
          </p:cNvPicPr>
          <p:nvPr/>
        </p:nvPicPr>
        <p:blipFill>
          <a:blip r:embed="rId17"/>
          <a:stretch>
            <a:fillRect/>
          </a:stretch>
        </p:blipFill>
        <p:spPr>
          <a:xfrm>
            <a:off x="7543800" y="5905500"/>
            <a:ext cx="430414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neon colored word on a black background&#10;&#10;Description automatically generated">
            <a:extLst>
              <a:ext uri="{FF2B5EF4-FFF2-40B4-BE49-F238E27FC236}">
                <a16:creationId xmlns:a16="http://schemas.microsoft.com/office/drawing/2014/main" xmlns="" id="{1734B449-980A-53F6-F157-B8BA4EFEFB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476500"/>
            <a:ext cx="10473836" cy="3560373"/>
          </a:xfrm>
          <a:prstGeom prst="rect">
            <a:avLst/>
          </a:prstGeom>
        </p:spPr>
      </p:pic>
    </p:spTree>
    <p:extLst>
      <p:ext uri="{BB962C8B-B14F-4D97-AF65-F5344CB8AC3E}">
        <p14:creationId xmlns:p14="http://schemas.microsoft.com/office/powerpoint/2010/main" val="8165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377835" y="2505424"/>
            <a:ext cx="14607145" cy="6453702"/>
          </a:xfrm>
          <a:custGeom>
            <a:avLst/>
            <a:gdLst/>
            <a:ahLst/>
            <a:cxnLst/>
            <a:rect l="l" t="t" r="r" b="b"/>
            <a:pathLst>
              <a:path w="14607145" h="6453702">
                <a:moveTo>
                  <a:pt x="0" y="0"/>
                </a:moveTo>
                <a:lnTo>
                  <a:pt x="14607145" y="0"/>
                </a:lnTo>
                <a:lnTo>
                  <a:pt x="14607145" y="6453703"/>
                </a:lnTo>
                <a:lnTo>
                  <a:pt x="0" y="64537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7848600" y="3695700"/>
            <a:ext cx="9688146" cy="3693319"/>
          </a:xfrm>
          <a:prstGeom prst="rect">
            <a:avLst/>
          </a:prstGeom>
        </p:spPr>
        <p:txBody>
          <a:bodyPr lIns="0" tIns="0" rIns="0" bIns="0" rtlCol="0" anchor="t">
            <a:spAutoFit/>
          </a:bodyPr>
          <a:lstStyle/>
          <a:p>
            <a:pPr algn="ctr"/>
            <a:r>
              <a:rPr lang="vi-VN" sz="8000" dirty="0">
                <a:solidFill>
                  <a:srgbClr val="FFFFFF"/>
                </a:solidFill>
                <a:latin typeface="Cambria" panose="02040503050406030204" pitchFamily="18" charset="0"/>
                <a:ea typeface="Cambria" panose="02040503050406030204" pitchFamily="18" charset="0"/>
                <a:cs typeface="Glacial Indifference"/>
                <a:sym typeface="Glacial Indifference"/>
              </a:rPr>
              <a:t>3. Sử dụng năng lượng chất đốt an toàn, tiết kiệm.</a:t>
            </a:r>
            <a:endParaRPr lang="en-US" sz="80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4"/>
          <p:cNvSpPr/>
          <p:nvPr/>
        </p:nvSpPr>
        <p:spPr>
          <a:xfrm>
            <a:off x="0" y="18607"/>
            <a:ext cx="8805112" cy="10834031"/>
          </a:xfrm>
          <a:custGeom>
            <a:avLst/>
            <a:gdLst/>
            <a:ahLst/>
            <a:cxnLst/>
            <a:rect l="l" t="t" r="r" b="b"/>
            <a:pathLst>
              <a:path w="8805112" h="10834031">
                <a:moveTo>
                  <a:pt x="0" y="0"/>
                </a:moveTo>
                <a:lnTo>
                  <a:pt x="8805112" y="0"/>
                </a:lnTo>
                <a:lnTo>
                  <a:pt x="8805112" y="10834030"/>
                </a:lnTo>
                <a:lnTo>
                  <a:pt x="0" y="108340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7A0FEDB-A581-1E9E-ACEB-11AB38FF2D1B}"/>
              </a:ext>
            </a:extLst>
          </p:cNvPr>
          <p:cNvGrpSpPr/>
          <p:nvPr/>
        </p:nvGrpSpPr>
        <p:grpSpPr>
          <a:xfrm>
            <a:off x="2133600" y="1943100"/>
            <a:ext cx="14782800" cy="5581228"/>
            <a:chOff x="2098934" y="2575361"/>
            <a:chExt cx="8536164" cy="1355733"/>
          </a:xfrm>
        </p:grpSpPr>
        <p:sp>
          <p:nvSpPr>
            <p:cNvPr id="3" name="Rounded Rectangle 12">
              <a:extLst>
                <a:ext uri="{FF2B5EF4-FFF2-40B4-BE49-F238E27FC236}">
                  <a16:creationId xmlns:a16="http://schemas.microsoft.com/office/drawing/2014/main" xmlns="" id="{40CF23B1-724A-51FC-B79B-09E1D390C9BF}"/>
                </a:ext>
              </a:extLst>
            </p:cNvPr>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46933"/>
                  </a:solidFill>
                  <a:latin typeface="UTM Avo" panose="02040603050506020204" pitchFamily="18" charset="0"/>
                </a:rPr>
                <a:t>Viết</a:t>
              </a:r>
              <a:r>
                <a:rPr lang="en-US" sz="4800" b="1" dirty="0">
                  <a:solidFill>
                    <a:srgbClr val="F46933"/>
                  </a:solidFill>
                  <a:latin typeface="UTM Avo" panose="02040603050506020204" pitchFamily="18" charset="0"/>
                </a:rPr>
                <a:t> 2 – 3 </a:t>
              </a:r>
              <a:r>
                <a:rPr lang="en-US" sz="4800" b="1" dirty="0" err="1">
                  <a:solidFill>
                    <a:srgbClr val="F46933"/>
                  </a:solidFill>
                  <a:latin typeface="UTM Avo" panose="02040603050506020204" pitchFamily="18" charset="0"/>
                </a:rPr>
                <a:t>câu</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về</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những</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ngày</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hè</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của</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em</a:t>
              </a:r>
              <a:endParaRPr lang="en-US" sz="4800" b="1" dirty="0">
                <a:solidFill>
                  <a:srgbClr val="F46933"/>
                </a:solidFill>
                <a:latin typeface="UTM Avo" panose="02040603050506020204" pitchFamily="18" charset="0"/>
              </a:endParaRPr>
            </a:p>
          </p:txBody>
        </p:sp>
        <p:sp>
          <p:nvSpPr>
            <p:cNvPr id="4" name="Rounded Rectangle 13">
              <a:extLst>
                <a:ext uri="{FF2B5EF4-FFF2-40B4-BE49-F238E27FC236}">
                  <a16:creationId xmlns:a16="http://schemas.microsoft.com/office/drawing/2014/main" xmlns="" id="{CD15C1BD-FAC2-580E-4CA9-CE1A6313A760}"/>
                </a:ext>
              </a:extLst>
            </p:cNvPr>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Các chất đốt khi ch</a:t>
              </a:r>
              <a:r>
                <a:rPr lang="en-US" sz="4800" dirty="0">
                  <a:solidFill>
                    <a:srgbClr val="002060"/>
                  </a:solidFill>
                  <a:latin typeface="Cambria" panose="02040503050406030204" pitchFamily="18" charset="0"/>
                  <a:ea typeface="Cambria" panose="02040503050406030204" pitchFamily="18" charset="0"/>
                </a:rPr>
                <a:t>á</a:t>
              </a:r>
              <a:r>
                <a:rPr lang="vi-VN" sz="4800" b="0" i="0" u="none" strike="noStrike" dirty="0">
                  <a:solidFill>
                    <a:srgbClr val="002060"/>
                  </a:solidFill>
                  <a:effectLst/>
                  <a:latin typeface="Cambria" panose="02040503050406030204" pitchFamily="18" charset="0"/>
                  <a:ea typeface="Cambria" panose="02040503050406030204" pitchFamily="18" charset="0"/>
                </a:rPr>
                <a:t>y đều sinh ra khí các-bô-níc, nhiều loại khí và chất độc khác làm ô nhiễm không khí, có hại cho con người, động vật, thực vật; làm han gỉ các đồ dùng, máy móc bằng kim loại,...</a:t>
              </a:r>
              <a:endParaRPr lang="vi-VN" sz="115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Việc sử dụng năng lượng chất đốt không đúng cách có thể gây cháy, nổ, ô nhiễm môi trường.</a:t>
              </a:r>
              <a:endParaRPr lang="vi-VN" sz="115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xmlns="" id="{18245F60-24C4-7A8D-274D-CE491ED2AEB0}"/>
              </a:ext>
            </a:extLst>
          </p:cNvPr>
          <p:cNvGrpSpPr/>
          <p:nvPr/>
        </p:nvGrpSpPr>
        <p:grpSpPr>
          <a:xfrm>
            <a:off x="3733800" y="952500"/>
            <a:ext cx="8915400" cy="2057401"/>
            <a:chOff x="7596554" y="2451917"/>
            <a:chExt cx="3908808" cy="1648761"/>
          </a:xfrm>
        </p:grpSpPr>
        <p:sp>
          <p:nvSpPr>
            <p:cNvPr id="22" name="Rounded Rectangle 10">
              <a:extLst>
                <a:ext uri="{FF2B5EF4-FFF2-40B4-BE49-F238E27FC236}">
                  <a16:creationId xmlns:a16="http://schemas.microsoft.com/office/drawing/2014/main" xmlns=""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xmlns="" id="{3F0B2A82-3DA8-0059-FC46-45127718D6C4}"/>
                </a:ext>
              </a:extLst>
            </p:cNvPr>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Khi đốt cháy các chất đốt, khí nào được thải ra?</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xmlns="" id="{0597F165-B2D8-072D-5B3F-8986D20AF489}"/>
              </a:ext>
            </a:extLst>
          </p:cNvPr>
          <p:cNvSpPr/>
          <p:nvPr/>
        </p:nvSpPr>
        <p:spPr>
          <a:xfrm>
            <a:off x="5410200" y="47625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xmlns=""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Các chất đốt khi cháy đều sinh ra khí các -bô -níc, nhiều loại khí và chất đ</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ộ</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 khác.</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xmlns=""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xmlns=""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xmlns=""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xmlns="" id="{3F0B2A82-3DA8-0059-FC46-45127718D6C4}"/>
                </a:ext>
              </a:extLst>
            </p:cNvPr>
            <p:cNvSpPr txBox="1"/>
            <p:nvPr/>
          </p:nvSpPr>
          <p:spPr>
            <a:xfrm>
              <a:off x="7658913" y="2610389"/>
              <a:ext cx="3751071" cy="13163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Những khí thải này có ảnh hưởng như thế nào đến môi trường và sức khoẻ con người?</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xmlns=""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xmlns=""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Những loại khí thải này làm ô nhiễm không khí, có hại cho con người, động vật, thực vật,..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xmlns=""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98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xmlns=""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xmlns=""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xmlns=""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Việc sử dụng chất đốt không đúng cách sẽ đến hậu quả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xmlns=""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xmlns=""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sử dụng chất đốt không đúng cách có thể sẽ gây cháy, nổ,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xmlns=""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67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577</Words>
  <Application>Microsoft Office PowerPoint</Application>
  <PresentationFormat>Custom</PresentationFormat>
  <Paragraphs>28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Mai</cp:lastModifiedBy>
  <cp:revision>46</cp:revision>
  <dcterms:created xsi:type="dcterms:W3CDTF">2006-08-16T00:00:00Z</dcterms:created>
  <dcterms:modified xsi:type="dcterms:W3CDTF">2026-01-20T06:25:55Z</dcterms:modified>
  <dc:identifier>DAGMZ9ajds0</dc:identifier>
</cp:coreProperties>
</file>