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sldIdLst>
    <p:sldId id="257" r:id="rId3"/>
    <p:sldId id="261" r:id="rId4"/>
    <p:sldId id="273" r:id="rId5"/>
    <p:sldId id="277" r:id="rId6"/>
    <p:sldId id="278" r:id="rId7"/>
    <p:sldId id="279" r:id="rId8"/>
    <p:sldId id="280" r:id="rId9"/>
    <p:sldId id="281" r:id="rId10"/>
    <p:sldId id="282" r:id="rId11"/>
    <p:sldId id="284" r:id="rId12"/>
    <p:sldId id="265" r:id="rId1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735835"/>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ea typeface="字魂107号-萌趣欢乐体" panose="00000500000000000000" pitchFamily="2" charset="-122"/>
              </a:rPr>
              <a:pPr defTabSz="1371600">
                <a:defRPr/>
              </a:pPr>
              <a:t>2026/1/20</a:t>
            </a:fld>
            <a:endParaRPr lang="zh-CN" altLang="en-US">
              <a:solidFill>
                <a:prstClr val="black">
                  <a:tint val="75000"/>
                </a:prstClr>
              </a:solidFill>
              <a:ea typeface="字魂107号-萌趣欢乐体" panose="00000500000000000000" pitchFamily="2" charset="-122"/>
            </a:endParaRPr>
          </a:p>
        </p:txBody>
      </p:sp>
      <p:sp>
        <p:nvSpPr>
          <p:cNvPr id="3" name="页脚占位符 2"/>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ea typeface="字魂107号-萌趣欢乐体" panose="00000500000000000000" pitchFamily="2" charset="-122"/>
            </a:endParaRPr>
          </a:p>
        </p:txBody>
      </p:sp>
      <p:sp>
        <p:nvSpPr>
          <p:cNvPr id="4" name="灯片编号占位符 3"/>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ea typeface="字魂107号-萌趣欢乐体" panose="00000500000000000000" pitchFamily="2" charset="-122"/>
              </a:rPr>
              <a:pPr algn="r" defTabSz="1371600">
                <a:defRPr/>
              </a:pPr>
              <a:t>‹#›</a:t>
            </a:fld>
            <a:endParaRPr lang="zh-CN" altLang="en-US">
              <a:solidFill>
                <a:prstClr val="black">
                  <a:tint val="75000"/>
                </a:prstClr>
              </a:solidFill>
              <a:ea typeface="字魂107号-萌趣欢乐体" panose="00000500000000000000" pitchFamily="2" charset="-122"/>
            </a:endParaRPr>
          </a:p>
        </p:txBody>
      </p:sp>
    </p:spTree>
    <p:extLst>
      <p:ext uri="{BB962C8B-B14F-4D97-AF65-F5344CB8AC3E}">
        <p14:creationId xmlns:p14="http://schemas.microsoft.com/office/powerpoint/2010/main" val="2890667931"/>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3460982" y="-3618993"/>
            <a:ext cx="10202783" cy="17440764"/>
          </a:xfrm>
          <a:prstGeom prst="rect">
            <a:avLst/>
          </a:prstGeom>
        </p:spPr>
      </p:pic>
    </p:spTree>
    <p:extLst>
      <p:ext uri="{BB962C8B-B14F-4D97-AF65-F5344CB8AC3E}">
        <p14:creationId xmlns:p14="http://schemas.microsoft.com/office/powerpoint/2010/main" val="3482148201"/>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3460982" y="-3618993"/>
            <a:ext cx="10202783" cy="17440764"/>
          </a:xfrm>
          <a:prstGeom prst="rect">
            <a:avLst/>
          </a:prstGeom>
        </p:spPr>
      </p:pic>
    </p:spTree>
    <p:extLst>
      <p:ext uri="{BB962C8B-B14F-4D97-AF65-F5344CB8AC3E}">
        <p14:creationId xmlns:p14="http://schemas.microsoft.com/office/powerpoint/2010/main" val="3532875418"/>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6013712" y="7415363"/>
            <a:ext cx="3570132" cy="3773801"/>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88151" y="7626379"/>
            <a:ext cx="3570132" cy="3773801"/>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5280803" y="7054877"/>
            <a:ext cx="3570132" cy="3773801"/>
          </a:xfrm>
          <a:prstGeom prst="rect">
            <a:avLst/>
          </a:prstGeom>
        </p:spPr>
      </p:pic>
      <p:sp>
        <p:nvSpPr>
          <p:cNvPr id="5" name="Rectangle 4"/>
          <p:cNvSpPr/>
          <p:nvPr userDrawn="1"/>
        </p:nvSpPr>
        <p:spPr>
          <a:xfrm>
            <a:off x="474785" y="395654"/>
            <a:ext cx="17461523" cy="9495693"/>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0721" y="-1059852"/>
            <a:ext cx="2911010" cy="2911010"/>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64684" y="-66732"/>
            <a:ext cx="2199164" cy="2199164"/>
          </a:xfrm>
          <a:prstGeom prst="rect">
            <a:avLst/>
          </a:prstGeom>
        </p:spPr>
      </p:pic>
    </p:spTree>
    <p:extLst>
      <p:ext uri="{BB962C8B-B14F-4D97-AF65-F5344CB8AC3E}">
        <p14:creationId xmlns:p14="http://schemas.microsoft.com/office/powerpoint/2010/main" val="229778923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xmlns="" id="{53A4A39B-A3F7-909C-45F9-EF3423D99FD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48248" y="190500"/>
            <a:ext cx="2438400" cy="2438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6486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ransition>
    <p:wipe/>
  </p:transition>
  <p:txStyles>
    <p:titleStyle>
      <a:lvl1pPr algn="l" defTabSz="1371600" rtl="0" eaLnBrk="1" latinLnBrk="0" hangingPunct="1">
        <a:lnSpc>
          <a:spcPct val="90000"/>
        </a:lnSpc>
        <a:spcBef>
          <a:spcPct val="0"/>
        </a:spcBef>
        <a:buNone/>
        <a:defRPr sz="6600" kern="1200">
          <a:solidFill>
            <a:schemeClr val="tx1"/>
          </a:solidFill>
          <a:latin typeface="+mj-lt"/>
          <a:ea typeface="字魂107号-萌趣欢乐体" panose="00000500000000000000" pitchFamily="2" charset="-122"/>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字魂107号-萌趣欢乐体" panose="00000500000000000000" pitchFamily="2" charset="-122"/>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字魂107号-萌趣欢乐体" panose="00000500000000000000" pitchFamily="2" charset="-122"/>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字魂107号-萌趣欢乐体" panose="00000500000000000000" pitchFamily="2" charset="-122"/>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字魂107号-萌趣欢乐体" panose="00000500000000000000" pitchFamily="2" charset="-122"/>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字魂107号-萌趣欢乐体" panose="00000500000000000000" pitchFamily="2"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12.png"/><Relationship Id="rId2" Type="http://schemas.openxmlformats.org/officeDocument/2006/relationships/image" Target="../media/image7.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51.sv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21.png"/><Relationship Id="rId2" Type="http://schemas.openxmlformats.org/officeDocument/2006/relationships/image" Target="../media/image15.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70.svg"/><Relationship Id="rId5" Type="http://schemas.openxmlformats.org/officeDocument/2006/relationships/image" Target="../media/image12.svg"/><Relationship Id="rId15" Type="http://schemas.openxmlformats.org/officeDocument/2006/relationships/image" Target="../media/image53.svg"/><Relationship Id="rId10" Type="http://schemas.openxmlformats.org/officeDocument/2006/relationships/image" Target="../media/image27.png"/><Relationship Id="rId4" Type="http://schemas.openxmlformats.org/officeDocument/2006/relationships/image" Target="../media/image7.png"/><Relationship Id="rId9" Type="http://schemas.openxmlformats.org/officeDocument/2006/relationships/image" Target="../media/image18.svg"/><Relationship Id="rId1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56.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51.svg"/><Relationship Id="rId3" Type="http://schemas.openxmlformats.org/officeDocument/2006/relationships/image" Target="../media/image36.svg"/><Relationship Id="rId7" Type="http://schemas.openxmlformats.org/officeDocument/2006/relationships/image" Target="../media/image20.svg"/><Relationship Id="rId12"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8.svg"/><Relationship Id="rId5" Type="http://schemas.openxmlformats.org/officeDocument/2006/relationships/image" Target="../media/image47.svg"/><Relationship Id="rId15" Type="http://schemas.openxmlformats.org/officeDocument/2006/relationships/image" Target="../media/image53.svg"/><Relationship Id="rId10" Type="http://schemas.openxmlformats.org/officeDocument/2006/relationships/image" Target="../media/image10.png"/><Relationship Id="rId4" Type="http://schemas.openxmlformats.org/officeDocument/2006/relationships/image" Target="../media/image19.png"/><Relationship Id="rId9" Type="http://schemas.openxmlformats.org/officeDocument/2006/relationships/image" Target="../media/image49.sv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56.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56.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56.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12.png"/><Relationship Id="rId2" Type="http://schemas.openxmlformats.org/officeDocument/2006/relationships/image" Target="../media/image7.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4.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8.sv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5" name="Group 5"/>
          <p:cNvGrpSpPr/>
          <p:nvPr/>
        </p:nvGrpSpPr>
        <p:grpSpPr>
          <a:xfrm>
            <a:off x="-449619" y="8450918"/>
            <a:ext cx="20367859" cy="3086100"/>
            <a:chOff x="0" y="0"/>
            <a:chExt cx="5364375" cy="812800"/>
          </a:xfrm>
        </p:grpSpPr>
        <p:sp>
          <p:nvSpPr>
            <p:cNvPr id="6" name="Freeform 6"/>
            <p:cNvSpPr/>
            <p:nvPr/>
          </p:nvSpPr>
          <p:spPr>
            <a:xfrm>
              <a:off x="0" y="0"/>
              <a:ext cx="5364375" cy="812800"/>
            </a:xfrm>
            <a:custGeom>
              <a:avLst/>
              <a:gdLst/>
              <a:ahLst/>
              <a:cxnLst/>
              <a:rect l="l" t="t" r="r" b="b"/>
              <a:pathLst>
                <a:path w="5364375" h="812800">
                  <a:moveTo>
                    <a:pt x="0" y="0"/>
                  </a:moveTo>
                  <a:lnTo>
                    <a:pt x="5364375" y="0"/>
                  </a:lnTo>
                  <a:lnTo>
                    <a:pt x="5364375" y="812800"/>
                  </a:lnTo>
                  <a:lnTo>
                    <a:pt x="0" y="812800"/>
                  </a:lnTo>
                  <a:close/>
                </a:path>
              </a:pathLst>
            </a:custGeom>
            <a:solidFill>
              <a:srgbClr val="FAB40D"/>
            </a:solidFill>
          </p:spPr>
          <p:txBody>
            <a:bodyPr/>
            <a:lstStyle/>
            <a:p>
              <a:endParaRPr lang="en-US"/>
            </a:p>
          </p:txBody>
        </p:sp>
        <p:sp>
          <p:nvSpPr>
            <p:cNvPr id="7" name="TextBox 7"/>
            <p:cNvSpPr txBox="1"/>
            <p:nvPr/>
          </p:nvSpPr>
          <p:spPr>
            <a:xfrm>
              <a:off x="0" y="-19050"/>
              <a:ext cx="5364375" cy="831850"/>
            </a:xfrm>
            <a:prstGeom prst="rect">
              <a:avLst/>
            </a:prstGeom>
          </p:spPr>
          <p:txBody>
            <a:bodyPr lIns="50800" tIns="50800" rIns="50800" bIns="50800" rtlCol="0" anchor="ctr"/>
            <a:lstStyle/>
            <a:p>
              <a:pPr algn="ctr">
                <a:lnSpc>
                  <a:spcPts val="3187"/>
                </a:lnSpc>
              </a:pPr>
              <a:endParaRPr/>
            </a:p>
          </p:txBody>
        </p:sp>
      </p:grpSp>
      <p:sp>
        <p:nvSpPr>
          <p:cNvPr id="8" name="Freeform 8"/>
          <p:cNvSpPr/>
          <p:nvPr/>
        </p:nvSpPr>
        <p:spPr>
          <a:xfrm>
            <a:off x="10320399" y="1218498"/>
            <a:ext cx="6300945" cy="8535763"/>
          </a:xfrm>
          <a:custGeom>
            <a:avLst/>
            <a:gdLst/>
            <a:ahLst/>
            <a:cxnLst/>
            <a:rect l="l" t="t" r="r" b="b"/>
            <a:pathLst>
              <a:path w="6300945" h="8535763">
                <a:moveTo>
                  <a:pt x="0" y="0"/>
                </a:moveTo>
                <a:lnTo>
                  <a:pt x="6300945" y="0"/>
                </a:lnTo>
                <a:lnTo>
                  <a:pt x="6300945" y="8535763"/>
                </a:lnTo>
                <a:lnTo>
                  <a:pt x="0" y="85357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5" name="Freeform 15"/>
          <p:cNvSpPr/>
          <p:nvPr/>
        </p:nvSpPr>
        <p:spPr>
          <a:xfrm>
            <a:off x="15045467" y="782640"/>
            <a:ext cx="3910547" cy="4267882"/>
          </a:xfrm>
          <a:custGeom>
            <a:avLst/>
            <a:gdLst/>
            <a:ahLst/>
            <a:cxnLst/>
            <a:rect l="l" t="t" r="r" b="b"/>
            <a:pathLst>
              <a:path w="3910547" h="4267882">
                <a:moveTo>
                  <a:pt x="0" y="0"/>
                </a:moveTo>
                <a:lnTo>
                  <a:pt x="3910548" y="0"/>
                </a:lnTo>
                <a:lnTo>
                  <a:pt x="3910548" y="4267882"/>
                </a:lnTo>
                <a:lnTo>
                  <a:pt x="0" y="426788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6" name="Freeform 16"/>
          <p:cNvSpPr/>
          <p:nvPr/>
        </p:nvSpPr>
        <p:spPr>
          <a:xfrm>
            <a:off x="773525" y="7183851"/>
            <a:ext cx="942940" cy="942940"/>
          </a:xfrm>
          <a:custGeom>
            <a:avLst/>
            <a:gdLst/>
            <a:ahLst/>
            <a:cxnLst/>
            <a:rect l="l" t="t" r="r" b="b"/>
            <a:pathLst>
              <a:path w="942940" h="942940">
                <a:moveTo>
                  <a:pt x="0" y="0"/>
                </a:moveTo>
                <a:lnTo>
                  <a:pt x="942939" y="0"/>
                </a:lnTo>
                <a:lnTo>
                  <a:pt x="942939" y="942940"/>
                </a:lnTo>
                <a:lnTo>
                  <a:pt x="0" y="94294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7" name="Freeform 17"/>
          <p:cNvSpPr/>
          <p:nvPr/>
        </p:nvSpPr>
        <p:spPr>
          <a:xfrm rot="-154898">
            <a:off x="8797407" y="2289802"/>
            <a:ext cx="916723" cy="916723"/>
          </a:xfrm>
          <a:custGeom>
            <a:avLst/>
            <a:gdLst/>
            <a:ahLst/>
            <a:cxnLst/>
            <a:rect l="l" t="t" r="r" b="b"/>
            <a:pathLst>
              <a:path w="916723" h="916723">
                <a:moveTo>
                  <a:pt x="0" y="0"/>
                </a:moveTo>
                <a:lnTo>
                  <a:pt x="916723" y="0"/>
                </a:lnTo>
                <a:lnTo>
                  <a:pt x="916723" y="916723"/>
                </a:lnTo>
                <a:lnTo>
                  <a:pt x="0" y="91672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8" name="Freeform 18"/>
          <p:cNvSpPr/>
          <p:nvPr/>
        </p:nvSpPr>
        <p:spPr>
          <a:xfrm>
            <a:off x="7086178" y="6706103"/>
            <a:ext cx="3382097" cy="2547237"/>
          </a:xfrm>
          <a:custGeom>
            <a:avLst/>
            <a:gdLst/>
            <a:ahLst/>
            <a:cxnLst/>
            <a:rect l="l" t="t" r="r" b="b"/>
            <a:pathLst>
              <a:path w="3382097" h="2547237">
                <a:moveTo>
                  <a:pt x="0" y="0"/>
                </a:moveTo>
                <a:lnTo>
                  <a:pt x="3382097" y="0"/>
                </a:lnTo>
                <a:lnTo>
                  <a:pt x="3382097" y="2547236"/>
                </a:lnTo>
                <a:lnTo>
                  <a:pt x="0" y="254723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9" name="Freeform 19"/>
          <p:cNvSpPr/>
          <p:nvPr/>
        </p:nvSpPr>
        <p:spPr>
          <a:xfrm rot="-233728" flipH="1">
            <a:off x="-2162785" y="617052"/>
            <a:ext cx="5145596" cy="823295"/>
          </a:xfrm>
          <a:custGeom>
            <a:avLst/>
            <a:gdLst/>
            <a:ahLst/>
            <a:cxnLst/>
            <a:rect l="l" t="t" r="r" b="b"/>
            <a:pathLst>
              <a:path w="5145596" h="823295">
                <a:moveTo>
                  <a:pt x="5145597" y="0"/>
                </a:moveTo>
                <a:lnTo>
                  <a:pt x="0" y="0"/>
                </a:lnTo>
                <a:lnTo>
                  <a:pt x="0" y="823296"/>
                </a:lnTo>
                <a:lnTo>
                  <a:pt x="5145597" y="823296"/>
                </a:lnTo>
                <a:lnTo>
                  <a:pt x="5145597"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endParaRPr lang="en-US"/>
          </a:p>
        </p:txBody>
      </p:sp>
      <p:sp>
        <p:nvSpPr>
          <p:cNvPr id="20" name="Freeform 20"/>
          <p:cNvSpPr/>
          <p:nvPr/>
        </p:nvSpPr>
        <p:spPr>
          <a:xfrm rot="213565">
            <a:off x="16298277" y="4170960"/>
            <a:ext cx="4610282" cy="737645"/>
          </a:xfrm>
          <a:custGeom>
            <a:avLst/>
            <a:gdLst/>
            <a:ahLst/>
            <a:cxnLst/>
            <a:rect l="l" t="t" r="r" b="b"/>
            <a:pathLst>
              <a:path w="4610282" h="737645">
                <a:moveTo>
                  <a:pt x="0" y="0"/>
                </a:moveTo>
                <a:lnTo>
                  <a:pt x="4610282" y="0"/>
                </a:lnTo>
                <a:lnTo>
                  <a:pt x="4610282" y="737645"/>
                </a:lnTo>
                <a:lnTo>
                  <a:pt x="0" y="73764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endParaRPr lang="en-US"/>
          </a:p>
        </p:txBody>
      </p:sp>
      <p:sp>
        <p:nvSpPr>
          <p:cNvPr id="21" name="Freeform 21"/>
          <p:cNvSpPr/>
          <p:nvPr/>
        </p:nvSpPr>
        <p:spPr>
          <a:xfrm flipH="1">
            <a:off x="1716464" y="7564851"/>
            <a:ext cx="4464247" cy="2366215"/>
          </a:xfrm>
          <a:custGeom>
            <a:avLst/>
            <a:gdLst/>
            <a:ahLst/>
            <a:cxnLst/>
            <a:rect l="l" t="t" r="r" b="b"/>
            <a:pathLst>
              <a:path w="4464247" h="2366215">
                <a:moveTo>
                  <a:pt x="4464247" y="0"/>
                </a:moveTo>
                <a:lnTo>
                  <a:pt x="0" y="0"/>
                </a:lnTo>
                <a:lnTo>
                  <a:pt x="0" y="2366215"/>
                </a:lnTo>
                <a:lnTo>
                  <a:pt x="4464247" y="2366215"/>
                </a:lnTo>
                <a:lnTo>
                  <a:pt x="4464247" y="0"/>
                </a:lnTo>
                <a:close/>
              </a:path>
            </a:pathLst>
          </a:custGeom>
          <a:blipFill>
            <a:blip r:embed="rId14">
              <a:extLst>
                <a:ext uri="{96DAC541-7B7A-43D3-8B79-37D633B846F1}">
                  <asvg:svgBlip xmlns:asvg="http://schemas.microsoft.com/office/drawing/2016/SVG/main" xmlns="" r:embed="rId15"/>
                </a:ext>
              </a:extLst>
            </a:blip>
            <a:stretch>
              <a:fillRect r="-10631" b="-34721"/>
            </a:stretch>
          </a:blipFill>
        </p:spPr>
        <p:txBody>
          <a:bodyPr/>
          <a:lstStyle/>
          <a:p>
            <a:endParaRPr lang="en-US"/>
          </a:p>
        </p:txBody>
      </p:sp>
      <p:pic>
        <p:nvPicPr>
          <p:cNvPr id="22" name="Picture 21">
            <a:extLst>
              <a:ext uri="{FF2B5EF4-FFF2-40B4-BE49-F238E27FC236}">
                <a16:creationId xmlns:a16="http://schemas.microsoft.com/office/drawing/2014/main" xmlns="" id="{220A077E-29BF-D91E-9598-D39DEF0DCB1F}"/>
              </a:ext>
            </a:extLst>
          </p:cNvPr>
          <p:cNvPicPr>
            <a:picLocks noChangeAspect="1"/>
          </p:cNvPicPr>
          <p:nvPr/>
        </p:nvPicPr>
        <p:blipFill>
          <a:blip r:embed="rId16"/>
          <a:stretch>
            <a:fillRect/>
          </a:stretch>
        </p:blipFill>
        <p:spPr>
          <a:xfrm>
            <a:off x="1066800" y="876300"/>
            <a:ext cx="8663167" cy="72487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47447" y="2019300"/>
            <a:ext cx="15790986" cy="5715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2057400" y="2628900"/>
            <a:ext cx="15316200" cy="4524315"/>
          </a:xfrm>
          <a:prstGeom prst="rect">
            <a:avLst/>
          </a:prstGeom>
          <a:noFill/>
        </p:spPr>
        <p:txBody>
          <a:bodyPr wrap="square" rtlCol="0">
            <a:spAutoFit/>
          </a:bodyPr>
          <a:lstStyle/>
          <a:p>
            <a:pPr lvl="0" algn="just" defTabSz="1371600">
              <a:defRPr/>
            </a:pPr>
            <a:r>
              <a:rPr lang="vi-VN" sz="7200" b="1" kern="0" dirty="0">
                <a:solidFill>
                  <a:prstClr val="black"/>
                </a:solidFill>
                <a:latin typeface="Cambria" panose="02040503050406030204" pitchFamily="18" charset="0"/>
                <a:ea typeface="Cambria" panose="02040503050406030204" pitchFamily="18" charset="0"/>
              </a:rPr>
              <a:t>Năng lượng mặt trời cần cho sự sống của mọi sinh vật trên Trái Đất. Con người đã sử dụng năng lượng mặt trời trong cuộc sống hằng ngày</a:t>
            </a:r>
            <a:endParaRPr kumimoji="0" lang="en-US" sz="7200" b="0"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4">
                <a:alphaModFix amt="6999"/>
                <a:extLst>
                  <a:ext uri="{96DAC541-7B7A-43D3-8B79-37D633B846F1}">
                    <asvg:svgBlip xmlns:asvg="http://schemas.microsoft.com/office/drawing/2016/SVG/main" xmlns="" r:embed="rId5"/>
                  </a:ext>
                </a:extLst>
              </a:blip>
              <a:stretch>
                <a:fillRect/>
              </a:stretch>
            </a:blipFill>
          </p:spPr>
          <p:txBody>
            <a:bodyPr/>
            <a:lstStyle/>
            <a:p>
              <a:endParaRPr lang="en-US"/>
            </a:p>
          </p:txBody>
        </p:sp>
      </p:grpSp>
      <p:grpSp>
        <p:nvGrpSpPr>
          <p:cNvPr id="5" name="Group 5"/>
          <p:cNvGrpSpPr/>
          <p:nvPr/>
        </p:nvGrpSpPr>
        <p:grpSpPr>
          <a:xfrm>
            <a:off x="-449619" y="9429720"/>
            <a:ext cx="20367859" cy="3086100"/>
            <a:chOff x="0" y="0"/>
            <a:chExt cx="5364375" cy="812800"/>
          </a:xfrm>
        </p:grpSpPr>
        <p:sp>
          <p:nvSpPr>
            <p:cNvPr id="6" name="Freeform 6"/>
            <p:cNvSpPr/>
            <p:nvPr/>
          </p:nvSpPr>
          <p:spPr>
            <a:xfrm>
              <a:off x="0" y="0"/>
              <a:ext cx="5364375" cy="812800"/>
            </a:xfrm>
            <a:custGeom>
              <a:avLst/>
              <a:gdLst/>
              <a:ahLst/>
              <a:cxnLst/>
              <a:rect l="l" t="t" r="r" b="b"/>
              <a:pathLst>
                <a:path w="5364375" h="812800">
                  <a:moveTo>
                    <a:pt x="0" y="0"/>
                  </a:moveTo>
                  <a:lnTo>
                    <a:pt x="5364375" y="0"/>
                  </a:lnTo>
                  <a:lnTo>
                    <a:pt x="5364375" y="812800"/>
                  </a:lnTo>
                  <a:lnTo>
                    <a:pt x="0" y="812800"/>
                  </a:lnTo>
                  <a:close/>
                </a:path>
              </a:pathLst>
            </a:custGeom>
            <a:solidFill>
              <a:srgbClr val="FAB40D"/>
            </a:solidFill>
          </p:spPr>
          <p:txBody>
            <a:bodyPr/>
            <a:lstStyle/>
            <a:p>
              <a:endParaRPr lang="en-US"/>
            </a:p>
          </p:txBody>
        </p:sp>
        <p:sp>
          <p:nvSpPr>
            <p:cNvPr id="7" name="TextBox 7"/>
            <p:cNvSpPr txBox="1"/>
            <p:nvPr/>
          </p:nvSpPr>
          <p:spPr>
            <a:xfrm>
              <a:off x="0" y="-19050"/>
              <a:ext cx="5364375" cy="831850"/>
            </a:xfrm>
            <a:prstGeom prst="rect">
              <a:avLst/>
            </a:prstGeom>
          </p:spPr>
          <p:txBody>
            <a:bodyPr lIns="50800" tIns="50800" rIns="50800" bIns="50800" rtlCol="0" anchor="ctr"/>
            <a:lstStyle/>
            <a:p>
              <a:pPr algn="ctr">
                <a:lnSpc>
                  <a:spcPts val="3187"/>
                </a:lnSpc>
              </a:pPr>
              <a:endParaRPr/>
            </a:p>
          </p:txBody>
        </p:sp>
      </p:grpSp>
      <p:sp>
        <p:nvSpPr>
          <p:cNvPr id="8" name="Freeform 8"/>
          <p:cNvSpPr/>
          <p:nvPr/>
        </p:nvSpPr>
        <p:spPr>
          <a:xfrm>
            <a:off x="11049000" y="1573970"/>
            <a:ext cx="7064649" cy="8707587"/>
          </a:xfrm>
          <a:custGeom>
            <a:avLst/>
            <a:gdLst/>
            <a:ahLst/>
            <a:cxnLst/>
            <a:rect l="l" t="t" r="r" b="b"/>
            <a:pathLst>
              <a:path w="10725092" h="12892689">
                <a:moveTo>
                  <a:pt x="0" y="0"/>
                </a:moveTo>
                <a:lnTo>
                  <a:pt x="10725092" y="0"/>
                </a:lnTo>
                <a:lnTo>
                  <a:pt x="10725092" y="12892689"/>
                </a:lnTo>
                <a:lnTo>
                  <a:pt x="0" y="1289268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9" name="Freeform 9"/>
          <p:cNvSpPr/>
          <p:nvPr/>
        </p:nvSpPr>
        <p:spPr>
          <a:xfrm>
            <a:off x="8020579" y="1633019"/>
            <a:ext cx="702613" cy="702613"/>
          </a:xfrm>
          <a:custGeom>
            <a:avLst/>
            <a:gdLst/>
            <a:ahLst/>
            <a:cxnLst/>
            <a:rect l="l" t="t" r="r" b="b"/>
            <a:pathLst>
              <a:path w="702613" h="702613">
                <a:moveTo>
                  <a:pt x="0" y="0"/>
                </a:moveTo>
                <a:lnTo>
                  <a:pt x="702612" y="0"/>
                </a:lnTo>
                <a:lnTo>
                  <a:pt x="702612" y="702613"/>
                </a:lnTo>
                <a:lnTo>
                  <a:pt x="0" y="70261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0" name="Freeform 10"/>
          <p:cNvSpPr/>
          <p:nvPr/>
        </p:nvSpPr>
        <p:spPr>
          <a:xfrm rot="-154898">
            <a:off x="16907994" y="2794413"/>
            <a:ext cx="702613" cy="702613"/>
          </a:xfrm>
          <a:custGeom>
            <a:avLst/>
            <a:gdLst/>
            <a:ahLst/>
            <a:cxnLst/>
            <a:rect l="l" t="t" r="r" b="b"/>
            <a:pathLst>
              <a:path w="702613" h="702613">
                <a:moveTo>
                  <a:pt x="0" y="0"/>
                </a:moveTo>
                <a:lnTo>
                  <a:pt x="702612" y="0"/>
                </a:lnTo>
                <a:lnTo>
                  <a:pt x="702612" y="702612"/>
                </a:lnTo>
                <a:lnTo>
                  <a:pt x="0" y="70261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4" name="Freeform 14"/>
          <p:cNvSpPr/>
          <p:nvPr/>
        </p:nvSpPr>
        <p:spPr>
          <a:xfrm>
            <a:off x="1153185" y="7801289"/>
            <a:ext cx="4393823" cy="742956"/>
          </a:xfrm>
          <a:custGeom>
            <a:avLst/>
            <a:gdLst/>
            <a:ahLst/>
            <a:cxnLst/>
            <a:rect l="l" t="t" r="r" b="b"/>
            <a:pathLst>
              <a:path w="4393823" h="742956">
                <a:moveTo>
                  <a:pt x="0" y="0"/>
                </a:moveTo>
                <a:lnTo>
                  <a:pt x="4393823" y="0"/>
                </a:lnTo>
                <a:lnTo>
                  <a:pt x="4393823" y="742956"/>
                </a:lnTo>
                <a:lnTo>
                  <a:pt x="0" y="74295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5" name="Freeform 15"/>
          <p:cNvSpPr/>
          <p:nvPr/>
        </p:nvSpPr>
        <p:spPr>
          <a:xfrm rot="-233728" flipH="1">
            <a:off x="-2097664" y="6519603"/>
            <a:ext cx="6501699" cy="1040272"/>
          </a:xfrm>
          <a:custGeom>
            <a:avLst/>
            <a:gdLst/>
            <a:ahLst/>
            <a:cxnLst/>
            <a:rect l="l" t="t" r="r" b="b"/>
            <a:pathLst>
              <a:path w="6501699" h="1040272">
                <a:moveTo>
                  <a:pt x="6501699" y="0"/>
                </a:moveTo>
                <a:lnTo>
                  <a:pt x="0" y="0"/>
                </a:lnTo>
                <a:lnTo>
                  <a:pt x="0" y="1040272"/>
                </a:lnTo>
                <a:lnTo>
                  <a:pt x="6501699" y="1040272"/>
                </a:lnTo>
                <a:lnTo>
                  <a:pt x="6501699"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endParaRPr lang="en-US"/>
          </a:p>
        </p:txBody>
      </p:sp>
      <p:sp>
        <p:nvSpPr>
          <p:cNvPr id="16" name="Freeform 16"/>
          <p:cNvSpPr/>
          <p:nvPr/>
        </p:nvSpPr>
        <p:spPr>
          <a:xfrm rot="213565">
            <a:off x="15093079" y="859889"/>
            <a:ext cx="6940652" cy="1110504"/>
          </a:xfrm>
          <a:custGeom>
            <a:avLst/>
            <a:gdLst/>
            <a:ahLst/>
            <a:cxnLst/>
            <a:rect l="l" t="t" r="r" b="b"/>
            <a:pathLst>
              <a:path w="6940652" h="1110504">
                <a:moveTo>
                  <a:pt x="0" y="0"/>
                </a:moveTo>
                <a:lnTo>
                  <a:pt x="6940652" y="0"/>
                </a:lnTo>
                <a:lnTo>
                  <a:pt x="6940652" y="1110504"/>
                </a:lnTo>
                <a:lnTo>
                  <a:pt x="0" y="111050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txBody>
          <a:bodyPr/>
          <a:lstStyle/>
          <a:p>
            <a:endParaRPr lang="en-US"/>
          </a:p>
        </p:txBody>
      </p:sp>
      <p:pic>
        <p:nvPicPr>
          <p:cNvPr id="17" name="Picture 16">
            <a:extLst>
              <a:ext uri="{FF2B5EF4-FFF2-40B4-BE49-F238E27FC236}">
                <a16:creationId xmlns:a16="http://schemas.microsoft.com/office/drawing/2014/main" xmlns="" id="{441F96DD-02A7-0CD8-D3E6-A428DB017301}"/>
              </a:ext>
            </a:extLst>
          </p:cNvPr>
          <p:cNvPicPr>
            <a:picLocks noChangeAspect="1"/>
          </p:cNvPicPr>
          <p:nvPr/>
        </p:nvPicPr>
        <p:blipFill>
          <a:blip r:embed="rId16"/>
          <a:stretch>
            <a:fillRect/>
          </a:stretch>
        </p:blipFill>
        <p:spPr>
          <a:xfrm>
            <a:off x="0" y="1943100"/>
            <a:ext cx="11997968" cy="4828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8" name="Group 8"/>
          <p:cNvGrpSpPr/>
          <p:nvPr/>
        </p:nvGrpSpPr>
        <p:grpSpPr>
          <a:xfrm>
            <a:off x="-449619" y="9429720"/>
            <a:ext cx="20367859" cy="3086100"/>
            <a:chOff x="0" y="0"/>
            <a:chExt cx="5364375" cy="812800"/>
          </a:xfrm>
        </p:grpSpPr>
        <p:sp>
          <p:nvSpPr>
            <p:cNvPr id="9" name="Freeform 9"/>
            <p:cNvSpPr/>
            <p:nvPr/>
          </p:nvSpPr>
          <p:spPr>
            <a:xfrm>
              <a:off x="0" y="0"/>
              <a:ext cx="5364375" cy="812800"/>
            </a:xfrm>
            <a:custGeom>
              <a:avLst/>
              <a:gdLst/>
              <a:ahLst/>
              <a:cxnLst/>
              <a:rect l="l" t="t" r="r" b="b"/>
              <a:pathLst>
                <a:path w="5364375" h="812800">
                  <a:moveTo>
                    <a:pt x="0" y="0"/>
                  </a:moveTo>
                  <a:lnTo>
                    <a:pt x="5364375" y="0"/>
                  </a:lnTo>
                  <a:lnTo>
                    <a:pt x="5364375" y="812800"/>
                  </a:lnTo>
                  <a:lnTo>
                    <a:pt x="0" y="812800"/>
                  </a:lnTo>
                  <a:close/>
                </a:path>
              </a:pathLst>
            </a:custGeom>
            <a:solidFill>
              <a:srgbClr val="FAB40D"/>
            </a:solidFill>
          </p:spPr>
          <p:txBody>
            <a:bodyPr/>
            <a:lstStyle/>
            <a:p>
              <a:endParaRPr lang="en-US"/>
            </a:p>
          </p:txBody>
        </p:sp>
        <p:sp>
          <p:nvSpPr>
            <p:cNvPr id="10" name="TextBox 10"/>
            <p:cNvSpPr txBox="1"/>
            <p:nvPr/>
          </p:nvSpPr>
          <p:spPr>
            <a:xfrm>
              <a:off x="0" y="-19050"/>
              <a:ext cx="5364375" cy="831850"/>
            </a:xfrm>
            <a:prstGeom prst="rect">
              <a:avLst/>
            </a:prstGeom>
          </p:spPr>
          <p:txBody>
            <a:bodyPr lIns="50800" tIns="50800" rIns="50800" bIns="50800" rtlCol="0" anchor="ctr"/>
            <a:lstStyle/>
            <a:p>
              <a:pPr algn="ctr">
                <a:lnSpc>
                  <a:spcPts val="3187"/>
                </a:lnSpc>
              </a:pPr>
              <a:endParaRPr/>
            </a:p>
          </p:txBody>
        </p:sp>
      </p:grpSp>
      <p:sp>
        <p:nvSpPr>
          <p:cNvPr id="24" name="Rounded Rectangle 13">
            <a:extLst>
              <a:ext uri="{FF2B5EF4-FFF2-40B4-BE49-F238E27FC236}">
                <a16:creationId xmlns:a16="http://schemas.microsoft.com/office/drawing/2014/main" xmlns="" id="{174C6EAB-0EED-1890-BE86-CE85F6FBC061}"/>
              </a:ext>
            </a:extLst>
          </p:cNvPr>
          <p:cNvSpPr/>
          <p:nvPr/>
        </p:nvSpPr>
        <p:spPr>
          <a:xfrm>
            <a:off x="685800" y="419100"/>
            <a:ext cx="16840200" cy="2044109"/>
          </a:xfrm>
          <a:prstGeom prst="roundRect">
            <a:avLst/>
          </a:prstGeom>
          <a:solidFill>
            <a:schemeClr val="bg1"/>
          </a:solidFill>
          <a:ln w="28575">
            <a:solidFill>
              <a:srgbClr val="D637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dirty="0">
                <a:solidFill>
                  <a:srgbClr val="002060"/>
                </a:solidFill>
                <a:latin typeface="Cambria" panose="02040503050406030204" pitchFamily="18" charset="0"/>
                <a:ea typeface="Cambria" panose="02040503050406030204" pitchFamily="18" charset="0"/>
                <a:cs typeface="Arial-Rounded" panose="020B0500000000000000" pitchFamily="34" charset="0"/>
              </a:rPr>
              <a:t>1. </a:t>
            </a:r>
            <a:r>
              <a:rPr lang="vi-VN" sz="4400" b="1" dirty="0">
                <a:solidFill>
                  <a:srgbClr val="002060"/>
                </a:solidFill>
                <a:latin typeface="Cambria" panose="02040503050406030204" pitchFamily="18" charset="0"/>
                <a:ea typeface="Cambria" panose="02040503050406030204" pitchFamily="18" charset="0"/>
                <a:cs typeface="Arial-Rounded" panose="020B0500000000000000" pitchFamily="34" charset="0"/>
              </a:rPr>
              <a:t>Quan sát hình 2 và cho biết con người sử dụng năng lượng mặt trời vào những việc gì trong cuộc sống.</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26" name="Picture 25">
            <a:extLst>
              <a:ext uri="{FF2B5EF4-FFF2-40B4-BE49-F238E27FC236}">
                <a16:creationId xmlns:a16="http://schemas.microsoft.com/office/drawing/2014/main" xmlns="" id="{CF9349EA-AF86-B83E-E74B-E3113E4811E9}"/>
              </a:ext>
            </a:extLst>
          </p:cNvPr>
          <p:cNvPicPr>
            <a:picLocks noChangeAspect="1"/>
          </p:cNvPicPr>
          <p:nvPr/>
        </p:nvPicPr>
        <p:blipFill>
          <a:blip r:embed="rId4"/>
          <a:stretch>
            <a:fillRect/>
          </a:stretch>
        </p:blipFill>
        <p:spPr>
          <a:xfrm>
            <a:off x="4724400" y="2705100"/>
            <a:ext cx="8686800" cy="65182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Rectangle: Rounded Corners 26">
            <a:extLst>
              <a:ext uri="{FF2B5EF4-FFF2-40B4-BE49-F238E27FC236}">
                <a16:creationId xmlns:a16="http://schemas.microsoft.com/office/drawing/2014/main" xmlns="" id="{0070C8E2-101F-44DC-3DD0-DFF7E3623097}"/>
              </a:ext>
            </a:extLst>
          </p:cNvPr>
          <p:cNvSpPr/>
          <p:nvPr/>
        </p:nvSpPr>
        <p:spPr>
          <a:xfrm>
            <a:off x="990600" y="4610100"/>
            <a:ext cx="3429000" cy="8382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Sản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xuất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muối</a:t>
            </a:r>
            <a:endParaRPr lang="en-US" sz="3200" b="1" dirty="0">
              <a:solidFill>
                <a:srgbClr val="FF0000"/>
              </a:solidFill>
              <a:latin typeface="Cambria" panose="02040503050406030204" pitchFamily="18" charset="0"/>
              <a:ea typeface="Cambria" panose="02040503050406030204" pitchFamily="18" charset="0"/>
            </a:endParaRPr>
          </a:p>
        </p:txBody>
      </p:sp>
      <p:sp>
        <p:nvSpPr>
          <p:cNvPr id="28" name="Rectangle: Rounded Corners 27">
            <a:extLst>
              <a:ext uri="{FF2B5EF4-FFF2-40B4-BE49-F238E27FC236}">
                <a16:creationId xmlns:a16="http://schemas.microsoft.com/office/drawing/2014/main" xmlns="" id="{D2C9DD34-DB9F-E5D2-4E4C-04FF43606075}"/>
              </a:ext>
            </a:extLst>
          </p:cNvPr>
          <p:cNvSpPr/>
          <p:nvPr/>
        </p:nvSpPr>
        <p:spPr>
          <a:xfrm>
            <a:off x="13639800" y="4305300"/>
            <a:ext cx="3429000" cy="8382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latin typeface="Cambria" panose="02040503050406030204" pitchFamily="18" charset="0"/>
                <a:ea typeface="Cambria" panose="02040503050406030204" pitchFamily="18" charset="0"/>
              </a:rPr>
              <a:t>Phơi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thóc</a:t>
            </a:r>
            <a:endParaRPr lang="en-US" sz="3600" b="1" dirty="0">
              <a:solidFill>
                <a:srgbClr val="FF0000"/>
              </a:solidFill>
              <a:latin typeface="Cambria" panose="02040503050406030204" pitchFamily="18" charset="0"/>
              <a:ea typeface="Cambria" panose="02040503050406030204" pitchFamily="18" charset="0"/>
            </a:endParaRPr>
          </a:p>
        </p:txBody>
      </p:sp>
      <p:sp>
        <p:nvSpPr>
          <p:cNvPr id="29" name="Rectangle: Rounded Corners 28">
            <a:extLst>
              <a:ext uri="{FF2B5EF4-FFF2-40B4-BE49-F238E27FC236}">
                <a16:creationId xmlns:a16="http://schemas.microsoft.com/office/drawing/2014/main" xmlns="" id="{35DD56BE-7682-B644-ED50-C0EAF8D15257}"/>
              </a:ext>
            </a:extLst>
          </p:cNvPr>
          <p:cNvSpPr/>
          <p:nvPr/>
        </p:nvSpPr>
        <p:spPr>
          <a:xfrm>
            <a:off x="1066800" y="7353300"/>
            <a:ext cx="3429000" cy="8382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Làm</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nóng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nước</a:t>
            </a:r>
            <a:endParaRPr lang="en-US" sz="3200" b="1" dirty="0">
              <a:solidFill>
                <a:srgbClr val="FF0000"/>
              </a:solidFill>
              <a:latin typeface="Cambria" panose="02040503050406030204" pitchFamily="18" charset="0"/>
              <a:ea typeface="Cambria" panose="02040503050406030204" pitchFamily="18" charset="0"/>
            </a:endParaRPr>
          </a:p>
        </p:txBody>
      </p:sp>
      <p:sp>
        <p:nvSpPr>
          <p:cNvPr id="30" name="Rectangle: Rounded Corners 29">
            <a:extLst>
              <a:ext uri="{FF2B5EF4-FFF2-40B4-BE49-F238E27FC236}">
                <a16:creationId xmlns:a16="http://schemas.microsoft.com/office/drawing/2014/main" xmlns="" id="{8EC7E75F-8242-D6F1-373D-CD60B0DDABC7}"/>
              </a:ext>
            </a:extLst>
          </p:cNvPr>
          <p:cNvSpPr/>
          <p:nvPr/>
        </p:nvSpPr>
        <p:spPr>
          <a:xfrm>
            <a:off x="13716000" y="7048500"/>
            <a:ext cx="3429000" cy="8382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latin typeface="Cambria" panose="02040503050406030204" pitchFamily="18" charset="0"/>
                <a:ea typeface="Cambria" panose="02040503050406030204" pitchFamily="18" charset="0"/>
              </a:rPr>
              <a:t>Sấy</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chuối</a:t>
            </a:r>
            <a:endParaRPr lang="en-US" sz="36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8" grpId="0" animBg="1"/>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xmlns="" id="{688E1B9D-33CC-2352-6540-35EDD4DCD78F}"/>
              </a:ext>
            </a:extLst>
          </p:cNvPr>
          <p:cNvGrpSpPr/>
          <p:nvPr/>
        </p:nvGrpSpPr>
        <p:grpSpPr>
          <a:xfrm>
            <a:off x="2209800" y="1104900"/>
            <a:ext cx="12192000" cy="2057401"/>
            <a:chOff x="7596554" y="2451917"/>
            <a:chExt cx="3908808" cy="1648761"/>
          </a:xfrm>
        </p:grpSpPr>
        <p:sp>
          <p:nvSpPr>
            <p:cNvPr id="6" name="Rounded Rectangle 10">
              <a:extLst>
                <a:ext uri="{FF2B5EF4-FFF2-40B4-BE49-F238E27FC236}">
                  <a16:creationId xmlns:a16="http://schemas.microsoft.com/office/drawing/2014/main" xmlns="" id="{B19E85B7-341F-C528-D4CE-C0C98E65387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xmlns="" id="{584B19B5-979F-5F3A-5F56-5200892DEE97}"/>
                </a:ext>
              </a:extLst>
            </p:cNvPr>
            <p:cNvSpPr txBox="1"/>
            <p:nvPr/>
          </p:nvSpPr>
          <p:spPr>
            <a:xfrm>
              <a:off x="7658913" y="2610389"/>
              <a:ext cx="3751071" cy="133286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Mặt trời có vai trò như thế nào trong việc sản xuất muối biển?</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1" name="Freeform 5">
            <a:extLst>
              <a:ext uri="{FF2B5EF4-FFF2-40B4-BE49-F238E27FC236}">
                <a16:creationId xmlns:a16="http://schemas.microsoft.com/office/drawing/2014/main" xmlns="" id="{002FD53F-A285-B26E-C3A8-3368E5A12D8D}"/>
              </a:ext>
            </a:extLst>
          </p:cNvPr>
          <p:cNvSpPr/>
          <p:nvPr/>
        </p:nvSpPr>
        <p:spPr>
          <a:xfrm>
            <a:off x="3886200" y="4914900"/>
            <a:ext cx="12344400" cy="3962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TextBox 8">
            <a:extLst>
              <a:ext uri="{FF2B5EF4-FFF2-40B4-BE49-F238E27FC236}">
                <a16:creationId xmlns:a16="http://schemas.microsoft.com/office/drawing/2014/main" xmlns="" id="{17C115A1-2F3D-A46F-4BF1-D98BB924A2A9}"/>
              </a:ext>
            </a:extLst>
          </p:cNvPr>
          <p:cNvSpPr txBox="1"/>
          <p:nvPr/>
        </p:nvSpPr>
        <p:spPr>
          <a:xfrm>
            <a:off x="4267200" y="5143500"/>
            <a:ext cx="11582400" cy="3046988"/>
          </a:xfrm>
          <a:prstGeom prst="rect">
            <a:avLst/>
          </a:prstGeom>
        </p:spPr>
        <p:txBody>
          <a:bodyPr wrap="square" lIns="0" tIns="0" rIns="0" bIns="0" rtlCol="0" anchor="t">
            <a:spAutoFit/>
          </a:bodyPr>
          <a:lstStyle/>
          <a:p>
            <a:pPr lvl="0" algn="just"/>
            <a:r>
              <a:rPr lang="vi-VN" sz="6600" dirty="0">
                <a:solidFill>
                  <a:srgbClr val="FFFFFF"/>
                </a:solidFill>
                <a:latin typeface="Cambria" panose="02040503050406030204" pitchFamily="18" charset="0"/>
                <a:ea typeface="Cambria" panose="02040503050406030204" pitchFamily="18" charset="0"/>
                <a:cs typeface="Glacial Indifference"/>
                <a:sym typeface="Glacial Indifference"/>
              </a:rPr>
              <a:t>Mặt trời cung cấp năng lượng để làm bay hơi nước biển, tạo điều kiện cho muối kết tinh lại.</a:t>
            </a:r>
            <a:endParaRPr kumimoji="0" lang="en-US" sz="66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13" name="Freeform 9">
            <a:extLst>
              <a:ext uri="{FF2B5EF4-FFF2-40B4-BE49-F238E27FC236}">
                <a16:creationId xmlns:a16="http://schemas.microsoft.com/office/drawing/2014/main" xmlns="" id="{16C03ADF-59B3-3FE6-3491-AED920F27BB0}"/>
              </a:ext>
            </a:extLst>
          </p:cNvPr>
          <p:cNvSpPr>
            <a:spLocks/>
          </p:cNvSpPr>
          <p:nvPr/>
        </p:nvSpPr>
        <p:spPr bwMode="gray">
          <a:xfrm rot="1198535" flipH="1">
            <a:off x="2327000" y="34368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8" name="AutoShape 2" descr="Transparent Cartoon Sun PNG Clipart Picture​ | Gallery Yopriceville -  High-Quality Free Images and Transparent PNG Clipart">
            <a:extLst>
              <a:ext uri="{FF2B5EF4-FFF2-40B4-BE49-F238E27FC236}">
                <a16:creationId xmlns:a16="http://schemas.microsoft.com/office/drawing/2014/main" xmlns="" id="{B690BCB1-0004-A674-C64A-A02825E87ED9}"/>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descr="A yellow sun with a smiling face&#10;&#10;Description automatically generated">
            <a:extLst>
              <a:ext uri="{FF2B5EF4-FFF2-40B4-BE49-F238E27FC236}">
                <a16:creationId xmlns:a16="http://schemas.microsoft.com/office/drawing/2014/main" xmlns="" id="{CF534672-B22C-B891-F176-71EB71586E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39800" y="-5443"/>
            <a:ext cx="5867410" cy="5867410"/>
          </a:xfrm>
          <a:prstGeom prst="rect">
            <a:avLst/>
          </a:prstGeom>
        </p:spPr>
      </p:pic>
    </p:spTree>
    <p:extLst>
      <p:ext uri="{BB962C8B-B14F-4D97-AF65-F5344CB8AC3E}">
        <p14:creationId xmlns:p14="http://schemas.microsoft.com/office/powerpoint/2010/main" val="334183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rot="171777">
            <a:off x="4033524" y="3236544"/>
            <a:ext cx="3045976" cy="2924091"/>
          </a:xfrm>
          <a:custGeom>
            <a:avLst/>
            <a:gdLst/>
            <a:ahLst/>
            <a:cxnLst/>
            <a:rect l="l" t="t" r="r" b="b"/>
            <a:pathLst>
              <a:path w="4765653" h="4765653">
                <a:moveTo>
                  <a:pt x="0" y="0"/>
                </a:moveTo>
                <a:lnTo>
                  <a:pt x="4765652" y="0"/>
                </a:lnTo>
                <a:lnTo>
                  <a:pt x="4765652" y="4765653"/>
                </a:lnTo>
                <a:lnTo>
                  <a:pt x="0" y="476565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 9"/>
          <p:cNvGrpSpPr/>
          <p:nvPr/>
        </p:nvGrpSpPr>
        <p:grpSpPr>
          <a:xfrm>
            <a:off x="-449619" y="9429720"/>
            <a:ext cx="20367859" cy="3086100"/>
            <a:chOff x="0" y="0"/>
            <a:chExt cx="5364375" cy="812800"/>
          </a:xfrm>
        </p:grpSpPr>
        <p:sp>
          <p:nvSpPr>
            <p:cNvPr id="10" name="Freeform 10"/>
            <p:cNvSpPr/>
            <p:nvPr/>
          </p:nvSpPr>
          <p:spPr>
            <a:xfrm>
              <a:off x="0" y="0"/>
              <a:ext cx="5364375" cy="812800"/>
            </a:xfrm>
            <a:custGeom>
              <a:avLst/>
              <a:gdLst/>
              <a:ahLst/>
              <a:cxnLst/>
              <a:rect l="l" t="t" r="r" b="b"/>
              <a:pathLst>
                <a:path w="5364375" h="812800">
                  <a:moveTo>
                    <a:pt x="0" y="0"/>
                  </a:moveTo>
                  <a:lnTo>
                    <a:pt x="5364375" y="0"/>
                  </a:lnTo>
                  <a:lnTo>
                    <a:pt x="5364375" y="812800"/>
                  </a:lnTo>
                  <a:lnTo>
                    <a:pt x="0" y="812800"/>
                  </a:lnTo>
                  <a:close/>
                </a:path>
              </a:pathLst>
            </a:custGeom>
            <a:solidFill>
              <a:srgbClr val="FAB40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0" y="-19050"/>
              <a:ext cx="5364375" cy="831850"/>
            </a:xfrm>
            <a:prstGeom prst="rect">
              <a:avLst/>
            </a:prstGeom>
          </p:spPr>
          <p:txBody>
            <a:bodyPr lIns="50800" tIns="50800" rIns="50800" bIns="50800" rtlCol="0" anchor="ctr"/>
            <a:lstStyle/>
            <a:p>
              <a:pPr marL="0" marR="0" lvl="0" indent="0" algn="ctr" defTabSz="914400" rtl="0" eaLnBrk="1" fontAlgn="auto" latinLnBrk="0" hangingPunct="1">
                <a:lnSpc>
                  <a:spcPts val="318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Freeform 12"/>
          <p:cNvSpPr/>
          <p:nvPr/>
        </p:nvSpPr>
        <p:spPr>
          <a:xfrm>
            <a:off x="377112" y="5728866"/>
            <a:ext cx="5463431" cy="4114800"/>
          </a:xfrm>
          <a:custGeom>
            <a:avLst/>
            <a:gdLst/>
            <a:ahLst/>
            <a:cxnLst/>
            <a:rect l="l" t="t" r="r" b="b"/>
            <a:pathLst>
              <a:path w="5463431" h="4114800">
                <a:moveTo>
                  <a:pt x="0" y="0"/>
                </a:moveTo>
                <a:lnTo>
                  <a:pt x="5463431" y="0"/>
                </a:lnTo>
                <a:lnTo>
                  <a:pt x="5463431"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rot="-435936">
            <a:off x="1504439" y="2274326"/>
            <a:ext cx="2627023" cy="2948699"/>
          </a:xfrm>
          <a:custGeom>
            <a:avLst/>
            <a:gdLst/>
            <a:ahLst/>
            <a:cxnLst/>
            <a:rect l="l" t="t" r="r" b="b"/>
            <a:pathLst>
              <a:path w="2627023" h="2948699">
                <a:moveTo>
                  <a:pt x="0" y="0"/>
                </a:moveTo>
                <a:lnTo>
                  <a:pt x="2627023" y="0"/>
                </a:lnTo>
                <a:lnTo>
                  <a:pt x="2627023" y="2948699"/>
                </a:lnTo>
                <a:lnTo>
                  <a:pt x="0" y="294869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753368" y="4341340"/>
            <a:ext cx="866035" cy="866035"/>
          </a:xfrm>
          <a:custGeom>
            <a:avLst/>
            <a:gdLst/>
            <a:ahLst/>
            <a:cxnLst/>
            <a:rect l="l" t="t" r="r" b="b"/>
            <a:pathLst>
              <a:path w="866035" h="866035">
                <a:moveTo>
                  <a:pt x="0" y="0"/>
                </a:moveTo>
                <a:lnTo>
                  <a:pt x="866035" y="0"/>
                </a:lnTo>
                <a:lnTo>
                  <a:pt x="866035" y="866035"/>
                </a:lnTo>
                <a:lnTo>
                  <a:pt x="0" y="86603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rot="-154898">
            <a:off x="15711441" y="3569496"/>
            <a:ext cx="1027509" cy="1027509"/>
          </a:xfrm>
          <a:custGeom>
            <a:avLst/>
            <a:gdLst/>
            <a:ahLst/>
            <a:cxnLst/>
            <a:rect l="l" t="t" r="r" b="b"/>
            <a:pathLst>
              <a:path w="1027509" h="1027509">
                <a:moveTo>
                  <a:pt x="0" y="0"/>
                </a:moveTo>
                <a:lnTo>
                  <a:pt x="1027509" y="0"/>
                </a:lnTo>
                <a:lnTo>
                  <a:pt x="1027509" y="1027509"/>
                </a:lnTo>
                <a:lnTo>
                  <a:pt x="0" y="102750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rot="-233728" flipH="1">
            <a:off x="-2222150" y="508564"/>
            <a:ext cx="6501699" cy="1040272"/>
          </a:xfrm>
          <a:custGeom>
            <a:avLst/>
            <a:gdLst/>
            <a:ahLst/>
            <a:cxnLst/>
            <a:rect l="l" t="t" r="r" b="b"/>
            <a:pathLst>
              <a:path w="6501699" h="1040272">
                <a:moveTo>
                  <a:pt x="6501700" y="0"/>
                </a:moveTo>
                <a:lnTo>
                  <a:pt x="0" y="0"/>
                </a:lnTo>
                <a:lnTo>
                  <a:pt x="0" y="1040272"/>
                </a:lnTo>
                <a:lnTo>
                  <a:pt x="6501700" y="1040272"/>
                </a:lnTo>
                <a:lnTo>
                  <a:pt x="650170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rot="213565">
            <a:off x="13843377" y="666197"/>
            <a:ext cx="6940652" cy="1110504"/>
          </a:xfrm>
          <a:custGeom>
            <a:avLst/>
            <a:gdLst/>
            <a:ahLst/>
            <a:cxnLst/>
            <a:rect l="l" t="t" r="r" b="b"/>
            <a:pathLst>
              <a:path w="6940652" h="1110504">
                <a:moveTo>
                  <a:pt x="0" y="0"/>
                </a:moveTo>
                <a:lnTo>
                  <a:pt x="6940653" y="0"/>
                </a:lnTo>
                <a:lnTo>
                  <a:pt x="6940653" y="1110504"/>
                </a:lnTo>
                <a:lnTo>
                  <a:pt x="0" y="111050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22">
            <a:extLst>
              <a:ext uri="{FF2B5EF4-FFF2-40B4-BE49-F238E27FC236}">
                <a16:creationId xmlns:a16="http://schemas.microsoft.com/office/drawing/2014/main" xmlns="" id="{EB126BE5-EA7C-97C0-2D2F-D4202DEBD5A3}"/>
              </a:ext>
            </a:extLst>
          </p:cNvPr>
          <p:cNvSpPr txBox="1"/>
          <p:nvPr/>
        </p:nvSpPr>
        <p:spPr>
          <a:xfrm>
            <a:off x="7162800" y="2857500"/>
            <a:ext cx="10591800" cy="3416320"/>
          </a:xfrm>
          <a:prstGeom prst="rect">
            <a:avLst/>
          </a:prstGeom>
          <a:noFill/>
        </p:spPr>
        <p:txBody>
          <a:bodyPr wrap="square" rtlCol="0">
            <a:spAutoFit/>
          </a:bodyPr>
          <a:lstStyle/>
          <a:p>
            <a:pPr lvl="0" algn="ctr"/>
            <a:r>
              <a:rPr lang="vi-VN" sz="7200" b="1" dirty="0">
                <a:solidFill>
                  <a:prstClr val="white"/>
                </a:solidFill>
                <a:latin typeface="Cambria" panose="02040503050406030204" pitchFamily="18" charset="0"/>
                <a:ea typeface="Cambria" panose="02040503050406030204" pitchFamily="18" charset="0"/>
              </a:rPr>
              <a:t>Hoạt động 2: Năng lượng điện được tạo ra từ năng lượng mặt trời</a:t>
            </a:r>
            <a:endParaRPr kumimoji="0" lang="en-US" sz="7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6997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Rectangle: Rounded Corners 7">
            <a:extLst>
              <a:ext uri="{FF2B5EF4-FFF2-40B4-BE49-F238E27FC236}">
                <a16:creationId xmlns:a16="http://schemas.microsoft.com/office/drawing/2014/main" xmlns="" id="{8CEDBDF4-F04D-B640-B4D1-B201F3483FD7}"/>
              </a:ext>
            </a:extLst>
          </p:cNvPr>
          <p:cNvSpPr/>
          <p:nvPr/>
        </p:nvSpPr>
        <p:spPr>
          <a:xfrm>
            <a:off x="3962400" y="266700"/>
            <a:ext cx="9753600" cy="1143000"/>
          </a:xfrm>
          <a:prstGeom prst="round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t>Quan </a:t>
            </a:r>
            <a:r>
              <a:rPr lang="en-US" sz="4400" dirty="0" err="1"/>
              <a:t>sát</a:t>
            </a:r>
            <a:r>
              <a:rPr lang="en-US" sz="4400" dirty="0"/>
              <a:t> </a:t>
            </a:r>
            <a:r>
              <a:rPr lang="en-US" sz="4400" dirty="0" err="1"/>
              <a:t>hình</a:t>
            </a:r>
            <a:r>
              <a:rPr lang="en-US" sz="4400" dirty="0"/>
              <a:t> 3 </a:t>
            </a:r>
            <a:r>
              <a:rPr lang="en-US" sz="4400" dirty="0" err="1"/>
              <a:t>và</a:t>
            </a:r>
            <a:r>
              <a:rPr lang="en-US" sz="4400" dirty="0"/>
              <a:t> </a:t>
            </a:r>
            <a:r>
              <a:rPr lang="en-US" sz="4400" dirty="0" err="1"/>
              <a:t>cho</a:t>
            </a:r>
            <a:r>
              <a:rPr lang="en-US" sz="4400" dirty="0"/>
              <a:t> </a:t>
            </a:r>
            <a:r>
              <a:rPr lang="en-US" sz="4400" dirty="0" err="1"/>
              <a:t>biết</a:t>
            </a:r>
            <a:r>
              <a:rPr lang="en-US" sz="4400" dirty="0"/>
              <a:t>:</a:t>
            </a:r>
          </a:p>
        </p:txBody>
      </p:sp>
      <p:pic>
        <p:nvPicPr>
          <p:cNvPr id="10" name="Picture 9">
            <a:extLst>
              <a:ext uri="{FF2B5EF4-FFF2-40B4-BE49-F238E27FC236}">
                <a16:creationId xmlns:a16="http://schemas.microsoft.com/office/drawing/2014/main" xmlns="" id="{0D0F2660-6ACA-2CCC-B206-0396731E2733}"/>
              </a:ext>
            </a:extLst>
          </p:cNvPr>
          <p:cNvPicPr>
            <a:picLocks noChangeAspect="1"/>
          </p:cNvPicPr>
          <p:nvPr/>
        </p:nvPicPr>
        <p:blipFill>
          <a:blip r:embed="rId4"/>
          <a:stretch>
            <a:fillRect/>
          </a:stretch>
        </p:blipFill>
        <p:spPr>
          <a:xfrm>
            <a:off x="2286000" y="2095500"/>
            <a:ext cx="7537066" cy="3733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a:extLst>
              <a:ext uri="{FF2B5EF4-FFF2-40B4-BE49-F238E27FC236}">
                <a16:creationId xmlns:a16="http://schemas.microsoft.com/office/drawing/2014/main" xmlns="" id="{70B3E11F-B92A-21C8-11CF-AF59F10990AA}"/>
              </a:ext>
            </a:extLst>
          </p:cNvPr>
          <p:cNvPicPr>
            <a:picLocks noChangeAspect="1"/>
          </p:cNvPicPr>
          <p:nvPr/>
        </p:nvPicPr>
        <p:blipFill>
          <a:blip r:embed="rId5"/>
          <a:stretch>
            <a:fillRect/>
          </a:stretch>
        </p:blipFill>
        <p:spPr>
          <a:xfrm>
            <a:off x="10972800" y="2095500"/>
            <a:ext cx="6676571" cy="701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extBox 15">
            <a:extLst>
              <a:ext uri="{FF2B5EF4-FFF2-40B4-BE49-F238E27FC236}">
                <a16:creationId xmlns:a16="http://schemas.microsoft.com/office/drawing/2014/main" xmlns="" id="{2F7A990F-BBD6-913C-CCD4-2919A7AFEBDE}"/>
              </a:ext>
            </a:extLst>
          </p:cNvPr>
          <p:cNvSpPr txBox="1"/>
          <p:nvPr/>
        </p:nvSpPr>
        <p:spPr>
          <a:xfrm>
            <a:off x="304800" y="6515100"/>
            <a:ext cx="10591800" cy="2862322"/>
          </a:xfrm>
          <a:prstGeom prst="rect">
            <a:avLst/>
          </a:prstGeom>
          <a:noFill/>
        </p:spPr>
        <p:txBody>
          <a:bodyPr wrap="square" rtlCol="0">
            <a:spAutoFit/>
          </a:bodyPr>
          <a:lstStyle/>
          <a:p>
            <a:pPr algn="just"/>
            <a:r>
              <a:rPr lang="en-US" sz="3600" b="1" i="0" dirty="0">
                <a:solidFill>
                  <a:schemeClr val="bg1"/>
                </a:solidFill>
                <a:effectLst/>
                <a:latin typeface="Cambria" panose="02040503050406030204" pitchFamily="18" charset="0"/>
                <a:ea typeface="Cambria" panose="02040503050406030204" pitchFamily="18" charset="0"/>
              </a:rPr>
              <a:t>- </a:t>
            </a:r>
            <a:r>
              <a:rPr lang="vi-VN" sz="3600" b="1" i="0" dirty="0">
                <a:solidFill>
                  <a:schemeClr val="bg1"/>
                </a:solidFill>
                <a:effectLst/>
                <a:latin typeface="Cambria" panose="02040503050406030204" pitchFamily="18" charset="0"/>
                <a:ea typeface="Cambria" panose="02040503050406030204" pitchFamily="18" charset="0"/>
              </a:rPr>
              <a:t>Năng lượng điện được tạo ra từ năng lượng mặt trời sử dụng vào những việc gì?</a:t>
            </a:r>
            <a:endParaRPr lang="en-US" sz="3600" b="1" i="0" dirty="0">
              <a:solidFill>
                <a:schemeClr val="bg1"/>
              </a:solidFill>
              <a:effectLst/>
              <a:latin typeface="Cambria" panose="02040503050406030204" pitchFamily="18" charset="0"/>
              <a:ea typeface="Cambria" panose="02040503050406030204" pitchFamily="18" charset="0"/>
            </a:endParaRPr>
          </a:p>
          <a:p>
            <a:pPr algn="just"/>
            <a:r>
              <a:rPr lang="en-US" sz="3600" b="1" i="0" dirty="0">
                <a:solidFill>
                  <a:schemeClr val="bg1"/>
                </a:solidFill>
                <a:effectLst/>
                <a:latin typeface="Cambria" panose="02040503050406030204" pitchFamily="18" charset="0"/>
                <a:ea typeface="Cambria" panose="02040503050406030204" pitchFamily="18" charset="0"/>
              </a:rPr>
              <a:t>- </a:t>
            </a:r>
            <a:r>
              <a:rPr lang="vi-VN" sz="3600" b="1" i="0" dirty="0">
                <a:solidFill>
                  <a:schemeClr val="bg1"/>
                </a:solidFill>
                <a:effectLst/>
                <a:latin typeface="Cambria" panose="02040503050406030204" pitchFamily="18" charset="0"/>
                <a:ea typeface="Cambria" panose="02040503050406030204" pitchFamily="18" charset="0"/>
              </a:rPr>
              <a:t>Sử dụng năng lượng điện được tạo ra từ năng lượng mặt trời có ưu điểm gì so với năng lượng điện do nhà máy điện sản xuất (hình 1, trang 30)?</a:t>
            </a:r>
            <a:endParaRPr lang="en-US" sz="36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3953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xmlns="" id="{688E1B9D-33CC-2352-6540-35EDD4DCD78F}"/>
              </a:ext>
            </a:extLst>
          </p:cNvPr>
          <p:cNvGrpSpPr/>
          <p:nvPr/>
        </p:nvGrpSpPr>
        <p:grpSpPr>
          <a:xfrm>
            <a:off x="2209800" y="952501"/>
            <a:ext cx="12192000" cy="2209801"/>
            <a:chOff x="7596554" y="2694382"/>
            <a:chExt cx="3908808" cy="1406296"/>
          </a:xfrm>
        </p:grpSpPr>
        <p:sp>
          <p:nvSpPr>
            <p:cNvPr id="6" name="Rounded Rectangle 10">
              <a:extLst>
                <a:ext uri="{FF2B5EF4-FFF2-40B4-BE49-F238E27FC236}">
                  <a16:creationId xmlns:a16="http://schemas.microsoft.com/office/drawing/2014/main" xmlns="" id="{B19E85B7-341F-C528-D4CE-C0C98E65387C}"/>
                </a:ext>
              </a:extLst>
            </p:cNvPr>
            <p:cNvSpPr/>
            <p:nvPr/>
          </p:nvSpPr>
          <p:spPr>
            <a:xfrm>
              <a:off x="7596554" y="2694382"/>
              <a:ext cx="3908808" cy="140629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xmlns="" id="{584B19B5-979F-5F3A-5F56-5200892DEE97}"/>
                </a:ext>
              </a:extLst>
            </p:cNvPr>
            <p:cNvSpPr txBox="1"/>
            <p:nvPr/>
          </p:nvSpPr>
          <p:spPr>
            <a:xfrm>
              <a:off x="7669844" y="2791368"/>
              <a:ext cx="3751071" cy="1045313"/>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Năng lượng điện được tạo ra từ năng lượng mặt trời được sử dụng vào những việc gì?</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1" name="Freeform 5">
            <a:extLst>
              <a:ext uri="{FF2B5EF4-FFF2-40B4-BE49-F238E27FC236}">
                <a16:creationId xmlns:a16="http://schemas.microsoft.com/office/drawing/2014/main" xmlns="" id="{002FD53F-A285-B26E-C3A8-3368E5A12D8D}"/>
              </a:ext>
            </a:extLst>
          </p:cNvPr>
          <p:cNvSpPr/>
          <p:nvPr/>
        </p:nvSpPr>
        <p:spPr>
          <a:xfrm>
            <a:off x="3886200" y="4229100"/>
            <a:ext cx="13487400" cy="5105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TextBox 8">
            <a:extLst>
              <a:ext uri="{FF2B5EF4-FFF2-40B4-BE49-F238E27FC236}">
                <a16:creationId xmlns:a16="http://schemas.microsoft.com/office/drawing/2014/main" xmlns="" id="{17C115A1-2F3D-A46F-4BF1-D98BB924A2A9}"/>
              </a:ext>
            </a:extLst>
          </p:cNvPr>
          <p:cNvSpPr txBox="1"/>
          <p:nvPr/>
        </p:nvSpPr>
        <p:spPr>
          <a:xfrm>
            <a:off x="4191000" y="4610100"/>
            <a:ext cx="12344400" cy="4154984"/>
          </a:xfrm>
          <a:prstGeom prst="rect">
            <a:avLst/>
          </a:prstGeom>
        </p:spPr>
        <p:txBody>
          <a:bodyPr wrap="square" lIns="0" tIns="0" rIns="0" bIns="0" rtlCol="0" anchor="t">
            <a:spAutoFit/>
          </a:bodyPr>
          <a:lstStyle/>
          <a:p>
            <a:pPr lvl="0" algn="just"/>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Năng lượng điện được tạo ra từ năng lượng mặt trời được sử dụng để: bơm nước (hình 3a), làm sáng đèn đường (hình 3b), cung cấp điện cho ca-me-ra giám sát hành trình trên đường cao tốc (hình 3c).</a:t>
            </a:r>
            <a:endParaRPr kumimoji="0" lang="vi-VN"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13" name="Freeform 9">
            <a:extLst>
              <a:ext uri="{FF2B5EF4-FFF2-40B4-BE49-F238E27FC236}">
                <a16:creationId xmlns:a16="http://schemas.microsoft.com/office/drawing/2014/main" xmlns="" id="{16C03ADF-59B3-3FE6-3491-AED920F27BB0}"/>
              </a:ext>
            </a:extLst>
          </p:cNvPr>
          <p:cNvSpPr>
            <a:spLocks/>
          </p:cNvSpPr>
          <p:nvPr/>
        </p:nvSpPr>
        <p:spPr bwMode="gray">
          <a:xfrm rot="1198535" flipH="1">
            <a:off x="2327000" y="34368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8" name="AutoShape 2" descr="Transparent Cartoon Sun PNG Clipart Picture​ | Gallery Yopriceville -  High-Quality Free Images and Transparent PNG Clipart">
            <a:extLst>
              <a:ext uri="{FF2B5EF4-FFF2-40B4-BE49-F238E27FC236}">
                <a16:creationId xmlns:a16="http://schemas.microsoft.com/office/drawing/2014/main" xmlns="" id="{B690BCB1-0004-A674-C64A-A02825E87ED9}"/>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660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xmlns="" id="{688E1B9D-33CC-2352-6540-35EDD4DCD78F}"/>
              </a:ext>
            </a:extLst>
          </p:cNvPr>
          <p:cNvGrpSpPr/>
          <p:nvPr/>
        </p:nvGrpSpPr>
        <p:grpSpPr>
          <a:xfrm>
            <a:off x="2209800" y="647700"/>
            <a:ext cx="14325600" cy="2514605"/>
            <a:chOff x="7596554" y="2500408"/>
            <a:chExt cx="3908808" cy="1600270"/>
          </a:xfrm>
        </p:grpSpPr>
        <p:sp>
          <p:nvSpPr>
            <p:cNvPr id="6" name="Rounded Rectangle 10">
              <a:extLst>
                <a:ext uri="{FF2B5EF4-FFF2-40B4-BE49-F238E27FC236}">
                  <a16:creationId xmlns:a16="http://schemas.microsoft.com/office/drawing/2014/main" xmlns="" id="{B19E85B7-341F-C528-D4CE-C0C98E65387C}"/>
                </a:ext>
              </a:extLst>
            </p:cNvPr>
            <p:cNvSpPr/>
            <p:nvPr/>
          </p:nvSpPr>
          <p:spPr>
            <a:xfrm>
              <a:off x="7596554" y="2500408"/>
              <a:ext cx="3908808" cy="16002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xmlns="" id="{584B19B5-979F-5F3A-5F56-5200892DEE97}"/>
                </a:ext>
              </a:extLst>
            </p:cNvPr>
            <p:cNvSpPr txBox="1"/>
            <p:nvPr/>
          </p:nvSpPr>
          <p:spPr>
            <a:xfrm>
              <a:off x="7679720" y="2500408"/>
              <a:ext cx="3751071" cy="156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Sử dụng năng lượng điện được tạo ra từ năng lượng mặt trời có ưu điểm gì so với năng lượng điện do nhà máy điện sản xuất (hình 1, trang 30)?</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1" name="Freeform 5">
            <a:extLst>
              <a:ext uri="{FF2B5EF4-FFF2-40B4-BE49-F238E27FC236}">
                <a16:creationId xmlns:a16="http://schemas.microsoft.com/office/drawing/2014/main" xmlns="" id="{002FD53F-A285-B26E-C3A8-3368E5A12D8D}"/>
              </a:ext>
            </a:extLst>
          </p:cNvPr>
          <p:cNvSpPr/>
          <p:nvPr/>
        </p:nvSpPr>
        <p:spPr>
          <a:xfrm>
            <a:off x="3886200" y="4229100"/>
            <a:ext cx="13487400" cy="3657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TextBox 8">
            <a:extLst>
              <a:ext uri="{FF2B5EF4-FFF2-40B4-BE49-F238E27FC236}">
                <a16:creationId xmlns:a16="http://schemas.microsoft.com/office/drawing/2014/main" xmlns="" id="{17C115A1-2F3D-A46F-4BF1-D98BB924A2A9}"/>
              </a:ext>
            </a:extLst>
          </p:cNvPr>
          <p:cNvSpPr txBox="1"/>
          <p:nvPr/>
        </p:nvSpPr>
        <p:spPr>
          <a:xfrm>
            <a:off x="4191000" y="4610100"/>
            <a:ext cx="12344400" cy="2492990"/>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Ánh sáng mặt trời là nguồn năng lượng vô tận, không bao giờ cạn kiệt, giúp đảm bảo nguồn cung cấp điện lâu dài. </a:t>
            </a:r>
            <a:endParaRPr kumimoji="0" lang="vi-VN"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13" name="Freeform 9">
            <a:extLst>
              <a:ext uri="{FF2B5EF4-FFF2-40B4-BE49-F238E27FC236}">
                <a16:creationId xmlns:a16="http://schemas.microsoft.com/office/drawing/2014/main" xmlns="" id="{16C03ADF-59B3-3FE6-3491-AED920F27BB0}"/>
              </a:ext>
            </a:extLst>
          </p:cNvPr>
          <p:cNvSpPr>
            <a:spLocks/>
          </p:cNvSpPr>
          <p:nvPr/>
        </p:nvSpPr>
        <p:spPr bwMode="gray">
          <a:xfrm rot="1198535" flipH="1">
            <a:off x="2327000" y="34368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8" name="AutoShape 2" descr="Transparent Cartoon Sun PNG Clipart Picture​ | Gallery Yopriceville -  High-Quality Free Images and Transparent PNG Clipart">
            <a:extLst>
              <a:ext uri="{FF2B5EF4-FFF2-40B4-BE49-F238E27FC236}">
                <a16:creationId xmlns:a16="http://schemas.microsoft.com/office/drawing/2014/main" xmlns="" id="{B690BCB1-0004-A674-C64A-A02825E87ED9}"/>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90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xmlns="" id="{688E1B9D-33CC-2352-6540-35EDD4DCD78F}"/>
              </a:ext>
            </a:extLst>
          </p:cNvPr>
          <p:cNvGrpSpPr/>
          <p:nvPr/>
        </p:nvGrpSpPr>
        <p:grpSpPr>
          <a:xfrm>
            <a:off x="2209800" y="647700"/>
            <a:ext cx="14325600" cy="2514605"/>
            <a:chOff x="7596554" y="2500408"/>
            <a:chExt cx="3908808" cy="1600270"/>
          </a:xfrm>
        </p:grpSpPr>
        <p:sp>
          <p:nvSpPr>
            <p:cNvPr id="6" name="Rounded Rectangle 10">
              <a:extLst>
                <a:ext uri="{FF2B5EF4-FFF2-40B4-BE49-F238E27FC236}">
                  <a16:creationId xmlns:a16="http://schemas.microsoft.com/office/drawing/2014/main" xmlns="" id="{B19E85B7-341F-C528-D4CE-C0C98E65387C}"/>
                </a:ext>
              </a:extLst>
            </p:cNvPr>
            <p:cNvSpPr/>
            <p:nvPr/>
          </p:nvSpPr>
          <p:spPr>
            <a:xfrm>
              <a:off x="7596554" y="2500408"/>
              <a:ext cx="3908808" cy="16002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xmlns="" id="{584B19B5-979F-5F3A-5F56-5200892DEE97}"/>
                </a:ext>
              </a:extLst>
            </p:cNvPr>
            <p:cNvSpPr txBox="1"/>
            <p:nvPr/>
          </p:nvSpPr>
          <p:spPr>
            <a:xfrm>
              <a:off x="7679720" y="2500408"/>
              <a:ext cx="3751071" cy="156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Sử dụng năng lượng điện được tạo ra từ năng lượng mặt trời có ưu điểm gì so với năng lượng điện do nhà máy điện sản xuất (hình 1, trang 30)?</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1" name="Freeform 5">
            <a:extLst>
              <a:ext uri="{FF2B5EF4-FFF2-40B4-BE49-F238E27FC236}">
                <a16:creationId xmlns:a16="http://schemas.microsoft.com/office/drawing/2014/main" xmlns="" id="{002FD53F-A285-B26E-C3A8-3368E5A12D8D}"/>
              </a:ext>
            </a:extLst>
          </p:cNvPr>
          <p:cNvSpPr/>
          <p:nvPr/>
        </p:nvSpPr>
        <p:spPr>
          <a:xfrm>
            <a:off x="3886200" y="4229100"/>
            <a:ext cx="13487400" cy="5486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TextBox 8">
            <a:extLst>
              <a:ext uri="{FF2B5EF4-FFF2-40B4-BE49-F238E27FC236}">
                <a16:creationId xmlns:a16="http://schemas.microsoft.com/office/drawing/2014/main" xmlns="" id="{17C115A1-2F3D-A46F-4BF1-D98BB924A2A9}"/>
              </a:ext>
            </a:extLst>
          </p:cNvPr>
          <p:cNvSpPr txBox="1"/>
          <p:nvPr/>
        </p:nvSpPr>
        <p:spPr>
          <a:xfrm>
            <a:off x="4191000" y="4610100"/>
            <a:ext cx="12344400" cy="4739759"/>
          </a:xfrm>
          <a:prstGeom prst="rect">
            <a:avLst/>
          </a:prstGeom>
        </p:spPr>
        <p:txBody>
          <a:bodyPr wrap="square" lIns="0" tIns="0" rIns="0" bIns="0" rtlCol="0" anchor="t">
            <a:spAutoFit/>
          </a:bodyPr>
          <a:lstStyle/>
          <a:p>
            <a:pPr lvl="0" algn="just"/>
            <a:r>
              <a:rPr lang="vi-VN" sz="4400" dirty="0">
                <a:solidFill>
                  <a:srgbClr val="FFFFFF"/>
                </a:solidFill>
                <a:latin typeface="Cambria" panose="02040503050406030204" pitchFamily="18" charset="0"/>
                <a:ea typeface="Cambria" panose="02040503050406030204" pitchFamily="18" charset="0"/>
                <a:cs typeface="Glacial Indifference"/>
                <a:sym typeface="Glacial Indifference"/>
              </a:rPr>
              <a:t>+  Ánh sáng mặt trời là nguồn năng lượng vô tận, không bao giờ cạn kiệt, giúp đảm bảo nguồn cung cấp điện lâu dài. </a:t>
            </a:r>
          </a:p>
          <a:p>
            <a:pPr lvl="0" algn="just"/>
            <a:r>
              <a:rPr lang="vi-VN" sz="4400" dirty="0">
                <a:solidFill>
                  <a:srgbClr val="FFFFFF"/>
                </a:solidFill>
                <a:latin typeface="Cambria" panose="02040503050406030204" pitchFamily="18" charset="0"/>
                <a:ea typeface="Cambria" panose="02040503050406030204" pitchFamily="18" charset="0"/>
                <a:cs typeface="Glacial Indifference"/>
                <a:sym typeface="Glacial Indifference"/>
              </a:rPr>
              <a:t> + Sử dụng năng lượng điện được tạo ra từ năng lượng mặt trời không gây ô nhiễm không khí, giúp tiết kiệm được các loại nhiên liệu dùng để sản xuất điện.</a:t>
            </a:r>
          </a:p>
        </p:txBody>
      </p:sp>
      <p:sp>
        <p:nvSpPr>
          <p:cNvPr id="13" name="Freeform 9">
            <a:extLst>
              <a:ext uri="{FF2B5EF4-FFF2-40B4-BE49-F238E27FC236}">
                <a16:creationId xmlns:a16="http://schemas.microsoft.com/office/drawing/2014/main" xmlns="" id="{16C03ADF-59B3-3FE6-3491-AED920F27BB0}"/>
              </a:ext>
            </a:extLst>
          </p:cNvPr>
          <p:cNvSpPr>
            <a:spLocks/>
          </p:cNvSpPr>
          <p:nvPr/>
        </p:nvSpPr>
        <p:spPr bwMode="gray">
          <a:xfrm rot="1198535" flipH="1">
            <a:off x="2327000" y="34368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8" name="AutoShape 2" descr="Transparent Cartoon Sun PNG Clipart Picture​ | Gallery Yopriceville -  High-Quality Free Images and Transparent PNG Clipart">
            <a:extLst>
              <a:ext uri="{FF2B5EF4-FFF2-40B4-BE49-F238E27FC236}">
                <a16:creationId xmlns:a16="http://schemas.microsoft.com/office/drawing/2014/main" xmlns="" id="{B690BCB1-0004-A674-C64A-A02825E87ED9}"/>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773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449619" y="8450918"/>
            <a:ext cx="20367859" cy="3086100"/>
            <a:chOff x="0" y="0"/>
            <a:chExt cx="5364375" cy="812800"/>
          </a:xfrm>
        </p:grpSpPr>
        <p:sp>
          <p:nvSpPr>
            <p:cNvPr id="6" name="Freeform 6"/>
            <p:cNvSpPr/>
            <p:nvPr/>
          </p:nvSpPr>
          <p:spPr>
            <a:xfrm>
              <a:off x="0" y="0"/>
              <a:ext cx="5364375" cy="812800"/>
            </a:xfrm>
            <a:custGeom>
              <a:avLst/>
              <a:gdLst/>
              <a:ahLst/>
              <a:cxnLst/>
              <a:rect l="l" t="t" r="r" b="b"/>
              <a:pathLst>
                <a:path w="5364375" h="812800">
                  <a:moveTo>
                    <a:pt x="0" y="0"/>
                  </a:moveTo>
                  <a:lnTo>
                    <a:pt x="5364375" y="0"/>
                  </a:lnTo>
                  <a:lnTo>
                    <a:pt x="5364375" y="812800"/>
                  </a:lnTo>
                  <a:lnTo>
                    <a:pt x="0" y="812800"/>
                  </a:lnTo>
                  <a:close/>
                </a:path>
              </a:pathLst>
            </a:custGeom>
            <a:solidFill>
              <a:srgbClr val="FAB40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19050"/>
              <a:ext cx="5364375" cy="831850"/>
            </a:xfrm>
            <a:prstGeom prst="rect">
              <a:avLst/>
            </a:prstGeom>
          </p:spPr>
          <p:txBody>
            <a:bodyPr lIns="50800" tIns="50800" rIns="50800" bIns="50800" rtlCol="0" anchor="ctr"/>
            <a:lstStyle/>
            <a:p>
              <a:pPr marL="0" marR="0" lvl="0" indent="0" algn="ctr" defTabSz="914400" rtl="0" eaLnBrk="1" fontAlgn="auto" latinLnBrk="0" hangingPunct="1">
                <a:lnSpc>
                  <a:spcPts val="318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a:off x="10320399" y="1218498"/>
            <a:ext cx="6300945" cy="8535763"/>
          </a:xfrm>
          <a:custGeom>
            <a:avLst/>
            <a:gdLst/>
            <a:ahLst/>
            <a:cxnLst/>
            <a:rect l="l" t="t" r="r" b="b"/>
            <a:pathLst>
              <a:path w="6300945" h="8535763">
                <a:moveTo>
                  <a:pt x="0" y="0"/>
                </a:moveTo>
                <a:lnTo>
                  <a:pt x="6300945" y="0"/>
                </a:lnTo>
                <a:lnTo>
                  <a:pt x="6300945" y="8535763"/>
                </a:lnTo>
                <a:lnTo>
                  <a:pt x="0" y="85357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15045467" y="782640"/>
            <a:ext cx="3910547" cy="4267882"/>
          </a:xfrm>
          <a:custGeom>
            <a:avLst/>
            <a:gdLst/>
            <a:ahLst/>
            <a:cxnLst/>
            <a:rect l="l" t="t" r="r" b="b"/>
            <a:pathLst>
              <a:path w="3910547" h="4267882">
                <a:moveTo>
                  <a:pt x="0" y="0"/>
                </a:moveTo>
                <a:lnTo>
                  <a:pt x="3910548" y="0"/>
                </a:lnTo>
                <a:lnTo>
                  <a:pt x="3910548" y="4267882"/>
                </a:lnTo>
                <a:lnTo>
                  <a:pt x="0" y="426788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a:off x="773525" y="7183851"/>
            <a:ext cx="942940" cy="942940"/>
          </a:xfrm>
          <a:custGeom>
            <a:avLst/>
            <a:gdLst/>
            <a:ahLst/>
            <a:cxnLst/>
            <a:rect l="l" t="t" r="r" b="b"/>
            <a:pathLst>
              <a:path w="942940" h="942940">
                <a:moveTo>
                  <a:pt x="0" y="0"/>
                </a:moveTo>
                <a:lnTo>
                  <a:pt x="942939" y="0"/>
                </a:lnTo>
                <a:lnTo>
                  <a:pt x="942939" y="942940"/>
                </a:lnTo>
                <a:lnTo>
                  <a:pt x="0" y="94294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rot="-154898">
            <a:off x="8797407" y="2289802"/>
            <a:ext cx="916723" cy="916723"/>
          </a:xfrm>
          <a:custGeom>
            <a:avLst/>
            <a:gdLst/>
            <a:ahLst/>
            <a:cxnLst/>
            <a:rect l="l" t="t" r="r" b="b"/>
            <a:pathLst>
              <a:path w="916723" h="916723">
                <a:moveTo>
                  <a:pt x="0" y="0"/>
                </a:moveTo>
                <a:lnTo>
                  <a:pt x="916723" y="0"/>
                </a:lnTo>
                <a:lnTo>
                  <a:pt x="916723" y="916723"/>
                </a:lnTo>
                <a:lnTo>
                  <a:pt x="0" y="91672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7086178" y="6706103"/>
            <a:ext cx="3382097" cy="2547237"/>
          </a:xfrm>
          <a:custGeom>
            <a:avLst/>
            <a:gdLst/>
            <a:ahLst/>
            <a:cxnLst/>
            <a:rect l="l" t="t" r="r" b="b"/>
            <a:pathLst>
              <a:path w="3382097" h="2547237">
                <a:moveTo>
                  <a:pt x="0" y="0"/>
                </a:moveTo>
                <a:lnTo>
                  <a:pt x="3382097" y="0"/>
                </a:lnTo>
                <a:lnTo>
                  <a:pt x="3382097" y="2547236"/>
                </a:lnTo>
                <a:lnTo>
                  <a:pt x="0" y="254723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rot="-233728" flipH="1">
            <a:off x="-2162785" y="617052"/>
            <a:ext cx="5145596" cy="823295"/>
          </a:xfrm>
          <a:custGeom>
            <a:avLst/>
            <a:gdLst/>
            <a:ahLst/>
            <a:cxnLst/>
            <a:rect l="l" t="t" r="r" b="b"/>
            <a:pathLst>
              <a:path w="5145596" h="823295">
                <a:moveTo>
                  <a:pt x="5145597" y="0"/>
                </a:moveTo>
                <a:lnTo>
                  <a:pt x="0" y="0"/>
                </a:lnTo>
                <a:lnTo>
                  <a:pt x="0" y="823296"/>
                </a:lnTo>
                <a:lnTo>
                  <a:pt x="5145597" y="823296"/>
                </a:lnTo>
                <a:lnTo>
                  <a:pt x="5145597"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rot="213565">
            <a:off x="16298277" y="4170960"/>
            <a:ext cx="4610282" cy="737645"/>
          </a:xfrm>
          <a:custGeom>
            <a:avLst/>
            <a:gdLst/>
            <a:ahLst/>
            <a:cxnLst/>
            <a:rect l="l" t="t" r="r" b="b"/>
            <a:pathLst>
              <a:path w="4610282" h="737645">
                <a:moveTo>
                  <a:pt x="0" y="0"/>
                </a:moveTo>
                <a:lnTo>
                  <a:pt x="4610282" y="0"/>
                </a:lnTo>
                <a:lnTo>
                  <a:pt x="4610282" y="737645"/>
                </a:lnTo>
                <a:lnTo>
                  <a:pt x="0" y="73764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flipH="1">
            <a:off x="1716464" y="7564851"/>
            <a:ext cx="4464247" cy="2366215"/>
          </a:xfrm>
          <a:custGeom>
            <a:avLst/>
            <a:gdLst/>
            <a:ahLst/>
            <a:cxnLst/>
            <a:rect l="l" t="t" r="r" b="b"/>
            <a:pathLst>
              <a:path w="4464247" h="2366215">
                <a:moveTo>
                  <a:pt x="4464247" y="0"/>
                </a:moveTo>
                <a:lnTo>
                  <a:pt x="0" y="0"/>
                </a:lnTo>
                <a:lnTo>
                  <a:pt x="0" y="2366215"/>
                </a:lnTo>
                <a:lnTo>
                  <a:pt x="4464247" y="2366215"/>
                </a:lnTo>
                <a:lnTo>
                  <a:pt x="4464247" y="0"/>
                </a:lnTo>
                <a:close/>
              </a:path>
            </a:pathLst>
          </a:custGeom>
          <a:blipFill>
            <a:blip r:embed="rId14">
              <a:extLst>
                <a:ext uri="{96DAC541-7B7A-43D3-8B79-37D633B846F1}">
                  <asvg:svgBlip xmlns:asvg="http://schemas.microsoft.com/office/drawing/2016/SVG/main" xmlns="" r:embed="rId15"/>
                </a:ext>
              </a:extLst>
            </a:blip>
            <a:stretch>
              <a:fillRect r="-10631" b="-34721"/>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a:extLst>
              <a:ext uri="{FF2B5EF4-FFF2-40B4-BE49-F238E27FC236}">
                <a16:creationId xmlns:a16="http://schemas.microsoft.com/office/drawing/2014/main" xmlns="" id="{68685D15-D3C2-ED67-F918-5AAB81913815}"/>
              </a:ext>
            </a:extLst>
          </p:cNvPr>
          <p:cNvPicPr>
            <a:picLocks noChangeAspect="1"/>
          </p:cNvPicPr>
          <p:nvPr/>
        </p:nvPicPr>
        <p:blipFill>
          <a:blip r:embed="rId16"/>
          <a:stretch>
            <a:fillRect/>
          </a:stretch>
        </p:blipFill>
        <p:spPr>
          <a:xfrm>
            <a:off x="1676400" y="1181100"/>
            <a:ext cx="8181541" cy="6962235"/>
          </a:xfrm>
          <a:prstGeom prst="rect">
            <a:avLst/>
          </a:prstGeom>
        </p:spPr>
      </p:pic>
    </p:spTree>
    <p:extLst>
      <p:ext uri="{BB962C8B-B14F-4D97-AF65-F5344CB8AC3E}">
        <p14:creationId xmlns:p14="http://schemas.microsoft.com/office/powerpoint/2010/main" val="130056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408</Words>
  <Application>Microsoft Office PowerPoint</Application>
  <PresentationFormat>Custom</PresentationFormat>
  <Paragraphs>19</Paragraphs>
  <Slides>11</Slides>
  <Notes>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Lake Theme Educational Presentation</dc:title>
  <dc:creator>thao</dc:creator>
  <cp:lastModifiedBy>Mai</cp:lastModifiedBy>
  <cp:revision>26</cp:revision>
  <dcterms:created xsi:type="dcterms:W3CDTF">2006-08-16T00:00:00Z</dcterms:created>
  <dcterms:modified xsi:type="dcterms:W3CDTF">2026-01-20T06:25:37Z</dcterms:modified>
  <dc:identifier>DAGMZ9ajds0</dc:identifier>
</cp:coreProperties>
</file>