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AD81C-F30B-43E7-BE7A-5EC9C9977D59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59055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1" y="2766610"/>
            <a:ext cx="6400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BÀI 1: TƯ THẾ ĐỨNG NGHIÊM, ĐỨNG NGHỈ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 THỰC HIỆN: </a:t>
            </a:r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 VĂN HIỂN</a:t>
            </a:r>
            <a:endParaRPr lang="en-US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0" y="2248585"/>
            <a:ext cx="541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1: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ĐỘI NGŨ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58284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I. Mục tiêu bài học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741" y="1177555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1. Về phẩm chất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809750"/>
            <a:ext cx="7850659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b="1" dirty="0"/>
              <a:t> </a:t>
            </a:r>
            <a:r>
              <a:rPr lang="en-US" b="1" dirty="0" smtClean="0"/>
              <a:t>* </a:t>
            </a:r>
            <a:r>
              <a:rPr lang="vi-VN" dirty="0" smtClean="0"/>
              <a:t>Bài </a:t>
            </a:r>
            <a:r>
              <a:rPr lang="vi-VN" dirty="0"/>
              <a:t>học góp phần bồi dưỡng cho học sinh các phẩm chất cụ thể:</a:t>
            </a:r>
          </a:p>
          <a:p>
            <a:pPr lvl="1">
              <a:lnSpc>
                <a:spcPct val="150000"/>
              </a:lnSpc>
            </a:pPr>
            <a:r>
              <a:rPr lang="vi-VN" dirty="0"/>
              <a:t>- Tích cực trong tập luyện và hoạt động tập thể.</a:t>
            </a:r>
          </a:p>
          <a:p>
            <a:pPr lvl="1">
              <a:lnSpc>
                <a:spcPct val="150000"/>
              </a:lnSpc>
            </a:pPr>
            <a:r>
              <a:rPr lang="vi-VN" dirty="0"/>
              <a:t>- Tích cực tham gia các trò chơi vận động  và có trách nhiệm trong khi chơi trò chơi.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67846"/>
            <a:ext cx="2971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</a:rPr>
              <a:t>2. Về năng lực</a:t>
            </a:r>
            <a:r>
              <a:rPr lang="vi-VN" sz="2800">
                <a:solidFill>
                  <a:srgbClr val="FF0000"/>
                </a:solidFill>
              </a:rPr>
              <a:t>: </a:t>
            </a: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678911"/>
            <a:ext cx="3962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</a:rPr>
              <a:t>2.1. Năng lực chung:</a:t>
            </a:r>
            <a:endParaRPr lang="vi-VN" sz="2000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1153674"/>
            <a:ext cx="7315200" cy="1572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- Tự chủ và tự học: Tự xem trước cách thực hiện tư thế đứng nghiêm, đứng nghỉ trong sách giáo khoa. </a:t>
            </a:r>
          </a:p>
          <a:p>
            <a:r>
              <a:rPr lang="vi-VN"/>
              <a:t>- Giao tiếp và hợp tác: Biết phân công, hợp tác trong nhóm để thực hiện các động tác và trò chơi.</a:t>
            </a:r>
          </a:p>
          <a:p>
            <a:pPr>
              <a:lnSpc>
                <a:spcPct val="150000"/>
              </a:lnSpc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2367299"/>
            <a:ext cx="3124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</a:rPr>
              <a:t>2.2. Năng lực đặc thù:</a:t>
            </a:r>
            <a:endParaRPr lang="vi-VN" sz="2000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85800" y="2869855"/>
            <a:ext cx="762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- NL chăm sóc SK:  Biết thực hiện vệ sinh sân tập, thực hiện vệ sinh cá nhân để đảm bảo an toàn trong tập luyện.</a:t>
            </a:r>
          </a:p>
          <a:p>
            <a:r>
              <a:rPr lang="vi-VN"/>
              <a:t>- NL vận động cơ bản: Biết khẩu lệnh và cách thực tư thế đứng nghiêm, đứng nghỉ</a:t>
            </a:r>
          </a:p>
          <a:p>
            <a:r>
              <a:rPr lang="vi-VN"/>
              <a:t>- Biết quan sát tranh, tự khám phá bài và quan sát động tác làm mẫu của giáo viên để tập luyện. Thực hiện được tư thế đứng nghiêm, đứng nghỉ.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58517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II. Các hoạt động dạy học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366512"/>
            <a:ext cx="7228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Khởi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động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khớp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cổ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kết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hợp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cổ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chân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khớp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khủy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tay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khớp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vai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khớp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hông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khớp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gối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42784" y="843292"/>
            <a:ext cx="3571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1. Hoạt động mở đầu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85749"/>
            <a:ext cx="6400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2. Hoạt động hình thành kiến thức mới</a:t>
            </a:r>
            <a:endParaRPr lang="en-US" sz="2800">
              <a:solidFill>
                <a:srgbClr val="FF0000"/>
              </a:solidFill>
            </a:endParaRP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855135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* Tư thế đứng nghiêm</a:t>
            </a:r>
            <a:endParaRPr lang="en-US" sz="2400"/>
          </a:p>
        </p:txBody>
      </p:sp>
      <p:pic>
        <p:nvPicPr>
          <p:cNvPr id="1026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97" y="1355415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4876800" y="1498928"/>
            <a:ext cx="2423983" cy="2740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6195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3. Hoạt động luyện tập</a:t>
            </a:r>
            <a:endParaRPr lang="en-US" sz="2800">
              <a:solidFill>
                <a:srgbClr val="FF0000"/>
              </a:solidFill>
            </a:endParaRPr>
          </a:p>
        </p:txBody>
      </p:sp>
      <p:pic>
        <p:nvPicPr>
          <p:cNvPr id="4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047750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5181600" y="1053546"/>
            <a:ext cx="2362200" cy="2784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195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4. Hoạt động vận dụng</a:t>
            </a:r>
            <a:endParaRPr lang="en-US" sz="2800">
              <a:solidFill>
                <a:srgbClr val="FF0000"/>
              </a:solidFill>
            </a:endParaRPr>
          </a:p>
        </p:txBody>
      </p:sp>
      <p:pic>
        <p:nvPicPr>
          <p:cNvPr id="4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1287" r="39367" b="300"/>
          <a:stretch>
            <a:fillRect/>
          </a:stretch>
        </p:blipFill>
        <p:spPr bwMode="auto">
          <a:xfrm>
            <a:off x="555023" y="2190750"/>
            <a:ext cx="2139779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2805" y="88517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* </a:t>
            </a:r>
            <a:r>
              <a:rPr lang="en-US" sz="2400" smtClean="0"/>
              <a:t>Quan sát hình dưới đây và cho cô biết khẩu lệnh nào tương ứng với hình?</a:t>
            </a:r>
            <a:endParaRPr lang="en-US" sz="2400"/>
          </a:p>
        </p:txBody>
      </p:sp>
      <p:sp>
        <p:nvSpPr>
          <p:cNvPr id="6" name="TextBox 5"/>
          <p:cNvSpPr txBox="1"/>
          <p:nvPr/>
        </p:nvSpPr>
        <p:spPr>
          <a:xfrm>
            <a:off x="3581400" y="2146816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70C0"/>
                </a:solidFill>
              </a:rPr>
              <a:t>- Khẩu lệnh: Nghiêm</a:t>
            </a:r>
            <a:endParaRPr lang="en-US" sz="240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1400" y="3206231"/>
            <a:ext cx="4343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</a:rPr>
              <a:t>- Khẩu lệnh: </a:t>
            </a:r>
            <a:r>
              <a:rPr lang="en-US" sz="2400" b="1" smtClean="0">
                <a:solidFill>
                  <a:srgbClr val="002060"/>
                </a:solidFill>
              </a:rPr>
              <a:t>Nghỉ</a:t>
            </a:r>
            <a:endParaRPr lang="en-US" sz="2400">
              <a:solidFill>
                <a:srgbClr val="002060"/>
              </a:solidFill>
            </a:endParaRPr>
          </a:p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335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III. Kết Thúc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24400" y="85415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/>
              <a:t>* Thả lỏng</a:t>
            </a:r>
            <a:endParaRPr 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2495550"/>
            <a:ext cx="6108853" cy="3505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cap="none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Chúc Các Em Học Tốt !</a:t>
            </a:r>
            <a:endParaRPr lang="en-US" sz="5400" b="1" cap="none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355</Words>
  <Application>Microsoft Office PowerPoint</Application>
  <PresentationFormat>On-screen Show (16:9)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Laptop88</dc:creator>
  <cp:lastModifiedBy>laptop</cp:lastModifiedBy>
  <cp:revision>25</cp:revision>
  <dcterms:created xsi:type="dcterms:W3CDTF">2021-08-19T13:42:00Z</dcterms:created>
  <dcterms:modified xsi:type="dcterms:W3CDTF">2022-09-19T23:24:22Z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0E23EFF961114AB8950891766372D0EA</vt:lpwstr>
  </property>
  <property fmtid="{D5CDD505-2E9C-101B-9397-08002B2CF9AE}" pid="3" name="KSOProductBuildVer">
    <vt:lpwstr>1033-11.2.0.10258</vt:lpwstr>
  </property>
</Properties>
</file>